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</p:sldMasterIdLst>
  <p:notesMasterIdLst>
    <p:notesMasterId r:id="rId32"/>
  </p:notesMasterIdLst>
  <p:sldIdLst>
    <p:sldId id="256" r:id="rId7"/>
    <p:sldId id="305" r:id="rId8"/>
    <p:sldId id="322" r:id="rId9"/>
    <p:sldId id="265" r:id="rId10"/>
    <p:sldId id="310" r:id="rId11"/>
    <p:sldId id="296" r:id="rId12"/>
    <p:sldId id="293" r:id="rId13"/>
    <p:sldId id="309" r:id="rId14"/>
    <p:sldId id="277" r:id="rId15"/>
    <p:sldId id="302" r:id="rId16"/>
    <p:sldId id="300" r:id="rId17"/>
    <p:sldId id="314" r:id="rId18"/>
    <p:sldId id="280" r:id="rId19"/>
    <p:sldId id="298" r:id="rId20"/>
    <p:sldId id="311" r:id="rId21"/>
    <p:sldId id="307" r:id="rId22"/>
    <p:sldId id="301" r:id="rId23"/>
    <p:sldId id="308" r:id="rId24"/>
    <p:sldId id="313" r:id="rId25"/>
    <p:sldId id="316" r:id="rId26"/>
    <p:sldId id="320" r:id="rId27"/>
    <p:sldId id="312" r:id="rId28"/>
    <p:sldId id="317" r:id="rId29"/>
    <p:sldId id="318" r:id="rId30"/>
    <p:sldId id="321" r:id="rId31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icrosoft YaHei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E807"/>
    <a:srgbClr val="A3A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236" autoAdjust="0"/>
  </p:normalViewPr>
  <p:slideViewPr>
    <p:cSldViewPr>
      <p:cViewPr varScale="1">
        <p:scale>
          <a:sx n="82" d="100"/>
          <a:sy n="82" d="100"/>
        </p:scale>
        <p:origin x="1166" y="6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42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59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35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819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o-RO" noProof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Times New Roman" pitchFamily="16" charset="0"/>
                <a:ea typeface="Microsoft YaHei" charset="-122"/>
                <a:cs typeface="Arial Unicode MS" charset="0"/>
              </a:defRPr>
            </a:lvl1pPr>
          </a:lstStyle>
          <a:p>
            <a:pPr>
              <a:defRPr/>
            </a:pPr>
            <a:fld id="{4DE22D0E-D2E5-430A-8634-DEC231825E6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14892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o.wikipedia.org/wiki/Cuv%C3%A2nt_telescopat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ro.wikipedia.org/wiki/Internet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789FECD-41FB-41A2-833E-69AC2B4A400B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5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7DDDA2C-D97A-40CF-8196-1DDAC88BA971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10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403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https://manuale.edu.ro/manuale/Clasa%20a%20V-a/Informatica%20si%20TIC/Intuitext/05inf/05inf02/05inf02l04a02/05inf02l04a02_2.mp4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BF949CA-E8A0-464B-B437-9DB60EAB5A50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11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505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https://manuale.edu.ro/manuale/Clasa%20a%20V-a/Informatica%20si%20TIC/Intuitext/05inf/05inf02/05inf02l04a03/05inf02l04a03_2.mp4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029ABF8C-C81E-4214-B2B0-9501E30B799F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12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60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B9DF3AB-9AC7-4672-A49A-BB9B0928E041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13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710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Caută pe internet cuvintele </a:t>
            </a:r>
            <a:r>
              <a:rPr lang="en-US" altLang="en-US" smtClean="0">
                <a:latin typeface="Times New Roman" pitchFamily="18" charset="0"/>
              </a:rPr>
              <a:t>“stiri false” . Ce ai gasit?</a:t>
            </a:r>
          </a:p>
          <a:p>
            <a:r>
              <a:rPr lang="ro-RO" altLang="en-US" smtClean="0">
                <a:latin typeface="Times New Roman" pitchFamily="18" charset="0"/>
              </a:rPr>
              <a:t>https://manuale.edu.ro/manuale/Clasa%20a%20V-a/Informatica%20si%20TIC/Intuitext/05inf/05inf02/05inf02l05a01/05inf02l05a01_2.mp4</a:t>
            </a:r>
          </a:p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77ECFE9-B0AA-4846-8332-15937E778B89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14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81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https://manuale.edu.ro/manuale/Clasa%20a%20V-a/Informatica%20si%20TIC/Intuitext/05inf/05inf02/05inf02l05a02/05inf02l05a02_2.mp4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o-RO" altLang="ro-RO" sz="1100" b="1" dirty="0" err="1" smtClean="0">
                <a:latin typeface="Times New Roman" pitchFamily="18" charset="0"/>
              </a:rPr>
              <a:t>Fara</a:t>
            </a:r>
            <a:r>
              <a:rPr lang="ro-RO" altLang="ro-RO" sz="1100" b="1" baseline="0" dirty="0" smtClean="0">
                <a:latin typeface="Times New Roman" pitchFamily="18" charset="0"/>
              </a:rPr>
              <a:t> majuscule, </a:t>
            </a:r>
            <a:r>
              <a:rPr lang="ro-RO" altLang="ro-RO" sz="1100" b="1" baseline="0" dirty="0" err="1" smtClean="0">
                <a:latin typeface="Times New Roman" pitchFamily="18" charset="0"/>
              </a:rPr>
              <a:t>prescurtari</a:t>
            </a:r>
            <a:endParaRPr lang="ro-RO" altLang="ro-RO" sz="1100" b="1" dirty="0" smtClean="0">
              <a:latin typeface="Times New Roman" pitchFamily="18" charset="0"/>
            </a:endParaRPr>
          </a:p>
          <a:p>
            <a:r>
              <a:rPr lang="vi-VN" altLang="ro-RO" sz="1100" b="1" dirty="0" smtClean="0">
                <a:latin typeface="Times New Roman" pitchFamily="18" charset="0"/>
              </a:rPr>
              <a:t>Netichetă</a:t>
            </a:r>
            <a:r>
              <a:rPr lang="vi-VN" altLang="ro-RO" sz="1100" dirty="0" smtClean="0">
                <a:latin typeface="Times New Roman" pitchFamily="18" charset="0"/>
              </a:rPr>
              <a:t> este un </a:t>
            </a:r>
            <a:r>
              <a:rPr lang="vi-VN" altLang="ro-RO" sz="1100" dirty="0" smtClean="0">
                <a:latin typeface="Times New Roman" pitchFamily="18" charset="0"/>
                <a:hlinkClick r:id="rId3" tooltip="Cuvânt telescopat"/>
              </a:rPr>
              <a:t>cuvânt telescopat</a:t>
            </a:r>
            <a:r>
              <a:rPr lang="vi-VN" altLang="ro-RO" sz="1100" dirty="0" smtClean="0">
                <a:latin typeface="Times New Roman" pitchFamily="18" charset="0"/>
              </a:rPr>
              <a:t> compus din cuvintele </a:t>
            </a:r>
            <a:r>
              <a:rPr lang="vi-VN" altLang="ro-RO" sz="1100" i="1" dirty="0" smtClean="0">
                <a:latin typeface="Times New Roman" pitchFamily="18" charset="0"/>
              </a:rPr>
              <a:t>net</a:t>
            </a:r>
            <a:r>
              <a:rPr lang="vi-VN" altLang="ro-RO" sz="1100" dirty="0" smtClean="0">
                <a:latin typeface="Times New Roman" pitchFamily="18" charset="0"/>
              </a:rPr>
              <a:t> (în engleză: rețea de calculatoare) și etichetă. El se referă la regulile de conduită propuse sau recomandate internauților, ca una din formele valorii culturale a </a:t>
            </a:r>
            <a:r>
              <a:rPr lang="vi-VN" altLang="ro-RO" sz="1100" dirty="0" smtClean="0">
                <a:latin typeface="Times New Roman" pitchFamily="18" charset="0"/>
                <a:hlinkClick r:id="rId4" tooltip="Internet"/>
              </a:rPr>
              <a:t>Internetului</a:t>
            </a:r>
            <a:r>
              <a:rPr lang="vi-VN" altLang="ro-RO" sz="1100" dirty="0" smtClean="0">
                <a:latin typeface="Times New Roman" pitchFamily="18" charset="0"/>
              </a:rPr>
              <a:t>.</a:t>
            </a:r>
            <a:endParaRPr lang="ro-RO" altLang="ro-RO" dirty="0" smtClean="0">
              <a:latin typeface="Times New Roman" pitchFamily="18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EAB3B93-CCB9-463B-83C3-A8E888B2D308}" type="slidenum">
              <a:rPr lang="ro-RO" altLang="ro-RO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15</a:t>
            </a:fld>
            <a:endParaRPr lang="ro-RO" altLang="ro-RO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D85DC3C-182E-48F1-A96F-1D408295D5D5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16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954588C5-5B25-4567-854C-F2163D0E564F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17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 smtClean="0">
              <a:latin typeface="Times New Roman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ADD4B45-F447-4360-8EDB-793C87BD3E46}" type="slidenum">
              <a:rPr lang="ro-RO" altLang="ro-RO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18</a:t>
            </a:fld>
            <a:endParaRPr lang="ro-RO" altLang="ro-RO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 smtClean="0">
              <a:latin typeface="Times New Roman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4BDA89B8-215E-4533-9C1F-09186C881447}" type="slidenum">
              <a:rPr lang="ro-RO" altLang="ro-RO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19</a:t>
            </a:fld>
            <a:endParaRPr lang="ro-RO" altLang="ro-RO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FC0FD47-70B4-40D6-8468-4A32B43B25D8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064C4A6-F0B9-4D34-B27B-DCBDE2655CDC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20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632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dirty="0" smtClean="0">
                <a:latin typeface="Times New Roman" pitchFamily="18" charset="0"/>
              </a:rPr>
              <a:t>Click </a:t>
            </a:r>
            <a:r>
              <a:rPr lang="ro-RO" altLang="en-US" smtClean="0">
                <a:latin typeface="Times New Roman" pitchFamily="18" charset="0"/>
              </a:rPr>
              <a:t>pe imagine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5C5024F8-9A8E-4B06-854C-5DA12EEF690E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21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73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 smtClean="0">
              <a:latin typeface="Times New Roman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055677B-751B-4338-83F6-6D15CE9F1D24}" type="slidenum">
              <a:rPr lang="ro-RO" altLang="ro-RO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22</a:t>
            </a:fld>
            <a:endParaRPr lang="ro-RO" altLang="ro-RO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18B798B3-4B8C-4E52-BFEA-DA3852BC415F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23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04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http://informaticainscoli.ro/lib/exe/fetch.php?media=wiki:contrib:sicoe-manuela-iuliana:internet_sicoe_manuela_iuliana.pdf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84EA1D8-8C57-4E5F-B58C-8FFA3101BB7F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24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065EA01-989B-448A-8BA2-EA2358551B38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25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2FC0FD47-70B4-40D6-8468-4A32B43B25D8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3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68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D9A07057-6B35-4BEE-95D6-BA5CD870E354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4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78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BD7446C5-8CB2-44AE-82B4-FA13CC521221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5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891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F64BB85A-C0B0-45E0-9ADC-2506D4BE5EE8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6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ro-RO" altLang="en-US" smtClean="0">
                <a:latin typeface="Times New Roman" pitchFamily="18" charset="0"/>
              </a:rPr>
              <a:t>https://manuale.edu.ro/manuale/Clasa%20a%20V-a/Informatica%20si%20TIC/Intuitext/05inf/05inf02/05inf02l04a01/05inf02l04a01_2.mp4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75B2903E-9FDB-4F93-8651-CCD400ABFA74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7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096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altLang="ro-RO" b="1" u="sng" kern="0" dirty="0" err="1" smtClean="0"/>
              <a:t>Identitatea</a:t>
            </a:r>
            <a:r>
              <a:rPr lang="en-US" altLang="ro-RO" b="1" u="sng" kern="0" dirty="0" smtClean="0"/>
              <a:t> </a:t>
            </a:r>
            <a:r>
              <a:rPr lang="en-US" altLang="ro-RO" b="1" u="sng" kern="0" dirty="0" err="1" smtClean="0"/>
              <a:t>virtuală</a:t>
            </a:r>
            <a:r>
              <a:rPr lang="en-US" altLang="ro-RO" b="1" u="sng" kern="0" dirty="0" smtClean="0"/>
              <a:t> </a:t>
            </a:r>
            <a:r>
              <a:rPr lang="en-US" altLang="ro-RO" kern="0" dirty="0" err="1" smtClean="0"/>
              <a:t>este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creată</a:t>
            </a:r>
            <a:r>
              <a:rPr lang="en-US" altLang="ro-RO" kern="0" dirty="0" smtClean="0"/>
              <a:t> de o </a:t>
            </a:r>
            <a:r>
              <a:rPr lang="en-US" altLang="ro-RO" kern="0" dirty="0" err="1" smtClean="0"/>
              <a:t>persoană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pentru</a:t>
            </a:r>
            <a:r>
              <a:rPr lang="en-US" altLang="ro-RO" kern="0" dirty="0" smtClean="0"/>
              <a:t> a fi </a:t>
            </a:r>
            <a:r>
              <a:rPr lang="en-US" altLang="ro-RO" kern="0" dirty="0" err="1" smtClean="0"/>
              <a:t>reprezentarea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sa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în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spațiul</a:t>
            </a:r>
            <a:r>
              <a:rPr lang="en-US" altLang="ro-RO" kern="0" dirty="0" smtClean="0"/>
              <a:t> virtual </a:t>
            </a:r>
          </a:p>
          <a:p>
            <a:pPr>
              <a:defRPr/>
            </a:pPr>
            <a:r>
              <a:rPr lang="en-US" altLang="ro-RO" kern="0" dirty="0" err="1" smtClean="0"/>
              <a:t>Exemplu</a:t>
            </a:r>
            <a:r>
              <a:rPr lang="en-US" altLang="ro-RO" kern="0" dirty="0" smtClean="0"/>
              <a:t> – un </a:t>
            </a:r>
            <a:r>
              <a:rPr lang="en-US" altLang="ro-RO" kern="0" dirty="0" err="1" smtClean="0"/>
              <a:t>cont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protejat</a:t>
            </a:r>
            <a:r>
              <a:rPr lang="en-US" altLang="ro-RO" kern="0" dirty="0" smtClean="0"/>
              <a:t> de o </a:t>
            </a:r>
            <a:r>
              <a:rPr lang="en-US" altLang="ro-RO" kern="0" dirty="0" err="1" smtClean="0"/>
              <a:t>parolă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pe</a:t>
            </a:r>
            <a:r>
              <a:rPr lang="en-US" altLang="ro-RO" kern="0" dirty="0" smtClean="0"/>
              <a:t> o </a:t>
            </a:r>
            <a:r>
              <a:rPr lang="en-US" altLang="ro-RO" kern="0" dirty="0" err="1" smtClean="0"/>
              <a:t>rețea</a:t>
            </a:r>
            <a:r>
              <a:rPr lang="en-US" altLang="ro-RO" kern="0" dirty="0" smtClean="0"/>
              <a:t> de </a:t>
            </a:r>
            <a:r>
              <a:rPr lang="en-US" altLang="ro-RO" kern="0" dirty="0" err="1" smtClean="0"/>
              <a:t>socializare</a:t>
            </a:r>
            <a:r>
              <a:rPr lang="en-US" altLang="ro-RO" kern="0" dirty="0" smtClean="0"/>
              <a:t>, </a:t>
            </a:r>
            <a:r>
              <a:rPr lang="en-US" altLang="ro-RO" kern="0" dirty="0" err="1" smtClean="0"/>
              <a:t>într</a:t>
            </a:r>
            <a:r>
              <a:rPr lang="en-US" altLang="ro-RO" kern="0" dirty="0" smtClean="0"/>
              <a:t>-un </a:t>
            </a:r>
            <a:r>
              <a:rPr lang="en-US" altLang="ro-RO" kern="0" dirty="0" err="1" smtClean="0"/>
              <a:t>joc</a:t>
            </a:r>
            <a:r>
              <a:rPr lang="en-US" altLang="ro-RO" kern="0" dirty="0" smtClean="0"/>
              <a:t> video, </a:t>
            </a:r>
            <a:r>
              <a:rPr lang="en-US" altLang="ro-RO" kern="0" dirty="0" err="1" smtClean="0"/>
              <a:t>într</a:t>
            </a:r>
            <a:r>
              <a:rPr lang="en-US" altLang="ro-RO" kern="0" dirty="0" smtClean="0"/>
              <a:t>-un </a:t>
            </a:r>
            <a:r>
              <a:rPr lang="en-US" altLang="ro-RO" kern="0" dirty="0" err="1" smtClean="0"/>
              <a:t>sistem</a:t>
            </a:r>
            <a:r>
              <a:rPr lang="en-US" altLang="ro-RO" kern="0" dirty="0" smtClean="0"/>
              <a:t> de </a:t>
            </a:r>
            <a:r>
              <a:rPr lang="en-US" altLang="ro-RO" kern="0" dirty="0" err="1" smtClean="0"/>
              <a:t>comunicare</a:t>
            </a:r>
            <a:r>
              <a:rPr lang="en-US" altLang="ro-RO" kern="0" dirty="0" smtClean="0"/>
              <a:t> </a:t>
            </a:r>
            <a:r>
              <a:rPr lang="en-US" altLang="ro-RO" kern="0" dirty="0" err="1" smtClean="0"/>
              <a:t>pe</a:t>
            </a:r>
            <a:r>
              <a:rPr lang="en-US" altLang="ro-RO" kern="0" dirty="0" smtClean="0"/>
              <a:t> internet</a:t>
            </a:r>
          </a:p>
          <a:p>
            <a:pPr>
              <a:defRPr/>
            </a:pPr>
            <a:endParaRPr lang="ro-RO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C04294E9-10BE-40EC-BAA5-84D40AAC3863}" type="slidenum">
              <a:rPr lang="ro-RO" altLang="ro-RO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8</a:t>
            </a:fld>
            <a:endParaRPr lang="ro-RO" altLang="ro-RO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>
              <a:buFont typeface="Times New Roman" pitchFamily="18" charset="0"/>
              <a:buNone/>
            </a:pPr>
            <a:fld id="{8342DEDA-6B67-43CA-A0CC-D121851F85B8}" type="slidenum">
              <a:rPr lang="ro-RO" altLang="en-US" smtClean="0">
                <a:solidFill>
                  <a:srgbClr val="FFFFFF"/>
                </a:solidFill>
                <a:latin typeface="Times New Roman" pitchFamily="18" charset="0"/>
              </a:rPr>
              <a:pPr eaLnBrk="1">
                <a:buFont typeface="Times New Roman" pitchFamily="18" charset="0"/>
                <a:buNone/>
              </a:pPr>
              <a:t>9</a:t>
            </a:fld>
            <a:endParaRPr lang="ro-RO" altLang="en-US" smtClean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o-RO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81852-F83E-4309-A485-7F29D1960EA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5017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1F5D6-0E49-46D8-8B8E-57039C0A98D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630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238" y="684213"/>
            <a:ext cx="2212975" cy="5075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684213"/>
            <a:ext cx="6488113" cy="5075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49D8C-03F8-4F09-8C03-DF9565CF61C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70909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E2DD4B-F95D-46D9-9580-EC4EBE6B16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313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A69E-4995-4CDE-9BCE-0F2B400D0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1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A36A8-8F4C-4038-A752-83CDBA163B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473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60588"/>
            <a:ext cx="4062412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160588"/>
            <a:ext cx="40640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77D96-CD93-481E-8A47-EF4E932FB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763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E403D-0F71-47A8-A153-CB885357EC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998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549F4-A1D3-4E71-BAC5-8A31A66BC3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2977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7482-78A3-46A7-BC17-E62A4DDCB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915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14E897-40E9-43EF-A86E-73D998A50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99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FD179-948F-4119-823F-57957158FBA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934080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C3BF4-F44C-4579-BAAC-675F7D763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3070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56611-8332-45D3-83C7-01EA7CD1B3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5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91363" y="717550"/>
            <a:ext cx="2087562" cy="57610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28675" y="717550"/>
            <a:ext cx="6110288" cy="57610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809FDE-5A2B-4CED-9819-442E4AC10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8158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C16F3-0E92-4001-B806-553C4FA5984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884319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D5F23-BC62-463D-848B-98AE011DE45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094496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3DD3-1298-4CC6-8681-42A6147FAE1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785339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979613"/>
            <a:ext cx="4062412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979613"/>
            <a:ext cx="4064000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01B33-2F5C-4B4D-A5F0-9255E50BECA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040688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C394F-3EF3-4C7A-81F6-3653D6B46F3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8359745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3B5C-DC4A-49C3-BB91-F50A1BABACDD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750983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6BE32F-6A9D-45EB-B157-B678A6E2A0D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917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B62B1-DC08-4694-9570-31CAA192A5C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755078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F51FF-9985-4C60-810E-AF2568F70A7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698694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E2A1F-1FAF-4076-AAC5-01B3EFE57E8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318915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22623-E0A7-4F3C-A3B6-60E7184C52D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860521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45338" y="554038"/>
            <a:ext cx="2212975" cy="5383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554038"/>
            <a:ext cx="6489700" cy="5383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5985CA-84D0-48D4-9D0B-543D76768BE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750632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C83F5-23C9-4FDC-BB5C-93E3A24E7A6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731732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98FF6-69A2-40F4-BE47-222DB08089D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0415001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AA694E-B9BF-4722-BACD-7ED1FBA5B27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8798105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052638"/>
            <a:ext cx="4062412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2052638"/>
            <a:ext cx="4064000" cy="39576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CBC28-01B3-4366-9B67-94966D44865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8314655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4139-0D34-4155-9F6B-1F33E11C887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4610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148CF-3580-4633-A1FC-B73D229C490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513372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49450"/>
            <a:ext cx="434975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2875" y="1949450"/>
            <a:ext cx="4351338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77B9F-5363-4546-8111-1BDE906FD6E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564868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6F3B2-7C74-4AF4-B8A9-C86E7868F13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520702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A19E3-58F5-4812-908D-D0B653ADE80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215375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FB1A4-9514-4B4E-A442-2A8F499A3F2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370887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30858A-DBB6-4D93-ABD2-C94824ED107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0219079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00900" y="588963"/>
            <a:ext cx="2159000" cy="54213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0725" y="588963"/>
            <a:ext cx="6327775" cy="54213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933C32-F6F2-46E1-9E11-A649144092B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014081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A417D-A485-4F9C-B234-C4C06E7C53D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5042285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2C62-9F9B-421C-9317-177093E7090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392385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13271-7833-478A-8920-58B79014A61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3284684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725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3975" y="1912938"/>
            <a:ext cx="4260850" cy="4349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896D5D-735E-4F0F-9A6E-B66EE3EB7BA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559441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8A853-E9A2-40CB-B0A0-791152B97F0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411790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8F886-F5D1-4F10-A0B6-1B992B48F73F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666715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68973C-4B0F-4B82-B8D7-18B6A1D06CB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1880724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A9D5D-456E-4934-BA44-CC573CFB020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3625818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9FBB2-9C00-4A1E-AF27-037EBBD0E23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33172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5C0FA-9021-40D4-8507-B926E9826CA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8305257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8C1CF-9662-4508-BC09-235AB3B4E98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2787180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7263" y="539750"/>
            <a:ext cx="2266950" cy="57229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4825" y="539750"/>
            <a:ext cx="6650038" cy="57229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F024B-5FA8-4F25-A9D0-B5DEC8665DE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797572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6272E3-11AD-482E-898A-87470F2CB39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5635808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7E001-B58C-42B5-ADC5-0A2EA33E94E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57708592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9E85C-19C4-4EEF-8E9F-D5B685CF9BE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9415443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9287" cy="4987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3A770F-524E-4AA9-BC15-83E0C85095A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790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EEE7D-11E4-4D8D-B8C3-11B225D074FB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82249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7CB4-65F6-4C86-BE02-17FA600CD63C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758213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C5481-4406-438B-9044-F33DB8DAED10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732133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8520-F377-496C-8570-BB897F5BF3F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1581973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ED8D1-993A-4948-9652-17F852EBB98E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668191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59A99-0C11-47AB-A45C-2A2375EA0192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71988755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623DC-86E6-4037-AE89-C1A8415EA0C9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10364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5675" y="301625"/>
            <a:ext cx="2266950" cy="6454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0037" cy="6454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B22FD5-9B21-4C12-887B-A508115956E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15235069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9387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86FFD-3363-4A0A-B8C5-54C44398F916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270484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DB41B-57E0-4AF3-B6B3-E0FB98E1F124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240862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o-R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E84F8-DF7E-4FEF-B534-A0915F4781A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935454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o-R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o-RO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4823-8FD9-4251-8002-CCD28910FC9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61174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684213"/>
            <a:ext cx="84582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49450"/>
            <a:ext cx="88534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31825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267075" y="634682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831013" y="634682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F5DBF68A-3E52-4719-9E55-C6E55D1F0035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28675" y="717550"/>
            <a:ext cx="835025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60588"/>
            <a:ext cx="8278812" cy="431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A890613A-2543-4DFE-9505-D8005BD01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554038"/>
            <a:ext cx="88550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92163" y="1979613"/>
            <a:ext cx="82788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39750" y="641985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419850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83425" y="641985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31D608C3-EA51-4071-A40D-E3789B6C82B1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8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8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8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8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8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80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588963"/>
            <a:ext cx="86391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052638"/>
            <a:ext cx="8278812" cy="395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92163" y="641985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82975" y="6419850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011988" y="641985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DD1731F3-2D70-4F3A-B580-ABDF19167283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996633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996633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996633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996633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 i="1">
          <a:solidFill>
            <a:srgbClr val="996633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 i="1">
          <a:solidFill>
            <a:srgbClr val="996633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4825" y="539750"/>
            <a:ext cx="9069388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1912938"/>
            <a:ext cx="86741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24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52780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527800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154863" y="6527800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83F23226-24E1-49AE-AD43-45E4212F2667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9387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9387" cy="498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016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76263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FFFFFF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endParaRPr lang="ro-RO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Font typeface="Times New Roman" pitchFamily="16" charset="0"/>
              <a:buNone/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FFFFFF"/>
                </a:solidFill>
                <a:latin typeface="+mn-lt"/>
                <a:ea typeface="Microsoft YaHei" charset="-122"/>
                <a:cs typeface="+mn-cs"/>
              </a:defRPr>
            </a:lvl1pPr>
          </a:lstStyle>
          <a:p>
            <a:pPr>
              <a:defRPr/>
            </a:pPr>
            <a:fld id="{D2E2C64A-2F8D-4D9B-9B88-A3AF4D1CA7DA}" type="slidenum">
              <a:rPr lang="ro-RO"/>
              <a:pPr>
                <a:defRPr/>
              </a:pPr>
              <a:t>‹#›</a:t>
            </a:fld>
            <a:endParaRPr lang="ro-R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Times New Roman" pitchFamily="16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Times New Roman" pitchFamily="16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Times New Roman" pitchFamily="16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 b="1">
          <a:solidFill>
            <a:srgbClr val="FFFFFF"/>
          </a:solidFill>
          <a:latin typeface="Times New Roman" pitchFamily="16" charset="0"/>
          <a:ea typeface="Arial Unicode MS" pitchFamily="34" charset="-128"/>
          <a:cs typeface="Arial Unicode MS" charset="0"/>
        </a:defRPr>
      </a:lvl5pPr>
      <a:lvl6pPr marL="25146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6pPr>
      <a:lvl7pPr marL="29718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7pPr>
      <a:lvl8pPr marL="34290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8pPr>
      <a:lvl9pPr marL="3886200" indent="-228600" algn="ctr" defTabSz="449263" rtl="0" fontAlgn="base" hangingPunct="0">
        <a:lnSpc>
          <a:spcPct val="95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 b="1">
          <a:solidFill>
            <a:srgbClr val="FFFFFF"/>
          </a:solidFill>
          <a:latin typeface="Times New Roman" pitchFamily="16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5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FFFFFF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lnSpc>
          <a:spcPct val="95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FFFFFF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FFFFFF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FFFFFF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FFFFFF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6pPr>
      <a:lvl7pPr marL="29718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7pPr>
      <a:lvl8pPr marL="34290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8pPr>
      <a:lvl9pPr marL="3886200" indent="-228600" algn="l" defTabSz="449263" rtl="0" fontAlgn="base" hangingPunct="0">
        <a:lnSpc>
          <a:spcPct val="95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8.pn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7.png"/><Relationship Id="rId4" Type="http://schemas.openxmlformats.org/officeDocument/2006/relationships/image" Target="../media/image3.jpe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s://manuale.edu.ro/manuale/Clasa%20a%20V-a/Informatica%20si%20TIC/Intuitext/05inf/05inf02/05inf02l04a02/05inf02l04a02_2.mp4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hyperlink" Target="https://manuale.edu.ro/manuale/Clasa%20a%20V-a/Informatica%20si%20TIC/Intuitext/05inf/05inf02/05inf02l04a03/05inf02l04a03_2.mp4" TargetMode="External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4.png"/><Relationship Id="rId5" Type="http://schemas.openxmlformats.org/officeDocument/2006/relationships/hyperlink" Target="https://manuale.edu.ro/manuale/Clasa%20a%20V-a/Informatica%20si%20TIC/Intuitext/05inf/05inf02/05inf02l05a01/05inf02l05a01_2.mp4" TargetMode="External"/><Relationship Id="rId4" Type="http://schemas.openxmlformats.org/officeDocument/2006/relationships/image" Target="../media/image5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4.jpeg"/><Relationship Id="rId5" Type="http://schemas.openxmlformats.org/officeDocument/2006/relationships/image" Target="../media/image24.png"/><Relationship Id="rId4" Type="http://schemas.openxmlformats.org/officeDocument/2006/relationships/hyperlink" Target="https://manuale.edu.ro/manuale/Clasa%20a%20V-a/Informatica%20si%20TIC/Intuitext/05inf/05inf02/05inf02l05a02/05inf02l05a02_2.mp4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hyperlink" Target="https://www.youtube.com/watch?v=gfB0ECyCr6U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presentation/d/127NmRUWfwjB546XUsugTmztTmYuc5FRcD0lF9B7Raqs/embed?hl=ro&amp;size=l&amp;slide=id.p4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llopc.ro/sigur/index.htm" TargetMode="External"/><Relationship Id="rId3" Type="http://schemas.openxmlformats.org/officeDocument/2006/relationships/hyperlink" Target="https://www.youtube.com/watch?v=gfB0ECyCr6U" TargetMode="External"/><Relationship Id="rId7" Type="http://schemas.openxmlformats.org/officeDocument/2006/relationships/hyperlink" Target="https://www.youtube.com/watch?time_continue=127&amp;v=1Vnv3VJPIvY&amp;feature=emb_logo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7.xml"/><Relationship Id="rId6" Type="http://schemas.openxmlformats.org/officeDocument/2006/relationships/hyperlink" Target="https://www.youtube.com/watch?time_continue=5&amp;v=-m_oZCz2rRc&amp;feature=emb_logo" TargetMode="External"/><Relationship Id="rId11" Type="http://schemas.openxmlformats.org/officeDocument/2006/relationships/image" Target="../media/image79.png"/><Relationship Id="rId5" Type="http://schemas.openxmlformats.org/officeDocument/2006/relationships/hyperlink" Target="https://www.youtube.com/watch?v=aoRIjYw226E" TargetMode="External"/><Relationship Id="rId10" Type="http://schemas.openxmlformats.org/officeDocument/2006/relationships/image" Target="../media/image78.png"/><Relationship Id="rId4" Type="http://schemas.openxmlformats.org/officeDocument/2006/relationships/hyperlink" Target="https://www.youtube.com/watch?v=WX-pCRN0bcY" TargetMode="External"/><Relationship Id="rId9" Type="http://schemas.openxmlformats.org/officeDocument/2006/relationships/hyperlink" Target="https://oradenet.ro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7.xml"/><Relationship Id="rId5" Type="http://schemas.openxmlformats.org/officeDocument/2006/relationships/hyperlink" Target="https://oradenet.ro/" TargetMode="External"/><Relationship Id="rId4" Type="http://schemas.openxmlformats.org/officeDocument/2006/relationships/hyperlink" Target="https://www.hellopc.ro/sigur/index.htm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manuale.edu.ro/manuale/Clasa%20a%20V-a/Informatica%20si%20TIC/Intuitext/05inf/05inf02/05inf02l04a01/05inf02l04a01_2.mp4" TargetMode="Externa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503238" y="301625"/>
            <a:ext cx="9070975" cy="1262063"/>
          </a:xfrm>
        </p:spPr>
        <p:txBody>
          <a:bodyPr tIns="27720"/>
          <a:lstStyle/>
          <a:p>
            <a:pPr eaLnBrk="1"/>
            <a:r>
              <a:rPr lang="ro-RO" altLang="en-US" smtClean="0"/>
              <a:t> 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eaLnBrk="1">
              <a:buFont typeface="Times New Roman" pitchFamily="18" charset="0"/>
              <a:buNone/>
            </a:pPr>
            <a:r>
              <a:rPr lang="en-US" altLang="en-US" smtClean="0"/>
              <a:t> </a:t>
            </a:r>
            <a:endParaRPr lang="ro-RO" altLang="en-US" smtClean="0"/>
          </a:p>
        </p:txBody>
      </p:sp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4741863" y="3646488"/>
          <a:ext cx="719137" cy="36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r:id="rId5" imgW="719640" imgH="359640" progId="">
                  <p:embed/>
                </p:oleObj>
              </mc:Choice>
              <mc:Fallback>
                <p:oleObj r:id="rId5" imgW="719640" imgH="3596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863" y="3646488"/>
                        <a:ext cx="719137" cy="36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643063" y="3709988"/>
            <a:ext cx="7345362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9695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3200" b="1"/>
              <a:t>	     Drepturi de autor.</a:t>
            </a:r>
          </a:p>
          <a:p>
            <a:pPr eaLnBrk="1"/>
            <a:r>
              <a:rPr lang="en-US" altLang="en-US" sz="3200" b="1"/>
              <a:t>		Siguranța</a:t>
            </a:r>
            <a:r>
              <a:rPr lang="ro-RO" altLang="ro-RO" sz="3200" b="1"/>
              <a:t> pe Internet</a:t>
            </a:r>
            <a:endParaRPr lang="en-US" altLang="ro-RO" sz="3200" b="1"/>
          </a:p>
        </p:txBody>
      </p:sp>
      <p:pic>
        <p:nvPicPr>
          <p:cNvPr id="7174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5313363"/>
            <a:ext cx="2052637" cy="200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87338" y="4356100"/>
            <a:ext cx="504825" cy="395288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endParaRPr lang="ro-RO">
              <a:ea typeface="Microsoft YaHei" charset="-122"/>
            </a:endParaRPr>
          </a:p>
        </p:txBody>
      </p:sp>
      <p:pic>
        <p:nvPicPr>
          <p:cNvPr id="7176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3" y="3141663"/>
            <a:ext cx="2466975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13" y="271463"/>
            <a:ext cx="1681162" cy="168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5114925"/>
            <a:ext cx="2379662" cy="195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177800"/>
            <a:ext cx="1871662" cy="184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27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177800"/>
            <a:ext cx="32766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27" descr="Copyright &amp; drepturi de autori website-uri! • BursaSite Român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114675"/>
            <a:ext cx="27495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2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550" y="5003800"/>
            <a:ext cx="343535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Siguranța pe internet</a:t>
            </a:r>
          </a:p>
        </p:txBody>
      </p:sp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5365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150" y="2828925"/>
            <a:ext cx="1949450" cy="297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827088"/>
            <a:ext cx="8431213" cy="212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284663"/>
            <a:ext cx="3941763" cy="2303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438" y="4284663"/>
            <a:ext cx="2938462" cy="217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 r="3104"/>
          <a:stretch>
            <a:fillRect/>
          </a:stretch>
        </p:blipFill>
        <p:spPr bwMode="auto">
          <a:xfrm>
            <a:off x="3384550" y="2882900"/>
            <a:ext cx="4608513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Securitatea datelor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638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2436813"/>
            <a:ext cx="167005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803275"/>
            <a:ext cx="8407400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5172075"/>
            <a:ext cx="7561262" cy="97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5" descr="Masuri de securitate a datelor in viata de zi cu z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771775"/>
            <a:ext cx="2590800" cy="158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7" descr="Masuri de securitate a datelor in viata de zi cu z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66" t="3496" r="15273" b="6949"/>
          <a:stretch>
            <a:fillRect/>
          </a:stretch>
        </p:blipFill>
        <p:spPr bwMode="auto">
          <a:xfrm>
            <a:off x="6624638" y="3092450"/>
            <a:ext cx="1909762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Securitatea datelor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7412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17413" name="Rectangle 8"/>
          <p:cNvSpPr>
            <a:spLocks noChangeArrowheads="1"/>
          </p:cNvSpPr>
          <p:nvPr/>
        </p:nvSpPr>
        <p:spPr bwMode="auto">
          <a:xfrm>
            <a:off x="836613" y="971550"/>
            <a:ext cx="2979737" cy="608013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ro-RO"/>
              <a:t>Nu oferi</a:t>
            </a:r>
            <a:r>
              <a:rPr lang="en-US" altLang="ro-RO"/>
              <a:t>ț</a:t>
            </a:r>
            <a:r>
              <a:rPr lang="ro-RO" altLang="ro-RO"/>
              <a:t>i parola nim</a:t>
            </a:r>
            <a:r>
              <a:rPr lang="en-US" altLang="ro-RO"/>
              <a:t>ă</a:t>
            </a:r>
            <a:r>
              <a:rPr lang="ro-RO" altLang="ro-RO"/>
              <a:t>nui!</a:t>
            </a:r>
          </a:p>
          <a:p>
            <a:r>
              <a:rPr lang="ro-RO" altLang="ro-RO"/>
              <a:t>Nu folosi</a:t>
            </a:r>
            <a:r>
              <a:rPr lang="en-US" altLang="ro-RO"/>
              <a:t>ț</a:t>
            </a:r>
            <a:r>
              <a:rPr lang="ro-RO" altLang="ro-RO"/>
              <a:t>i o singur</a:t>
            </a:r>
            <a:r>
              <a:rPr lang="en-US" altLang="ro-RO"/>
              <a:t>ă</a:t>
            </a:r>
            <a:r>
              <a:rPr lang="ro-RO" altLang="ro-RO"/>
              <a:t> parol</a:t>
            </a:r>
            <a:r>
              <a:rPr lang="en-US" altLang="ro-RO"/>
              <a:t>ă!</a:t>
            </a:r>
            <a:endParaRPr lang="ro-RO" altLang="ro-RO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966913"/>
            <a:ext cx="5616575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AutoShape 2" descr="Mic ghid de securitate a datelor pentru companii mici și mijlocii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174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38" y="3779838"/>
            <a:ext cx="2835275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"/>
          <p:cNvSpPr txBox="1">
            <a:spLocks noChangeArrowheads="1"/>
          </p:cNvSpPr>
          <p:nvPr/>
        </p:nvSpPr>
        <p:spPr bwMode="auto">
          <a:xfrm>
            <a:off x="358775" y="73025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Corectitudinea informațiilor de pe Internet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52"/>
          <a:stretch>
            <a:fillRect/>
          </a:stretch>
        </p:blipFill>
        <p:spPr bwMode="auto">
          <a:xfrm>
            <a:off x="719138" y="819150"/>
            <a:ext cx="8486775" cy="24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7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950" y="3303588"/>
            <a:ext cx="2808288" cy="178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3492500"/>
            <a:ext cx="1985962" cy="302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9" name="Picture 8" descr="5 ways to spot disinformation on your social media feeds - ABC New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3" b="4111"/>
          <a:stretch>
            <a:fillRect/>
          </a:stretch>
        </p:blipFill>
        <p:spPr bwMode="auto">
          <a:xfrm>
            <a:off x="5900738" y="3635375"/>
            <a:ext cx="3306762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Dependența de Internet</a:t>
            </a: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47813"/>
            <a:ext cx="83645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2609850" y="1030288"/>
            <a:ext cx="6045200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/>
              <a:t>Ce crezi că poți păți dacă stai prea multe ore pe Internet?</a:t>
            </a:r>
            <a:endParaRPr lang="ro-RO" altLang="ro-RO"/>
          </a:p>
        </p:txBody>
      </p:sp>
      <p:pic>
        <p:nvPicPr>
          <p:cNvPr id="19463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68738"/>
            <a:ext cx="1670050" cy="254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24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0" t="12514" r="6023"/>
          <a:stretch>
            <a:fillRect/>
          </a:stretch>
        </p:blipFill>
        <p:spPr bwMode="auto">
          <a:xfrm>
            <a:off x="762000" y="850900"/>
            <a:ext cx="143510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275" y="4778375"/>
            <a:ext cx="1709738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22" descr="Imagine similară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495800"/>
            <a:ext cx="196373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32050" y="3651250"/>
            <a:ext cx="6789738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487488" indent="-1487488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ro-RO" altLang="ro-RO"/>
              <a:t>Au existat numeroase studii potrivit cărora</a:t>
            </a:r>
            <a:r>
              <a:rPr lang="en-US" altLang="ro-RO"/>
              <a:t> </a:t>
            </a:r>
            <a:r>
              <a:rPr lang="ro-RO" altLang="ro-RO"/>
              <a:t>timpul</a:t>
            </a:r>
            <a:r>
              <a:rPr lang="en-US" altLang="ro-RO"/>
              <a:t> </a:t>
            </a:r>
            <a:r>
              <a:rPr lang="ro-RO" altLang="ro-RO"/>
              <a:t>petrecut </a:t>
            </a:r>
            <a:r>
              <a:rPr lang="en-US" altLang="ro-RO"/>
              <a:t>în </a:t>
            </a:r>
          </a:p>
          <a:p>
            <a:pPr eaLnBrk="1"/>
            <a:r>
              <a:rPr lang="ro-RO" altLang="ro-RO"/>
              <a:t>exces in</a:t>
            </a:r>
            <a:r>
              <a:rPr lang="en-US" altLang="ro-RO"/>
              <a:t> </a:t>
            </a:r>
            <a:r>
              <a:rPr lang="ro-RO" altLang="ro-RO"/>
              <a:t>fata calculatorului</a:t>
            </a:r>
            <a:r>
              <a:rPr lang="en-US" altLang="ro-RO"/>
              <a:t> </a:t>
            </a:r>
            <a:r>
              <a:rPr lang="ro-RO" altLang="ro-RO"/>
              <a:t>poate fi nociv sănătăţii oamenilor, mai</a:t>
            </a:r>
            <a:endParaRPr lang="en-US" altLang="ro-RO"/>
          </a:p>
          <a:p>
            <a:pPr eaLnBrk="1"/>
            <a:r>
              <a:rPr lang="en-US" altLang="ro-RO"/>
              <a:t>a</a:t>
            </a:r>
            <a:r>
              <a:rPr lang="ro-RO" altLang="ro-RO"/>
              <a:t>les</a:t>
            </a:r>
            <a:r>
              <a:rPr lang="en-US" altLang="ro-RO"/>
              <a:t> </a:t>
            </a:r>
            <a:r>
              <a:rPr lang="ro-RO" altLang="ro-RO"/>
              <a:t>pentru copiii încă în formare. Aceştia se pot</a:t>
            </a:r>
            <a:r>
              <a:rPr lang="en-US" altLang="ro-RO"/>
              <a:t> </a:t>
            </a:r>
            <a:r>
              <a:rPr lang="ro-RO" altLang="ro-RO"/>
              <a:t>izola, pot trăi</a:t>
            </a:r>
            <a:r>
              <a:rPr lang="en-US" altLang="ro-RO"/>
              <a:t> </a:t>
            </a:r>
          </a:p>
          <a:p>
            <a:pPr eaLnBrk="1"/>
            <a:r>
              <a:rPr lang="ro-RO" altLang="ro-RO"/>
              <a:t>într-o lume a jocurilor şi pot imita</a:t>
            </a:r>
            <a:r>
              <a:rPr lang="en-US" altLang="ro-RO"/>
              <a:t> </a:t>
            </a:r>
            <a:r>
              <a:rPr lang="ro-RO" altLang="ro-RO"/>
              <a:t>personajele preferate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692150" y="128588"/>
            <a:ext cx="9069388" cy="382587"/>
          </a:xfrm>
        </p:spPr>
        <p:txBody>
          <a:bodyPr/>
          <a:lstStyle/>
          <a:p>
            <a:r>
              <a:rPr lang="en-US" altLang="ro-RO" sz="2800" smtClean="0">
                <a:solidFill>
                  <a:schemeClr val="tx1"/>
                </a:solidFill>
              </a:rPr>
              <a:t>Neticheta</a:t>
            </a:r>
            <a:endParaRPr lang="ro-RO" altLang="ro-RO" sz="2800" smtClean="0">
              <a:solidFill>
                <a:schemeClr val="tx1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00113" y="900113"/>
            <a:ext cx="8316912" cy="55435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ro-RO" sz="2400" b="1" smtClean="0"/>
              <a:t> </a:t>
            </a:r>
            <a:endParaRPr lang="ro-RO" altLang="ro-RO" sz="2400" b="1" smtClean="0"/>
          </a:p>
        </p:txBody>
      </p:sp>
      <p:sp>
        <p:nvSpPr>
          <p:cNvPr id="20484" name="Text Box 6"/>
          <p:cNvSpPr txBox="1">
            <a:spLocks noChangeArrowheads="1"/>
          </p:cNvSpPr>
          <p:nvPr/>
        </p:nvSpPr>
        <p:spPr bwMode="auto">
          <a:xfrm>
            <a:off x="863848" y="6875463"/>
            <a:ext cx="856907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59105" rIns="89991" bIns="44996"/>
          <a:lstStyle>
            <a:lvl1pPr eaLnBrk="0">
              <a:lnSpc>
                <a:spcPct val="95000"/>
              </a:lnSpc>
              <a:spcAft>
                <a:spcPts val="1425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700" b="1" dirty="0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www.tic.diferite.ro   </a:t>
            </a:r>
            <a:r>
              <a:rPr lang="ro-RO" altLang="en-US" sz="1700" b="1" dirty="0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Tehnologia informației şi a comunic</a:t>
            </a:r>
            <a:r>
              <a:rPr lang="en-US" altLang="en-US" sz="1700" b="1" dirty="0" err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ați</a:t>
            </a:r>
            <a:r>
              <a:rPr lang="ro-RO" altLang="en-US" sz="1700" b="1" dirty="0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i</a:t>
            </a:r>
            <a:r>
              <a:rPr lang="en-US" altLang="en-US" sz="1700" b="1" dirty="0" err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lor</a:t>
            </a:r>
            <a:r>
              <a:rPr lang="en-US" altLang="en-US" sz="1700" b="1" dirty="0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   </a:t>
            </a:r>
            <a:r>
              <a:rPr lang="en-US" altLang="en-US" sz="1700" b="1" dirty="0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tic@diferite.ro</a:t>
            </a:r>
            <a:endParaRPr lang="ro-RO" altLang="en-US" sz="1700" b="1" dirty="0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8388" y="935038"/>
            <a:ext cx="83169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endParaRPr lang="ro-RO" altLang="ro-RO" sz="2400" b="1" kern="0" dirty="0"/>
          </a:p>
        </p:txBody>
      </p:sp>
      <p:pic>
        <p:nvPicPr>
          <p:cNvPr id="204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t="21648" r="1741" b="10130"/>
          <a:stretch>
            <a:fillRect/>
          </a:stretch>
        </p:blipFill>
        <p:spPr bwMode="auto">
          <a:xfrm>
            <a:off x="1068388" y="2166938"/>
            <a:ext cx="8185150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5" descr="Imagini pentru netich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903288"/>
            <a:ext cx="5000625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Rectangle 7"/>
          <p:cNvSpPr>
            <a:spLocks noChangeArrowheads="1"/>
          </p:cNvSpPr>
          <p:nvPr/>
        </p:nvSpPr>
        <p:spPr bwMode="auto">
          <a:xfrm>
            <a:off x="7296150" y="860425"/>
            <a:ext cx="1957388" cy="3968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>
            <a:lvl1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ro-RO" sz="2200" b="1">
                <a:solidFill>
                  <a:schemeClr val="bg1"/>
                </a:solidFill>
              </a:rPr>
              <a:t>Neticheta.ro</a:t>
            </a:r>
            <a:endParaRPr lang="ro-RO" altLang="ro-RO" sz="22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Cyber-bullying</a:t>
            </a:r>
          </a:p>
        </p:txBody>
      </p:sp>
      <p:sp>
        <p:nvSpPr>
          <p:cNvPr id="23555" name="Text Box 2"/>
          <p:cNvSpPr txBox="1">
            <a:spLocks noChangeArrowheads="1"/>
          </p:cNvSpPr>
          <p:nvPr/>
        </p:nvSpPr>
        <p:spPr bwMode="auto">
          <a:xfrm>
            <a:off x="1223963" y="70643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23557" name="Picture 9" descr="Critical and troubling cyberbullying statistics emerge in 2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046413"/>
            <a:ext cx="26003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378325" y="766763"/>
            <a:ext cx="4918075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o-RO"/>
              <a:t>Este actul de folosire a tehnologiilor informaţiei şi comunicaţiilor precum poşta electronică, comunicarea de tip chat, site-urile web, blog-urile, telefoanele mobile, etc., cu scopul de a ataca în mod deliberat şi repetat un individ sau un grup de persoane. </a:t>
            </a:r>
            <a:endParaRPr lang="ro-RO" altLang="ro-RO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82663" y="3046413"/>
            <a:ext cx="5668962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o-RO"/>
              <a:t>Agresiunea prin e-mail sau comunicare în timp real (online) poate consta şi în trimiterea unor mesaje ce conţin ameninţări, incitări la ură sau la comportament răutăcios, remarci sexuale, declaraţii false. </a:t>
            </a:r>
          </a:p>
          <a:p>
            <a:endParaRPr lang="en-US" altLang="ro-RO"/>
          </a:p>
          <a:p>
            <a:r>
              <a:rPr lang="en-US" altLang="ro-RO"/>
              <a:t>Tot agresiune se consideră şi trimiterea repetată de mesaje electronice nedorite</a:t>
            </a:r>
            <a:endParaRPr lang="ro-RO" altLang="ro-RO"/>
          </a:p>
          <a:p>
            <a:endParaRPr lang="ro-RO" altLang="ro-RO"/>
          </a:p>
        </p:txBody>
      </p:sp>
      <p:pic>
        <p:nvPicPr>
          <p:cNvPr id="23560" name="Picture 4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25" y="5003800"/>
            <a:ext cx="1042988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75113" y="5191125"/>
            <a:ext cx="5038725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vi-VN" altLang="ro-RO" b="1"/>
              <a:t>Agresiunea pe Internet, numită și agresiune online sau cyberbullying, </a:t>
            </a:r>
            <a:r>
              <a:rPr lang="vi-VN" altLang="ro-RO"/>
              <a:t>este hărțuirea cu ajutorul calculatorului sau a </a:t>
            </a:r>
            <a:r>
              <a:rPr lang="en-US" altLang="ro-RO"/>
              <a:t>telefonului</a:t>
            </a:r>
            <a:r>
              <a:rPr lang="vi-VN" altLang="ro-RO"/>
              <a:t> mobil. </a:t>
            </a:r>
            <a:endParaRPr lang="en-US" altLang="ro-RO"/>
          </a:p>
        </p:txBody>
      </p:sp>
      <p:pic>
        <p:nvPicPr>
          <p:cNvPr id="23562" name="Picture 15" descr="Cyber Bullying the No 1 Concern for School's Tech Teams - Nuvia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77" t="8562" r="5621" b="11774"/>
          <a:stretch>
            <a:fillRect/>
          </a:stretch>
        </p:blipFill>
        <p:spPr bwMode="auto">
          <a:xfrm>
            <a:off x="792163" y="793750"/>
            <a:ext cx="3586162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3" name="Picture 26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38700"/>
            <a:ext cx="20701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Cyber-bullying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24580" name="Picture 3" descr="Cyberbullying - Cyberbullying Or Cyber Harassment , Free Transparent  Clipart - Clipart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r="4405" b="7802"/>
          <a:stretch>
            <a:fillRect/>
          </a:stretch>
        </p:blipFill>
        <p:spPr bwMode="auto">
          <a:xfrm>
            <a:off x="5897563" y="4133850"/>
            <a:ext cx="35242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1" name="Picture 5" descr="Speech on Cyber Bullying - The Video In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75" y="485775"/>
            <a:ext cx="318135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1"/>
          <p:cNvSpPr txBox="1">
            <a:spLocks noChangeArrowheads="1"/>
          </p:cNvSpPr>
          <p:nvPr/>
        </p:nvSpPr>
        <p:spPr bwMode="auto">
          <a:xfrm>
            <a:off x="792163" y="1004888"/>
            <a:ext cx="6110287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ro-RO"/>
              <a:t>Ceea ce citim, vedem şi auzim online poate produce oamenilor emoţii diferite: fericire, tristeţe, nervozitate, curiozitate. </a:t>
            </a:r>
            <a:endParaRPr lang="en-US" altLang="ro-RO"/>
          </a:p>
          <a:p>
            <a:endParaRPr lang="en-US" altLang="ro-RO"/>
          </a:p>
          <a:p>
            <a:r>
              <a:rPr lang="ro-RO" altLang="ro-RO"/>
              <a:t>Dacă postăm materiale cu/despre persoane cunoscute, trebuie să le cerem acordul. </a:t>
            </a:r>
            <a:endParaRPr lang="en-US" altLang="ro-RO"/>
          </a:p>
          <a:p>
            <a:endParaRPr lang="en-US" altLang="ro-RO"/>
          </a:p>
          <a:p>
            <a:endParaRPr lang="en-US" altLang="ro-RO"/>
          </a:p>
          <a:p>
            <a:endParaRPr lang="en-US" altLang="ro-RO"/>
          </a:p>
          <a:p>
            <a:endParaRPr lang="en-US" altLang="ro-RO"/>
          </a:p>
          <a:p>
            <a:endParaRPr lang="en-US" altLang="ro-RO"/>
          </a:p>
          <a:p>
            <a:r>
              <a:rPr lang="ro-RO" altLang="ro-RO"/>
              <a:t>Orice opinie despre orice/oricine trebuie exprimată civilizat, fără a aduce prejudicii emoţionale sau fizice.</a:t>
            </a:r>
          </a:p>
          <a:p>
            <a:endParaRPr lang="ro-RO" altLang="ro-RO"/>
          </a:p>
        </p:txBody>
      </p:sp>
      <p:pic>
        <p:nvPicPr>
          <p:cNvPr id="24583" name="Picture 7" descr="Cyber bullying | 0800 What's Up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2" r="20143"/>
          <a:stretch>
            <a:fillRect/>
          </a:stretch>
        </p:blipFill>
        <p:spPr bwMode="auto">
          <a:xfrm>
            <a:off x="4194175" y="2395538"/>
            <a:ext cx="1762125" cy="132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2" descr="Imagini pentru cyberbully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b="20483"/>
          <a:stretch>
            <a:fillRect/>
          </a:stretch>
        </p:blipFill>
        <p:spPr bwMode="auto">
          <a:xfrm>
            <a:off x="1274763" y="2555875"/>
            <a:ext cx="1728787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22" descr="Imagine similară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4" t="7751" r="4764" b="10091"/>
          <a:stretch>
            <a:fillRect/>
          </a:stretch>
        </p:blipFill>
        <p:spPr bwMode="auto">
          <a:xfrm>
            <a:off x="1408113" y="4572000"/>
            <a:ext cx="4419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138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515938" y="-109538"/>
            <a:ext cx="9069387" cy="952501"/>
          </a:xfrm>
        </p:spPr>
        <p:txBody>
          <a:bodyPr/>
          <a:lstStyle/>
          <a:p>
            <a:r>
              <a:rPr lang="en-US" altLang="ro-RO" sz="2200" smtClean="0">
                <a:solidFill>
                  <a:schemeClr val="tx1"/>
                </a:solidFill>
              </a:rPr>
              <a:t>REGULI  DE  PRECAU</a:t>
            </a:r>
            <a:r>
              <a:rPr lang="ro-RO" altLang="ro-RO" sz="2200" smtClean="0">
                <a:solidFill>
                  <a:schemeClr val="tx1"/>
                </a:solidFill>
              </a:rPr>
              <a:t>Ț</a:t>
            </a:r>
            <a:r>
              <a:rPr lang="en-US" altLang="ro-RO" sz="2200" smtClean="0">
                <a:solidFill>
                  <a:schemeClr val="tx1"/>
                </a:solidFill>
              </a:rPr>
              <a:t>IE </a:t>
            </a:r>
            <a:r>
              <a:rPr lang="ro-RO" altLang="ro-RO" sz="2200" smtClean="0">
                <a:solidFill>
                  <a:schemeClr val="tx1"/>
                </a:solidFill>
              </a:rPr>
              <a:t>Î</a:t>
            </a:r>
            <a:r>
              <a:rPr lang="en-US" altLang="ro-RO" sz="2200" smtClean="0">
                <a:solidFill>
                  <a:schemeClr val="tx1"/>
                </a:solidFill>
              </a:rPr>
              <a:t>MPOTRIVA CYBER-BULLYING-ULUI</a:t>
            </a:r>
            <a:endParaRPr lang="ro-RO" altLang="ro-RO" sz="2200" smtClean="0">
              <a:solidFill>
                <a:schemeClr val="tx1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900113" y="900113"/>
            <a:ext cx="8316912" cy="55435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ro-RO" sz="2400" b="1" smtClean="0"/>
              <a:t> </a:t>
            </a:r>
            <a:endParaRPr lang="ro-RO" altLang="ro-RO" sz="2400" b="1" smtClean="0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59105" rIns="89991" bIns="44996"/>
          <a:lstStyle>
            <a:lvl1pPr eaLnBrk="0">
              <a:lnSpc>
                <a:spcPct val="95000"/>
              </a:lnSpc>
              <a:spcAft>
                <a:spcPts val="1425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www.tic.diferite.ro   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Tehnologia informației şi a comunic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ați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i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lor   </a:t>
            </a: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tic@diferite.ro</a:t>
            </a:r>
            <a:endParaRPr lang="ro-RO" altLang="en-US" sz="1700" b="1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8388" y="935038"/>
            <a:ext cx="83169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ro-RO" altLang="ro-RO" sz="2400" b="1" kern="0" dirty="0"/>
          </a:p>
          <a:p>
            <a:pPr>
              <a:defRPr/>
            </a:pPr>
            <a:endParaRPr lang="ro-RO" altLang="ro-RO" sz="2400" b="1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923925" y="935038"/>
            <a:ext cx="7926388" cy="479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r>
              <a:rPr lang="ro-RO" sz="2000" dirty="0"/>
              <a:t>1</a:t>
            </a:r>
            <a:r>
              <a:rPr lang="en-US" sz="2000" dirty="0"/>
              <a:t>. </a:t>
            </a:r>
            <a:r>
              <a:rPr lang="vi-VN" sz="2000" dirty="0"/>
              <a:t>Fii onest și politicos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2. Gândește-te bine la ceea ce scrii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3. Respectă persoanele de altă etnie sau rasă și pe cei care au alt mod de viață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4. Respectă legea țării proprii și legea țării unde se află corespondentul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5. Respectă drepturile de autor, indiferent dacă este vorba de text, imagini, sunet sau software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6. Nu trimite materiale pornografice, cu conținut violent, rasist sau blasfemic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7. Respectă-i pe ceilalți utilizatori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8. Fii chibzuit în cheltuirea banilor online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9. Raportează ilegalitățile pe care le observi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vi-VN" sz="2000" dirty="0"/>
              <a:t>10. Nu uita că și alți copii folosesc forumuri etc.</a:t>
            </a:r>
          </a:p>
          <a:p>
            <a:pPr marL="0" indent="0">
              <a:buFont typeface="Times New Roman" pitchFamily="18" charset="0"/>
              <a:buNone/>
              <a:defRPr/>
            </a:pPr>
            <a:endParaRPr lang="en-US" sz="2000" kern="0" dirty="0"/>
          </a:p>
          <a:p>
            <a:pPr marL="0" indent="0">
              <a:buFont typeface="Times New Roman" pitchFamily="18" charset="0"/>
              <a:buNone/>
              <a:defRPr/>
            </a:pPr>
            <a:endParaRPr lang="en-US" sz="1500" kern="0" dirty="0"/>
          </a:p>
        </p:txBody>
      </p:sp>
      <p:pic>
        <p:nvPicPr>
          <p:cNvPr id="25607" name="Picture 4" descr="Imagini pentru cyberbully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13" y="5730875"/>
            <a:ext cx="17287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2" descr="Imagini pentru cyberbully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17873"/>
          <a:stretch>
            <a:fillRect/>
          </a:stretch>
        </p:blipFill>
        <p:spPr bwMode="auto">
          <a:xfrm>
            <a:off x="6059488" y="3938588"/>
            <a:ext cx="3087687" cy="251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Cyberbullying is a serious threat | Voices of You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7913" y="736600"/>
            <a:ext cx="11715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692150" y="128588"/>
            <a:ext cx="9069388" cy="382587"/>
          </a:xfrm>
        </p:spPr>
        <p:txBody>
          <a:bodyPr/>
          <a:lstStyle/>
          <a:p>
            <a:r>
              <a:rPr lang="en-US" altLang="ro-RO" sz="2800" smtClean="0">
                <a:solidFill>
                  <a:schemeClr val="tx1"/>
                </a:solidFill>
              </a:rPr>
              <a:t>Cum procedăm cu cei care ne hărțuiesc?</a:t>
            </a:r>
            <a:endParaRPr lang="ro-RO" altLang="ro-RO" sz="2800" smtClean="0">
              <a:solidFill>
                <a:schemeClr val="tx1"/>
              </a:solidFill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900113" y="900113"/>
            <a:ext cx="8316912" cy="55435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ro-RO" sz="2400" b="1" smtClean="0"/>
              <a:t> </a:t>
            </a:r>
            <a:endParaRPr lang="ro-RO" altLang="ro-RO" sz="2400" b="1" smtClean="0"/>
          </a:p>
        </p:txBody>
      </p:sp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59105" rIns="89991" bIns="44996"/>
          <a:lstStyle>
            <a:lvl1pPr eaLnBrk="0">
              <a:lnSpc>
                <a:spcPct val="95000"/>
              </a:lnSpc>
              <a:spcAft>
                <a:spcPts val="1425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www.tic.diferite.ro   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Tehnologia informației şi a comunic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ați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i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lor   </a:t>
            </a: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tic@diferite.ro</a:t>
            </a:r>
            <a:endParaRPr lang="ro-RO" altLang="en-US" sz="1700" b="1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068388" y="935038"/>
            <a:ext cx="8316912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endParaRPr lang="ro-RO" altLang="ro-RO" sz="2400" b="1" kern="0" dirty="0"/>
          </a:p>
        </p:txBody>
      </p:sp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0" t="27406" r="3572" b="33916"/>
          <a:stretch>
            <a:fillRect/>
          </a:stretch>
        </p:blipFill>
        <p:spPr bwMode="auto">
          <a:xfrm>
            <a:off x="1651000" y="835025"/>
            <a:ext cx="7137400" cy="222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20" descr="Imagine similar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79" t="11043" r="18233" b="12151"/>
          <a:stretch>
            <a:fillRect/>
          </a:stretch>
        </p:blipFill>
        <p:spPr bwMode="auto">
          <a:xfrm>
            <a:off x="3455988" y="3213100"/>
            <a:ext cx="3744912" cy="270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Când navigăm pe internet…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63400" y="950714"/>
            <a:ext cx="7889875" cy="2124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ro-RO" dirty="0"/>
              <a:t>Cum trebuie să procedăm pentru a fi în siguranță pe Internet</a:t>
            </a:r>
            <a:r>
              <a:rPr lang="ro-RO" dirty="0" smtClean="0"/>
              <a:t>?</a:t>
            </a:r>
          </a:p>
          <a:p>
            <a:endParaRPr lang="ro-RO" dirty="0" smtClean="0"/>
          </a:p>
          <a:p>
            <a:r>
              <a:rPr lang="ro-RO" dirty="0" smtClean="0"/>
              <a:t> </a:t>
            </a:r>
            <a:r>
              <a:rPr lang="ro-RO" dirty="0"/>
              <a:t>Atunci când traversăm o stradă ne asigurăm că nu ne punem viaţa </a:t>
            </a:r>
            <a:r>
              <a:rPr lang="ro-RO" dirty="0" smtClean="0"/>
              <a:t>în </a:t>
            </a:r>
          </a:p>
          <a:p>
            <a:r>
              <a:rPr lang="ro-RO" dirty="0" smtClean="0"/>
              <a:t>pericol</a:t>
            </a:r>
            <a:r>
              <a:rPr lang="ro-RO" dirty="0"/>
              <a:t>, de ce nu am face acest lucru şi atunci când suntem în mediul online</a:t>
            </a:r>
            <a:r>
              <a:rPr lang="ro-RO" dirty="0" smtClean="0"/>
              <a:t>?</a:t>
            </a:r>
          </a:p>
          <a:p>
            <a:endParaRPr lang="ro-RO" dirty="0"/>
          </a:p>
          <a:p>
            <a:r>
              <a:rPr lang="ro-RO" dirty="0"/>
              <a:t>Dacă suntem în „umbra” unui ecran  înseamnă că nu răspundem </a:t>
            </a:r>
            <a:r>
              <a:rPr lang="ro-RO" dirty="0" smtClean="0"/>
              <a:t>pentru</a:t>
            </a:r>
          </a:p>
          <a:p>
            <a:r>
              <a:rPr lang="ro-RO" dirty="0" smtClean="0"/>
              <a:t>faptele </a:t>
            </a:r>
            <a:r>
              <a:rPr lang="ro-RO" dirty="0"/>
              <a:t>noastre, pentru ceea ce postăm sau pentru ceea ce accesăm?</a:t>
            </a:r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8198" name="Picture 2" descr="neticheta.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020">
            <a:off x="2554083" y="4525638"/>
            <a:ext cx="3532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6" descr="Cyber Bullying – The Blog That Awaits You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28" y="3563813"/>
            <a:ext cx="12620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Întrebări ???</a:t>
            </a:r>
          </a:p>
        </p:txBody>
      </p:sp>
      <p:sp>
        <p:nvSpPr>
          <p:cNvPr id="27651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endParaRPr lang="ro-RO" altLang="ro-RO"/>
          </a:p>
        </p:txBody>
      </p:sp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27653" name="AutoShape 5" descr="Dacă ştii să răspunzi la aceste 5 întrebări eşti un geniu. Începe testul!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27654" name="Picture 6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5" r="24753"/>
          <a:stretch>
            <a:fillRect/>
          </a:stretch>
        </p:blipFill>
        <p:spPr bwMode="auto">
          <a:xfrm>
            <a:off x="4068763" y="1979613"/>
            <a:ext cx="13382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endParaRPr lang="en-US" altLang="ro-RO" sz="2800" b="1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28677" name="Picture 4" descr="10 trucuri pentru utilizarea in siguranta a Internetulu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050" y="1812925"/>
            <a:ext cx="2101850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8" name="Rectangle 1"/>
          <p:cNvSpPr>
            <a:spLocks noChangeArrowheads="1"/>
          </p:cNvSpPr>
          <p:nvPr/>
        </p:nvSpPr>
        <p:spPr bwMode="auto">
          <a:xfrm>
            <a:off x="2644775" y="971550"/>
            <a:ext cx="68103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ro-RO"/>
              <a:t>Enumera</a:t>
            </a:r>
            <a:r>
              <a:rPr lang="ro-RO" altLang="ro-RO"/>
              <a:t>ți 5 informații pe care nu ar trebui să le împărtășiți niciodată cuiva cunoscut pe internet</a:t>
            </a:r>
          </a:p>
        </p:txBody>
      </p:sp>
      <p:pic>
        <p:nvPicPr>
          <p:cNvPr id="28679" name="Picture 6" descr="Întrecere pentru promovarea siguranţei pe internet - Monitorul de Vrance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t="15535" b="3870"/>
          <a:stretch>
            <a:fillRect/>
          </a:stretch>
        </p:blipFill>
        <p:spPr bwMode="auto">
          <a:xfrm>
            <a:off x="936625" y="808038"/>
            <a:ext cx="161131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5" descr="Imagini pentru passwor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900" y="4637088"/>
            <a:ext cx="29083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16" descr="Imagini pentru passwor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488" y="4546600"/>
            <a:ext cx="26955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2" name="Rectangle 2"/>
          <p:cNvSpPr>
            <a:spLocks noChangeArrowheads="1"/>
          </p:cNvSpPr>
          <p:nvPr/>
        </p:nvSpPr>
        <p:spPr bwMode="auto">
          <a:xfrm>
            <a:off x="1227138" y="3740150"/>
            <a:ext cx="7127875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ro-RO"/>
              <a:t>Vizualizaţi cu atenţie parolele din imaginile de mai jos. Argumentaţi diferenţa dintre cele douã parole(avantaje/dezavantaje):</a:t>
            </a:r>
          </a:p>
        </p:txBody>
      </p:sp>
      <p:sp>
        <p:nvSpPr>
          <p:cNvPr id="28683" name="Text Box 1"/>
          <p:cNvSpPr txBox="1">
            <a:spLocks noChangeArrowheads="1"/>
          </p:cNvSpPr>
          <p:nvPr/>
        </p:nvSpPr>
        <p:spPr bwMode="auto">
          <a:xfrm>
            <a:off x="641350" y="150813"/>
            <a:ext cx="907415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Întrebări ???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692150" y="128588"/>
            <a:ext cx="9069388" cy="382587"/>
          </a:xfrm>
        </p:spPr>
        <p:txBody>
          <a:bodyPr/>
          <a:lstStyle/>
          <a:p>
            <a:r>
              <a:rPr lang="en-US" altLang="ro-RO" sz="2600" smtClean="0">
                <a:solidFill>
                  <a:schemeClr val="tx1"/>
                </a:solidFill>
              </a:rPr>
              <a:t>Resurse online</a:t>
            </a:r>
            <a:endParaRPr lang="ro-RO" altLang="ro-RO" sz="2600" smtClean="0">
              <a:solidFill>
                <a:schemeClr val="tx1"/>
              </a:solidFill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900113" y="900113"/>
            <a:ext cx="8316912" cy="55435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ro-RO" sz="2400" b="1" smtClean="0"/>
              <a:t> </a:t>
            </a:r>
            <a:endParaRPr lang="ro-RO" altLang="ro-RO" sz="2400" b="1" smtClean="0"/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59105" rIns="89991" bIns="44996"/>
          <a:lstStyle>
            <a:lvl1pPr eaLnBrk="0">
              <a:lnSpc>
                <a:spcPct val="95000"/>
              </a:lnSpc>
              <a:spcAft>
                <a:spcPts val="1425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www.tic.diferite.ro   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Tehnologia informației şi a comunic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ați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i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lor   </a:t>
            </a: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tic@diferite.ro</a:t>
            </a:r>
            <a:endParaRPr lang="ro-RO" altLang="en-US" sz="1700" b="1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92163" y="842963"/>
            <a:ext cx="8493125" cy="554355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vi-VN" sz="2000" dirty="0"/>
              <a:t>Dă BLOCK agresivității!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 smtClean="0">
                <a:hlinkClick r:id="rId3"/>
              </a:rPr>
              <a:t>https</a:t>
            </a:r>
            <a:r>
              <a:rPr lang="ro-RO" sz="1800" dirty="0">
                <a:hlinkClick r:id="rId3"/>
              </a:rPr>
              <a:t>://www.youtube.com/watch?v=gfB0ECyCr6U</a:t>
            </a:r>
            <a:endParaRPr lang="ro-RO" sz="1800" dirty="0"/>
          </a:p>
          <a:p>
            <a:pPr>
              <a:defRPr/>
            </a:pPr>
            <a:r>
              <a:rPr lang="ro-RO" sz="2000" dirty="0"/>
              <a:t>Stop dependentei de Internet!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>
                <a:hlinkClick r:id="rId4"/>
              </a:rPr>
              <a:t>https://www.youtube.com/watch?v=WX-pCRN0bcY</a:t>
            </a:r>
            <a:endParaRPr lang="ro-RO" sz="1800" dirty="0"/>
          </a:p>
          <a:p>
            <a:pPr>
              <a:defRPr/>
            </a:pPr>
            <a:r>
              <a:rPr lang="en-US" sz="2000" dirty="0" err="1" smtClean="0"/>
              <a:t>Protecția</a:t>
            </a:r>
            <a:r>
              <a:rPr lang="en-US" sz="2000" dirty="0" smtClean="0"/>
              <a:t> </a:t>
            </a:r>
            <a:r>
              <a:rPr lang="en-US" sz="2000" dirty="0" err="1" smtClean="0"/>
              <a:t>datelor</a:t>
            </a:r>
            <a:r>
              <a:rPr lang="en-US" sz="2000" dirty="0" smtClean="0"/>
              <a:t> </a:t>
            </a:r>
            <a:r>
              <a:rPr lang="en-US" sz="2000" dirty="0" err="1" smtClean="0"/>
              <a:t>pe</a:t>
            </a:r>
            <a:r>
              <a:rPr lang="en-US" sz="2000" dirty="0" smtClean="0"/>
              <a:t> </a:t>
            </a:r>
            <a:r>
              <a:rPr lang="en-US" sz="2000" dirty="0" err="1" smtClean="0"/>
              <a:t>înțelesul</a:t>
            </a:r>
            <a:r>
              <a:rPr lang="en-US" sz="2000" dirty="0" smtClean="0"/>
              <a:t> </a:t>
            </a:r>
            <a:r>
              <a:rPr lang="en-US" sz="2000" dirty="0" err="1" smtClean="0"/>
              <a:t>copiilor</a:t>
            </a:r>
            <a:endParaRPr lang="ro-RO" sz="2000" dirty="0"/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>
                <a:hlinkClick r:id="rId5"/>
              </a:rPr>
              <a:t>https://</a:t>
            </a:r>
            <a:r>
              <a:rPr lang="ro-RO" sz="1800" dirty="0" smtClean="0">
                <a:hlinkClick r:id="rId5"/>
              </a:rPr>
              <a:t>www.youtube.com/watch?v=aoRIjYw226E</a:t>
            </a:r>
            <a:endParaRPr lang="en-US" sz="1800" dirty="0" smtClean="0"/>
          </a:p>
          <a:p>
            <a:pPr>
              <a:defRPr/>
            </a:pPr>
            <a:r>
              <a:rPr lang="vi-VN" sz="2000" dirty="0"/>
              <a:t>Securitatea cibernetică pe înţelesul copiilor</a:t>
            </a:r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 smtClean="0">
                <a:hlinkClick r:id="rId6"/>
              </a:rPr>
              <a:t>https</a:t>
            </a:r>
            <a:r>
              <a:rPr lang="ro-RO" sz="1800" dirty="0">
                <a:hlinkClick r:id="rId6"/>
              </a:rPr>
              <a:t>://www.youtube.com/watch?time_continue=5&amp;v=-m_oZCz2rRc&amp;feature=emb_logo</a:t>
            </a:r>
            <a:endParaRPr lang="ro-RO" sz="1800" dirty="0"/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>
                <a:hlinkClick r:id="rId7"/>
              </a:rPr>
              <a:t>https://</a:t>
            </a:r>
            <a:r>
              <a:rPr lang="ro-RO" sz="1800" dirty="0" smtClean="0">
                <a:hlinkClick r:id="rId7"/>
              </a:rPr>
              <a:t>www.youtube.com/watch?time_continue=127&amp;v=1Vnv3VJPIvY&amp;feature=emb_logo</a:t>
            </a:r>
            <a:endParaRPr lang="en-US" sz="1800" dirty="0" smtClean="0"/>
          </a:p>
          <a:p>
            <a:pPr>
              <a:defRPr/>
            </a:pPr>
            <a:r>
              <a:rPr lang="ro-RO" sz="2000" dirty="0" err="1"/>
              <a:t>Siguranta</a:t>
            </a:r>
            <a:r>
              <a:rPr lang="ro-RO" sz="2000" dirty="0"/>
              <a:t> pe internet</a:t>
            </a:r>
            <a:endParaRPr lang="en-US" sz="2000" dirty="0"/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 smtClean="0">
                <a:hlinkClick r:id="rId8"/>
              </a:rPr>
              <a:t>https</a:t>
            </a:r>
            <a:r>
              <a:rPr lang="ro-RO" sz="1800" dirty="0">
                <a:hlinkClick r:id="rId8"/>
              </a:rPr>
              <a:t>://</a:t>
            </a:r>
            <a:r>
              <a:rPr lang="ro-RO" sz="1800" dirty="0" smtClean="0">
                <a:hlinkClick r:id="rId8"/>
              </a:rPr>
              <a:t>www.hellopc.ro/sigur/index.htm</a:t>
            </a:r>
            <a:endParaRPr lang="en-US" sz="1800" dirty="0" smtClean="0"/>
          </a:p>
          <a:p>
            <a:pPr marL="0" indent="0">
              <a:buFont typeface="Times New Roman" pitchFamily="18" charset="0"/>
              <a:buNone/>
              <a:defRPr/>
            </a:pPr>
            <a:r>
              <a:rPr lang="ro-RO" sz="1800" dirty="0">
                <a:hlinkClick r:id="rId9"/>
              </a:rPr>
              <a:t>https://oradenet.ro</a:t>
            </a:r>
            <a:r>
              <a:rPr lang="ro-RO" sz="1800" dirty="0" smtClean="0">
                <a:hlinkClick r:id="rId9"/>
              </a:rPr>
              <a:t>/</a:t>
            </a:r>
            <a:endParaRPr lang="en-US" sz="1800" dirty="0" smtClean="0"/>
          </a:p>
          <a:p>
            <a:pPr>
              <a:defRPr/>
            </a:pPr>
            <a:endParaRPr lang="ro-RO" sz="1800" dirty="0"/>
          </a:p>
          <a:p>
            <a:pPr>
              <a:defRPr/>
            </a:pPr>
            <a:endParaRPr lang="ro-RO" sz="1800" dirty="0"/>
          </a:p>
          <a:p>
            <a:pPr>
              <a:defRPr/>
            </a:pPr>
            <a:endParaRPr lang="ro-RO" sz="1800" dirty="0"/>
          </a:p>
          <a:p>
            <a:pPr>
              <a:defRPr/>
            </a:pPr>
            <a:endParaRPr lang="ro-RO" sz="1800" dirty="0"/>
          </a:p>
        </p:txBody>
      </p:sp>
      <p:pic>
        <p:nvPicPr>
          <p:cNvPr id="30726" name="Picture 10" descr="Imagini pentru siguranta pe interne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1017588"/>
            <a:ext cx="1952625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AutoShape 2" descr="Ora de net - Salvati Copiii - Home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67263"/>
            <a:ext cx="3457575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Concluzii</a:t>
            </a:r>
          </a:p>
        </p:txBody>
      </p:sp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r>
              <a:rPr lang="ro-RO" altLang="ro-RO" b="1"/>
              <a:t>Reguli pentru o navigare sigura pe Internet</a:t>
            </a:r>
          </a:p>
        </p:txBody>
      </p:sp>
      <p:sp>
        <p:nvSpPr>
          <p:cNvPr id="31748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31749" name="AutoShape 5" descr="Dacă ştii să răspunzi la aceste 5 întrebări eşti un geniu. Începe testul!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sp>
        <p:nvSpPr>
          <p:cNvPr id="31750" name="Rectangle 2"/>
          <p:cNvSpPr>
            <a:spLocks noChangeArrowheads="1"/>
          </p:cNvSpPr>
          <p:nvPr/>
        </p:nvSpPr>
        <p:spPr bwMode="auto">
          <a:xfrm>
            <a:off x="955675" y="1717675"/>
            <a:ext cx="8496300" cy="369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o-RO" altLang="ro-RO">
                <a:solidFill>
                  <a:srgbClr val="FF0000"/>
                </a:solidFill>
              </a:rPr>
              <a:t>Regula nr.1: </a:t>
            </a:r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/>
              <a:t>Persoanele pe care nu le cunosti sunt persoane straine.</a:t>
            </a:r>
            <a:endParaRPr lang="en-US" altLang="ro-RO"/>
          </a:p>
          <a:p>
            <a:r>
              <a:rPr lang="ro-RO" altLang="ro-RO"/>
              <a:t>Acestea pot fi altcineva decat spun ca sunt.</a:t>
            </a:r>
            <a:endParaRPr lang="en-US" altLang="ro-RO"/>
          </a:p>
          <a:p>
            <a:endParaRPr lang="ro-RO" altLang="ro-RO"/>
          </a:p>
          <a:p>
            <a:r>
              <a:rPr lang="ro-RO" altLang="ro-RO">
                <a:solidFill>
                  <a:srgbClr val="FF0000"/>
                </a:solidFill>
              </a:rPr>
              <a:t>Regula nr.2: </a:t>
            </a:r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/>
              <a:t>Poarta-te frumos cu ceilalti de pe internet, asa cum o faci si de obicei.</a:t>
            </a:r>
          </a:p>
          <a:p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>
                <a:solidFill>
                  <a:srgbClr val="FF0000"/>
                </a:solidFill>
              </a:rPr>
              <a:t>Regula nr.3: </a:t>
            </a:r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/>
              <a:t>Nu spune nimanui adresa ta, scoala la care inveti sau alte date personale despre tine</a:t>
            </a:r>
            <a:r>
              <a:rPr lang="en-US" altLang="ro-RO"/>
              <a:t> </a:t>
            </a:r>
            <a:r>
              <a:rPr lang="ro-RO" altLang="ro-RO"/>
              <a:t>(poze cu tine, numarul de telefon,locul de munca al parintilor tai)</a:t>
            </a:r>
            <a:r>
              <a:rPr lang="en-US" altLang="ro-RO"/>
              <a:t>.</a:t>
            </a:r>
            <a:endParaRPr lang="ro-RO" altLang="ro-RO"/>
          </a:p>
          <a:p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>
                <a:solidFill>
                  <a:srgbClr val="FF0000"/>
                </a:solidFill>
              </a:rPr>
              <a:t>Regula nr.4:</a:t>
            </a:r>
            <a:endParaRPr lang="en-US" altLang="ro-RO">
              <a:solidFill>
                <a:srgbClr val="FF0000"/>
              </a:solidFill>
            </a:endParaRPr>
          </a:p>
          <a:p>
            <a:r>
              <a:rPr lang="ro-RO" altLang="ro-RO"/>
              <a:t>Internetul este un spatiu public la care oricine are acces. </a:t>
            </a:r>
            <a:endParaRPr lang="en-US" altLang="ro-RO"/>
          </a:p>
          <a:p>
            <a:r>
              <a:rPr lang="ro-RO" altLang="ro-RO"/>
              <a:t>Nu posta poze sau informatii personale pe intrenet, pentru ca altii le pot vedea.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Temă</a:t>
            </a:r>
          </a:p>
        </p:txBody>
      </p:sp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32772" name="AutoShape 5" descr="Dacă ştii să răspunzi la aceste 5 întrebări eşti un geniu. Începe testul!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06463" y="2262188"/>
          <a:ext cx="5041900" cy="284480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2504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7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93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Ce pot partaja/ce poate fi public?</a:t>
                      </a:r>
                      <a:endParaRPr lang="ro-R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800" dirty="0">
                          <a:effectLst/>
                        </a:rPr>
                        <a:t>Ce trebuie să rămână privat?</a:t>
                      </a:r>
                      <a:endParaRPr lang="ro-RO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>
                          <a:effectLst/>
                        </a:rPr>
                        <a:t> </a:t>
                      </a:r>
                      <a:endParaRPr lang="ro-RO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5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o-RO" sz="1100" dirty="0">
                          <a:effectLst/>
                        </a:rPr>
                        <a:t> </a:t>
                      </a:r>
                      <a:endParaRPr lang="ro-RO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8" marR="6859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2793" name="Double Bracket 4"/>
          <p:cNvSpPr>
            <a:spLocks noChangeArrowheads="1"/>
          </p:cNvSpPr>
          <p:nvPr/>
        </p:nvSpPr>
        <p:spPr bwMode="auto">
          <a:xfrm>
            <a:off x="6102350" y="3673475"/>
            <a:ext cx="3313113" cy="2751138"/>
          </a:xfrm>
          <a:prstGeom prst="bracketPair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eaLnBrk="0">
              <a:buFont typeface="Times New Roman" pitchFamily="18" charset="0"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numele tău  complet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numele animalului de companie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mâncarea preferată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hobby-uri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vârsta/data naşterii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adresa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sportul preferat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numărul de telefon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şcoala la care înveţi</a:t>
            </a:r>
            <a:endParaRPr lang="en-GB" altLang="ro-RO" sz="1000"/>
          </a:p>
          <a:p>
            <a:pPr eaLnBrk="0">
              <a:lnSpc>
                <a:spcPct val="100000"/>
              </a:lnSpc>
              <a:buClrTx/>
              <a:buSzTx/>
              <a:buFontTx/>
              <a:buChar char="•"/>
            </a:pPr>
            <a:r>
              <a:rPr lang="en-GB" altLang="ro-RO" sz="1600">
                <a:latin typeface="Calibri" pitchFamily="34" charset="0"/>
                <a:cs typeface="Times New Roman" pitchFamily="18" charset="0"/>
              </a:rPr>
              <a:t>muzica preferată</a:t>
            </a:r>
            <a:endParaRPr lang="en-GB" altLang="ro-RO" sz="2800"/>
          </a:p>
        </p:txBody>
      </p:sp>
      <p:sp>
        <p:nvSpPr>
          <p:cNvPr id="32794" name="Rectangle 7"/>
          <p:cNvSpPr>
            <a:spLocks noChangeArrowheads="1"/>
          </p:cNvSpPr>
          <p:nvPr/>
        </p:nvSpPr>
        <p:spPr bwMode="auto">
          <a:xfrm>
            <a:off x="792163" y="684213"/>
            <a:ext cx="8424862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/>
            <a:endParaRPr lang="ro-RO" altLang="ro-RO">
              <a:latin typeface="Calibri" pitchFamily="34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</a:pPr>
            <a:r>
              <a:rPr lang="ro-RO" altLang="ro-RO">
                <a:latin typeface="Calibri" pitchFamily="34" charset="0"/>
                <a:cs typeface="Times New Roman" pitchFamily="18" charset="0"/>
              </a:rPr>
              <a:t>Completează tabelul cu informații pe care consideri că le poți partaja cu oricine (publice, sigure) și informații pe care ar trebui să le cunoşti doar tu (private, nesigure). </a:t>
            </a:r>
            <a:endParaRPr lang="en-US" altLang="ro-RO">
              <a:latin typeface="Calibri" pitchFamily="34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</a:pPr>
            <a:endParaRPr lang="en-US" altLang="ro-RO">
              <a:latin typeface="Calibri" pitchFamily="34" charset="0"/>
              <a:cs typeface="Times New Roman" pitchFamily="18" charset="0"/>
            </a:endParaRPr>
          </a:p>
          <a:p>
            <a:pPr eaLnBrk="0">
              <a:lnSpc>
                <a:spcPct val="100000"/>
              </a:lnSpc>
              <a:buClrTx/>
              <a:buSzTx/>
            </a:pPr>
            <a:r>
              <a:rPr lang="ro-RO" altLang="ro-RO">
                <a:latin typeface="Calibri" pitchFamily="34" charset="0"/>
                <a:cs typeface="Times New Roman" pitchFamily="18" charset="0"/>
              </a:rPr>
              <a:t>Poţi scrie şi alte exemple pentru fiecare categorie?</a:t>
            </a:r>
            <a:endParaRPr lang="ro-RO" altLang="ro-RO" sz="800"/>
          </a:p>
          <a:p>
            <a:pPr eaLnBrk="0">
              <a:lnSpc>
                <a:spcPct val="100000"/>
              </a:lnSpc>
              <a:buClrTx/>
              <a:buSzTx/>
            </a:pPr>
            <a:endParaRPr lang="ro-RO" altLang="ro-RO" sz="32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ro-RO" altLang="ro-RO" sz="2800" b="1" dirty="0" smtClean="0"/>
              <a:t>Să navigăm în siguranță!</a:t>
            </a:r>
            <a:endParaRPr lang="en-US" altLang="ro-RO" sz="2800" b="1" dirty="0"/>
          </a:p>
        </p:txBody>
      </p:sp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33796" name="AutoShape 5" descr="Dacă ştii să răspunzi la aceste 5 întrebări eşti un geniu. Începe testul!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337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5" y="1115541"/>
            <a:ext cx="4465638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48023" y="5251320"/>
            <a:ext cx="4486275" cy="377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o-RO" sz="2000" dirty="0">
                <a:solidFill>
                  <a:schemeClr val="bg1"/>
                </a:solidFill>
                <a:hlinkClick r:id="rId4"/>
              </a:rPr>
              <a:t>https://www.hellopc.ro/sigur/index.htm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799" name="TextBox 2"/>
          <p:cNvSpPr txBox="1">
            <a:spLocks noChangeArrowheads="1"/>
          </p:cNvSpPr>
          <p:nvPr/>
        </p:nvSpPr>
        <p:spPr bwMode="auto">
          <a:xfrm>
            <a:off x="6396038" y="4332003"/>
            <a:ext cx="2330450" cy="37941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o-RO" altLang="ro-RO" sz="2000" dirty="0">
                <a:solidFill>
                  <a:schemeClr val="bg1"/>
                </a:solidFill>
                <a:hlinkClick r:id="rId5"/>
              </a:rPr>
              <a:t>https://oradenet.ro/</a:t>
            </a:r>
            <a:endParaRPr lang="en-US" altLang="ro-RO" sz="2000" dirty="0">
              <a:solidFill>
                <a:schemeClr val="bg1"/>
              </a:solidFill>
            </a:endParaRPr>
          </a:p>
        </p:txBody>
      </p:sp>
      <p:sp>
        <p:nvSpPr>
          <p:cNvPr id="33800" name="Rectangle 7"/>
          <p:cNvSpPr>
            <a:spLocks noChangeArrowheads="1"/>
          </p:cNvSpPr>
          <p:nvPr/>
        </p:nvSpPr>
        <p:spPr bwMode="auto">
          <a:xfrm>
            <a:off x="1583928" y="4389531"/>
            <a:ext cx="2671762" cy="396875"/>
          </a:xfrm>
          <a:prstGeom prst="rect">
            <a:avLst/>
          </a:prstGeom>
          <a:solidFill>
            <a:srgbClr val="00B8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794" tIns="50397" rIns="100794" bIns="50397"/>
          <a:lstStyle>
            <a:lvl1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defTabSz="493713" eaLnBrk="0"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937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ro-RO" sz="2200" b="1" dirty="0">
                <a:solidFill>
                  <a:schemeClr val="bg1"/>
                </a:solidFill>
              </a:rPr>
              <a:t>www.neticheta.ro</a:t>
            </a:r>
            <a:endParaRPr lang="ro-RO" altLang="ro-RO" sz="2200" b="1" dirty="0">
              <a:solidFill>
                <a:schemeClr val="bg1"/>
              </a:solidFill>
            </a:endParaRPr>
          </a:p>
        </p:txBody>
      </p:sp>
      <p:sp>
        <p:nvSpPr>
          <p:cNvPr id="3" name="CasetăText 2"/>
          <p:cNvSpPr txBox="1"/>
          <p:nvPr/>
        </p:nvSpPr>
        <p:spPr>
          <a:xfrm>
            <a:off x="989428" y="3803357"/>
            <a:ext cx="8101770" cy="321306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o-RO" sz="1600" dirty="0"/>
              <a:t>https://manuale.edu.ro/manuale/Clasa%20a%20V-a/Informatica%20si%20TIC/Intuitext/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Când navigăm pe internet…</a:t>
            </a:r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1042988" y="803275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Drepturi de autor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Siguranța pe Internet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Securitatea datelor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Corectitudinea informațiilor de pe Internet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Dependența de Internet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Reguli de comportare</a:t>
            </a:r>
          </a:p>
          <a:p>
            <a:pPr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en-US" altLang="en-US" sz="2800"/>
              <a:t>Cyber-bullying</a:t>
            </a:r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808038"/>
            <a:ext cx="1311275" cy="88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2" descr="neticheta.r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34020">
            <a:off x="5192713" y="4670425"/>
            <a:ext cx="3532187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4" descr="Cuvântul Liber - Boala secolului XXI: DEPENDENȚA DE INTERN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38" y="3203575"/>
            <a:ext cx="1935162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AutoShape 6" descr="Cyber Bullying – The Blog That Awaits You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820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5"/>
          <a:stretch>
            <a:fillRect/>
          </a:stretch>
        </p:blipFill>
        <p:spPr bwMode="auto">
          <a:xfrm>
            <a:off x="2732088" y="5113338"/>
            <a:ext cx="27019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Fake News Teaching Resources | First News Educatio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r="9030"/>
          <a:stretch>
            <a:fillRect/>
          </a:stretch>
        </p:blipFill>
        <p:spPr bwMode="auto">
          <a:xfrm>
            <a:off x="7718425" y="900113"/>
            <a:ext cx="1584325" cy="164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547813"/>
            <a:ext cx="1262063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3470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endParaRPr lang="en-US" altLang="ro-RO" sz="2800" b="1"/>
          </a:p>
        </p:txBody>
      </p:sp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808038" y="65563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9221" name="Text Box 1"/>
          <p:cNvSpPr txBox="1">
            <a:spLocks noChangeArrowheads="1"/>
          </p:cNvSpPr>
          <p:nvPr/>
        </p:nvSpPr>
        <p:spPr bwMode="auto">
          <a:xfrm>
            <a:off x="655638" y="2540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endParaRPr lang="en-US" altLang="ro-RO" sz="2800" b="1"/>
          </a:p>
        </p:txBody>
      </p:sp>
      <p:sp>
        <p:nvSpPr>
          <p:cNvPr id="9222" name="Text Box 1"/>
          <p:cNvSpPr txBox="1">
            <a:spLocks noChangeArrowheads="1"/>
          </p:cNvSpPr>
          <p:nvPr/>
        </p:nvSpPr>
        <p:spPr bwMode="auto">
          <a:xfrm>
            <a:off x="358775" y="73025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Drepturi de autor</a:t>
            </a:r>
          </a:p>
        </p:txBody>
      </p:sp>
      <p:pic>
        <p:nvPicPr>
          <p:cNvPr id="9223" name="Picture 6" descr="Copyright stamp isolated on white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5346700"/>
            <a:ext cx="16065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Drepturi de autor - Wikiped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1591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48"/>
          <a:stretch>
            <a:fillRect/>
          </a:stretch>
        </p:blipFill>
        <p:spPr bwMode="auto">
          <a:xfrm>
            <a:off x="1974850" y="839788"/>
            <a:ext cx="5556250" cy="362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4598988"/>
            <a:ext cx="6842125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endParaRPr lang="en-US" altLang="ro-RO" sz="2800" b="1"/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808038" y="65563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sp>
        <p:nvSpPr>
          <p:cNvPr id="10245" name="Text Box 1"/>
          <p:cNvSpPr txBox="1">
            <a:spLocks noChangeArrowheads="1"/>
          </p:cNvSpPr>
          <p:nvPr/>
        </p:nvSpPr>
        <p:spPr bwMode="auto">
          <a:xfrm>
            <a:off x="655638" y="2540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endParaRPr lang="en-US" altLang="ro-RO" sz="2800" b="1"/>
          </a:p>
        </p:txBody>
      </p:sp>
      <p:sp>
        <p:nvSpPr>
          <p:cNvPr id="10246" name="Text Box 1"/>
          <p:cNvSpPr txBox="1">
            <a:spLocks noChangeArrowheads="1"/>
          </p:cNvSpPr>
          <p:nvPr/>
        </p:nvSpPr>
        <p:spPr bwMode="auto">
          <a:xfrm>
            <a:off x="358775" y="73025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Drepturi de autor</a:t>
            </a:r>
          </a:p>
        </p:txBody>
      </p:sp>
      <p:pic>
        <p:nvPicPr>
          <p:cNvPr id="102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72" b="14586"/>
          <a:stretch>
            <a:fillRect/>
          </a:stretch>
        </p:blipFill>
        <p:spPr bwMode="auto">
          <a:xfrm>
            <a:off x="936625" y="4716463"/>
            <a:ext cx="7421563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30"/>
          <a:stretch>
            <a:fillRect/>
          </a:stretch>
        </p:blipFill>
        <p:spPr bwMode="auto">
          <a:xfrm>
            <a:off x="744538" y="839788"/>
            <a:ext cx="8543925" cy="363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6" descr="Copyright stamp isolated on white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5188" y="5346700"/>
            <a:ext cx="1606550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 descr="Drepturi de autor - Wikiped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315913"/>
            <a:ext cx="1047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ro-RO" altLang="ro-RO" sz="2800" b="1"/>
              <a:t>Ce ai voie să descarci de pe internet?</a:t>
            </a:r>
            <a:endParaRPr lang="en-US" altLang="ro-RO" sz="2800" b="1"/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1269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3" y="827088"/>
            <a:ext cx="1825625" cy="27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538" y="5003800"/>
            <a:ext cx="853598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29" descr="Los Derechos De Autor Protección De Los Diseños Plana. Los Derechos De  Autor Y La Protección, Símbolo De La Propiedad Intelectual, Patentes Y  Derecho De Autor, La Piratería Comercial, Derecho De Propiedad,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051175"/>
            <a:ext cx="313372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71888" y="855663"/>
            <a:ext cx="56165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en-US" b="1"/>
              <a:t>Copyright-ul (Dreptul de autor)</a:t>
            </a:r>
          </a:p>
          <a:p>
            <a:r>
              <a:rPr lang="vi-VN" altLang="en-US"/>
              <a:t>"Dreptul de autor" este o sintagmă care defineşte legislaţia ce se referă la protecţia operelor de creaţie. </a:t>
            </a:r>
            <a:endParaRPr lang="en-US" altLang="en-US"/>
          </a:p>
          <a:p>
            <a:endParaRPr lang="en-US" altLang="en-US"/>
          </a:p>
          <a:p>
            <a:r>
              <a:rPr lang="vi-VN" altLang="en-US"/>
              <a:t>Prin "operă de creaţie" se înţelege orice creaţie intelectuală, incluzând aici atât lucrările ştiinţifice şi tehnice, cât şi cele datorate imaginaţiei: literatură, pictură, muzică, arhitectură, coregrafie</a:t>
            </a:r>
            <a:r>
              <a:rPr lang="en-US" altLang="en-US"/>
              <a:t> </a:t>
            </a:r>
            <a:r>
              <a:rPr lang="vi-VN" altLang="en-US"/>
              <a:t>etc). </a:t>
            </a:r>
            <a:endParaRPr lang="en-US" altLang="en-US" b="1"/>
          </a:p>
        </p:txBody>
      </p:sp>
      <p:sp>
        <p:nvSpPr>
          <p:cNvPr id="11273" name="AutoShape 9" descr="Semn de protecție a drepturilor de autor. Cum să puneți un semn de copyright  pe tastatură (unde să faceți)"/>
          <p:cNvSpPr>
            <a:spLocks noChangeAspect="1" noChangeArrowheads="1"/>
          </p:cNvSpPr>
          <p:nvPr/>
        </p:nvSpPr>
        <p:spPr bwMode="auto">
          <a:xfrm>
            <a:off x="155575" y="-1333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o-RO" altLang="ro-RO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513" y="3373438"/>
            <a:ext cx="32480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503238" y="101600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Drepturi de autor</a:t>
            </a: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1223963" y="827088"/>
            <a:ext cx="7889875" cy="509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marL="514350" indent="-514350"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 b="1"/>
          </a:p>
          <a:p>
            <a:pPr>
              <a:buFont typeface="Times New Roman" pitchFamily="18" charset="0"/>
              <a:buAutoNum type="arabicPeriod"/>
            </a:pPr>
            <a:endParaRPr lang="en-US" altLang="en-US" sz="280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12293" name="Picture 6" descr="https://manuale.edu.ro/manuale/Clasa%20a%20V-a/Informatica%20si%20TIC/Sigma/images/games/statice/pg75_e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6" t="24458" r="16957" b="24777"/>
          <a:stretch>
            <a:fillRect/>
          </a:stretch>
        </p:blipFill>
        <p:spPr bwMode="auto">
          <a:xfrm>
            <a:off x="1187450" y="1873250"/>
            <a:ext cx="7705725" cy="443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436688" y="1349375"/>
            <a:ext cx="1484312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 b="1">
                <a:solidFill>
                  <a:srgbClr val="00B050"/>
                </a:solidFill>
              </a:rPr>
              <a:t>FREEWARE</a:t>
            </a:r>
            <a:endParaRPr lang="ro-RO" altLang="ro-RO" b="1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482975" y="1524000"/>
            <a:ext cx="1685925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 b="1">
                <a:solidFill>
                  <a:srgbClr val="0070C0"/>
                </a:solidFill>
              </a:rPr>
              <a:t>SHAREWARE</a:t>
            </a:r>
            <a:endParaRPr lang="ro-RO" altLang="ro-RO" b="1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419725" y="1187450"/>
            <a:ext cx="153035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 b="1">
                <a:solidFill>
                  <a:srgbClr val="FFC000"/>
                </a:solidFill>
              </a:rPr>
              <a:t>CAREWARE</a:t>
            </a:r>
            <a:endParaRPr lang="ro-RO" altLang="ro-RO" b="1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127875" y="1362075"/>
            <a:ext cx="158273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 b="1">
                <a:solidFill>
                  <a:srgbClr val="FF0000"/>
                </a:solidFill>
              </a:rPr>
              <a:t>CU LICENȚĂ</a:t>
            </a:r>
            <a:endParaRPr lang="ro-RO" altLang="ro-RO" b="1">
              <a:solidFill>
                <a:srgbClr val="FF0000"/>
              </a:solidFill>
            </a:endParaRPr>
          </a:p>
        </p:txBody>
      </p:sp>
      <p:sp>
        <p:nvSpPr>
          <p:cNvPr id="12298" name="TextBox 6"/>
          <p:cNvSpPr txBox="1">
            <a:spLocks noChangeArrowheads="1"/>
          </p:cNvSpPr>
          <p:nvPr/>
        </p:nvSpPr>
        <p:spPr bwMode="auto">
          <a:xfrm>
            <a:off x="900113" y="827088"/>
            <a:ext cx="3608387" cy="34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ro-RO" u="sng"/>
              <a:t>Modalități de distribuire a softului</a:t>
            </a:r>
            <a:r>
              <a:rPr lang="en-US" altLang="ro-RO"/>
              <a:t>:</a:t>
            </a:r>
            <a:endParaRPr lang="ro-RO" altLang="ro-RO"/>
          </a:p>
        </p:txBody>
      </p:sp>
      <p:sp>
        <p:nvSpPr>
          <p:cNvPr id="12299" name="TextBox 7"/>
          <p:cNvSpPr txBox="1">
            <a:spLocks noChangeArrowheads="1"/>
          </p:cNvSpPr>
          <p:nvPr/>
        </p:nvSpPr>
        <p:spPr bwMode="auto">
          <a:xfrm>
            <a:off x="1525588" y="6303963"/>
            <a:ext cx="7707312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/>
              <a:t>Licența acordă dreptul de utilizare a produsului, nu dreptul de comercializare</a:t>
            </a:r>
            <a:endParaRPr lang="ro-RO" altLang="ro-RO" sz="16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692150" y="128588"/>
            <a:ext cx="9069388" cy="3825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ro-RO" sz="2800" smtClean="0">
                <a:solidFill>
                  <a:schemeClr val="tx1"/>
                </a:solidFill>
              </a:rPr>
              <a:t>Siguranța pe Internet</a:t>
            </a:r>
            <a:endParaRPr lang="ro-RO" altLang="ro-RO" sz="2800" smtClean="0">
              <a:solidFill>
                <a:schemeClr val="tx1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00113" y="900113"/>
            <a:ext cx="8316912" cy="5543550"/>
          </a:xfrm>
        </p:spPr>
        <p:txBody>
          <a:bodyPr/>
          <a:lstStyle/>
          <a:p>
            <a:pPr marL="0" indent="0">
              <a:buFont typeface="Times New Roman" pitchFamily="18" charset="0"/>
              <a:buNone/>
            </a:pPr>
            <a:r>
              <a:rPr lang="en-US" altLang="ro-RO" sz="2400" b="1" smtClean="0"/>
              <a:t> </a:t>
            </a:r>
            <a:endParaRPr lang="ro-RO" altLang="ro-RO" sz="2400" b="1" smtClean="0"/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068388" y="6875463"/>
            <a:ext cx="83645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59105" rIns="89991" bIns="44996"/>
          <a:lstStyle>
            <a:lvl1pPr eaLnBrk="0">
              <a:lnSpc>
                <a:spcPct val="95000"/>
              </a:lnSpc>
              <a:spcAft>
                <a:spcPts val="1425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3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lnSpc>
                <a:spcPct val="95000"/>
              </a:lnSpc>
              <a:spcAft>
                <a:spcPts val="1138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8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lnSpc>
                <a:spcPct val="95000"/>
              </a:lnSpc>
              <a:spcAft>
                <a:spcPts val="850"/>
              </a:spcAft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lnSpc>
                <a:spcPct val="95000"/>
              </a:lnSpc>
              <a:spcAft>
                <a:spcPts val="575"/>
              </a:spcAft>
              <a:buChar char="–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lnSpc>
                <a:spcPct val="95000"/>
              </a:lnSpc>
              <a:spcAft>
                <a:spcPts val="288"/>
              </a:spcAft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lnSpc>
                <a:spcPct val="93000"/>
              </a:lnSpc>
              <a:spcAft>
                <a:spcPct val="0"/>
              </a:spcAft>
              <a:buFont typeface="Times New Roman" pitchFamily="18" charset="0"/>
              <a:buNone/>
            </a:pP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www.tic.diferite.ro   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Tehnologia informației şi a comunic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ați</a:t>
            </a:r>
            <a:r>
              <a:rPr lang="ro-RO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i</a:t>
            </a:r>
            <a:r>
              <a:rPr lang="en-US" altLang="en-US" sz="1700" b="1">
                <a:solidFill>
                  <a:schemeClr val="bg2"/>
                </a:solidFill>
                <a:latin typeface="Arial" charset="0"/>
                <a:ea typeface="Microsoft YaHei" pitchFamily="34" charset="-122"/>
              </a:rPr>
              <a:t>lor   </a:t>
            </a:r>
            <a:r>
              <a:rPr lang="en-US" altLang="en-US" sz="1700" b="1">
                <a:solidFill>
                  <a:schemeClr val="tx1"/>
                </a:solidFill>
                <a:latin typeface="Arial" charset="0"/>
                <a:ea typeface="Microsoft YaHei" pitchFamily="34" charset="-122"/>
              </a:rPr>
              <a:t>tic@diferite.ro</a:t>
            </a:r>
            <a:endParaRPr lang="ro-RO" altLang="en-US" sz="1700" b="1">
              <a:solidFill>
                <a:schemeClr val="tx1"/>
              </a:solidFill>
              <a:latin typeface="Arial" charset="0"/>
              <a:ea typeface="Microsoft YaHei" pitchFamily="34" charset="-122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857250" y="865188"/>
            <a:ext cx="8316913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20158" rIns="0" bIns="0"/>
          <a:lstStyle>
            <a:lvl1pPr marL="311045" indent="-311045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900">
                <a:solidFill>
                  <a:schemeClr val="tx1"/>
                </a:solidFill>
                <a:latin typeface="+mn-lt"/>
                <a:ea typeface="Arial Unicode MS" pitchFamily="34" charset="-128"/>
                <a:cs typeface="+mn-cs"/>
              </a:defRPr>
            </a:lvl1pPr>
            <a:lvl2pPr marL="673930" indent="-259204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103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25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2pPr>
            <a:lvl3pPr marL="1036815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771"/>
              </a:spcAft>
              <a:buClr>
                <a:srgbClr val="000000"/>
              </a:buClr>
              <a:buSzPct val="100000"/>
              <a:buFont typeface="Times New Roman" pitchFamily="18" charset="0"/>
              <a:buChar char="•"/>
              <a:defRPr sz="22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3pPr>
            <a:lvl4pPr marL="1451541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522"/>
              </a:spcAft>
              <a:buClr>
                <a:srgbClr val="000000"/>
              </a:buClr>
              <a:buSzPct val="100000"/>
              <a:buFont typeface="Times New Roman" pitchFamily="18" charset="0"/>
              <a:buChar char="–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4pPr>
            <a:lvl5pPr marL="1866268" indent="-207363" algn="l" defTabSz="407526" rtl="0" eaLnBrk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8" charset="0"/>
              <a:buChar char="»"/>
              <a:defRPr sz="1800">
                <a:solidFill>
                  <a:srgbClr val="FFFFFF"/>
                </a:solidFill>
                <a:latin typeface="+mn-lt"/>
                <a:ea typeface="Arial Unicode MS" pitchFamily="34" charset="-128"/>
                <a:cs typeface="+mn-cs"/>
              </a:defRPr>
            </a:lvl5pPr>
            <a:lvl6pPr marL="2280994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6pPr>
            <a:lvl7pPr marL="2695720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7pPr>
            <a:lvl8pPr marL="3110446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8pPr>
            <a:lvl9pPr marL="3525172" indent="-207363" algn="l" defTabSz="407526" rtl="0" fontAlgn="base" hangingPunct="0">
              <a:lnSpc>
                <a:spcPct val="95000"/>
              </a:lnSpc>
              <a:spcBef>
                <a:spcPct val="0"/>
              </a:spcBef>
              <a:spcAft>
                <a:spcPts val="261"/>
              </a:spcAft>
              <a:buClr>
                <a:srgbClr val="000000"/>
              </a:buClr>
              <a:buSzPct val="100000"/>
              <a:buFont typeface="Times New Roman" pitchFamily="16" charset="0"/>
              <a:defRPr sz="1800">
                <a:solidFill>
                  <a:srgbClr val="FFFFFF"/>
                </a:solidFill>
                <a:latin typeface="+mn-lt"/>
                <a:cs typeface="+mn-cs"/>
              </a:defRPr>
            </a:lvl9pPr>
          </a:lstStyle>
          <a:p>
            <a:pPr marL="0" indent="0">
              <a:buFont typeface="Times New Roman" pitchFamily="18" charset="0"/>
              <a:buNone/>
              <a:defRPr/>
            </a:pPr>
            <a:r>
              <a:rPr lang="en-US" altLang="ro-RO" sz="2000" b="1" u="sng" kern="0" dirty="0" err="1"/>
              <a:t>Cele</a:t>
            </a:r>
            <a:r>
              <a:rPr lang="en-US" altLang="ro-RO" sz="2000" b="1" u="sng" kern="0" dirty="0"/>
              <a:t> </a:t>
            </a:r>
            <a:r>
              <a:rPr lang="en-US" altLang="ro-RO" sz="2000" b="1" u="sng" kern="0" dirty="0" err="1"/>
              <a:t>mai</a:t>
            </a:r>
            <a:r>
              <a:rPr lang="en-US" altLang="ro-RO" sz="2000" b="1" u="sng" kern="0" dirty="0"/>
              <a:t> </a:t>
            </a:r>
            <a:r>
              <a:rPr lang="en-US" altLang="ro-RO" sz="2000" b="1" u="sng" kern="0" dirty="0" err="1"/>
              <a:t>mari</a:t>
            </a:r>
            <a:r>
              <a:rPr lang="en-US" altLang="ro-RO" sz="2000" b="1" u="sng" kern="0" dirty="0"/>
              <a:t> </a:t>
            </a:r>
            <a:r>
              <a:rPr lang="en-US" altLang="ro-RO" sz="2000" b="1" u="sng" kern="0" dirty="0" err="1"/>
              <a:t>pericole</a:t>
            </a:r>
            <a:r>
              <a:rPr lang="en-US" altLang="ro-RO" sz="2000" b="1" u="sng" kern="0" dirty="0"/>
              <a:t> la care ne </a:t>
            </a:r>
            <a:r>
              <a:rPr lang="en-US" altLang="ro-RO" sz="2000" b="1" u="sng" kern="0" dirty="0" err="1"/>
              <a:t>expunem</a:t>
            </a:r>
            <a:r>
              <a:rPr lang="en-US" altLang="ro-RO" sz="2000" b="1" u="sng" kern="0" dirty="0"/>
              <a:t> </a:t>
            </a:r>
            <a:r>
              <a:rPr lang="en-US" altLang="ro-RO" sz="2000" b="1" u="sng" kern="0" dirty="0" err="1"/>
              <a:t>pe</a:t>
            </a:r>
            <a:r>
              <a:rPr lang="en-US" altLang="ro-RO" sz="2000" b="1" u="sng" kern="0" dirty="0"/>
              <a:t> Internet </a:t>
            </a:r>
            <a:r>
              <a:rPr lang="en-US" altLang="ro-RO" sz="2000" b="1" u="sng" kern="0" dirty="0" err="1"/>
              <a:t>sunt</a:t>
            </a:r>
            <a:endParaRPr lang="en-US" altLang="ro-RO" sz="2000" b="1" u="sng" kern="0" dirty="0"/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ro-RO" sz="1800" b="1" kern="0" dirty="0" err="1">
                <a:solidFill>
                  <a:schemeClr val="tx1"/>
                </a:solidFill>
              </a:rPr>
              <a:t>Descărcarea</a:t>
            </a:r>
            <a:r>
              <a:rPr lang="en-US" altLang="ro-RO" sz="1800" b="1" kern="0" dirty="0">
                <a:solidFill>
                  <a:schemeClr val="tx1"/>
                </a:solidFill>
              </a:rPr>
              <a:t> de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programe</a:t>
            </a:r>
            <a:r>
              <a:rPr lang="en-US" altLang="ro-RO" sz="1800" b="1" kern="0" dirty="0">
                <a:solidFill>
                  <a:schemeClr val="tx1"/>
                </a:solidFill>
              </a:rPr>
              <a:t> cu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rol</a:t>
            </a:r>
            <a:r>
              <a:rPr lang="en-US" altLang="ro-RO" sz="1800" b="1" kern="0" dirty="0">
                <a:solidFill>
                  <a:schemeClr val="tx1"/>
                </a:solidFill>
              </a:rPr>
              <a:t>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distructiv</a:t>
            </a:r>
            <a:r>
              <a:rPr lang="en-US" altLang="ro-RO" sz="1800" b="1" kern="0" dirty="0">
                <a:solidFill>
                  <a:schemeClr val="tx1"/>
                </a:solidFill>
              </a:rPr>
              <a:t> (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viruși</a:t>
            </a:r>
            <a:r>
              <a:rPr lang="en-US" altLang="ro-RO" sz="1800" b="1" kern="0" dirty="0">
                <a:solidFill>
                  <a:schemeClr val="tx1"/>
                </a:solidFill>
              </a:rPr>
              <a:t>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informatici</a:t>
            </a:r>
            <a:r>
              <a:rPr lang="en-US" altLang="ro-RO" sz="1800" b="1" kern="0" dirty="0">
                <a:solidFill>
                  <a:schemeClr val="tx1"/>
                </a:solidFill>
              </a:rPr>
              <a:t>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ro-RO" sz="1800" b="1" kern="0" dirty="0" err="1">
                <a:solidFill>
                  <a:schemeClr val="tx1"/>
                </a:solidFill>
              </a:rPr>
              <a:t>Expunerea</a:t>
            </a:r>
            <a:r>
              <a:rPr lang="en-US" altLang="ro-RO" sz="1800" b="1" kern="0" dirty="0">
                <a:solidFill>
                  <a:schemeClr val="tx1"/>
                </a:solidFill>
              </a:rPr>
              <a:t> la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conținuturi</a:t>
            </a:r>
            <a:r>
              <a:rPr lang="en-US" altLang="ro-RO" sz="1800" b="1" kern="0" dirty="0">
                <a:solidFill>
                  <a:schemeClr val="tx1"/>
                </a:solidFill>
              </a:rPr>
              <a:t> 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nepotrivite</a:t>
            </a:r>
            <a:endParaRPr lang="en-US" altLang="ro-RO" sz="1800" b="1" kern="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ro-RO" sz="1800" b="1" kern="0" dirty="0" err="1">
                <a:solidFill>
                  <a:schemeClr val="tx1"/>
                </a:solidFill>
              </a:rPr>
              <a:t>Furtul</a:t>
            </a:r>
            <a:r>
              <a:rPr lang="en-US" altLang="ro-RO" sz="1800" b="1" kern="0" dirty="0">
                <a:solidFill>
                  <a:schemeClr val="tx1"/>
                </a:solidFill>
              </a:rPr>
              <a:t> de date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personale</a:t>
            </a:r>
            <a:r>
              <a:rPr lang="en-US" altLang="ro-RO" sz="1800" b="1" kern="0" dirty="0">
                <a:solidFill>
                  <a:schemeClr val="tx1"/>
                </a:solidFill>
              </a:rPr>
              <a:t>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sau</a:t>
            </a:r>
            <a:r>
              <a:rPr lang="en-US" altLang="ro-RO" sz="1800" b="1" kern="0" dirty="0">
                <a:solidFill>
                  <a:schemeClr val="tx1"/>
                </a:solidFill>
              </a:rPr>
              <a:t>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chiar</a:t>
            </a:r>
            <a:r>
              <a:rPr lang="en-US" altLang="ro-RO" sz="1800" b="1" kern="0" dirty="0">
                <a:solidFill>
                  <a:schemeClr val="tx1"/>
                </a:solidFill>
              </a:rPr>
              <a:t> a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identității</a:t>
            </a:r>
            <a:r>
              <a:rPr lang="en-US" altLang="ro-RO" sz="1800" b="1" kern="0" dirty="0">
                <a:solidFill>
                  <a:schemeClr val="tx1"/>
                </a:solidFill>
              </a:rPr>
              <a:t> </a:t>
            </a:r>
            <a:r>
              <a:rPr lang="en-US" altLang="ro-RO" sz="1800" b="1" kern="0" dirty="0" err="1">
                <a:solidFill>
                  <a:schemeClr val="tx1"/>
                </a:solidFill>
              </a:rPr>
              <a:t>virtuale</a:t>
            </a:r>
            <a:endParaRPr lang="en-US" altLang="ro-RO" sz="1800" b="1" kern="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ro-RO" sz="1800" b="1" kern="0" dirty="0" err="1">
                <a:solidFill>
                  <a:schemeClr val="tx1"/>
                </a:solidFill>
              </a:rPr>
              <a:t>Trafic</a:t>
            </a:r>
            <a:r>
              <a:rPr lang="en-US" altLang="ro-RO" sz="1800" b="1" kern="0" dirty="0">
                <a:solidFill>
                  <a:schemeClr val="tx1"/>
                </a:solidFill>
              </a:rPr>
              <a:t> de </a:t>
            </a:r>
            <a:r>
              <a:rPr lang="en-US" altLang="ro-RO" sz="1800" b="1" kern="0" dirty="0" err="1" smtClean="0">
                <a:solidFill>
                  <a:schemeClr val="tx1"/>
                </a:solidFill>
              </a:rPr>
              <a:t>persoane</a:t>
            </a:r>
            <a:endParaRPr lang="en-US" altLang="ro-RO" sz="1800" b="1" kern="0" dirty="0" smtClean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altLang="ro-RO" sz="1800" b="1" kern="0" dirty="0" smtClean="0">
                <a:solidFill>
                  <a:schemeClr val="tx1"/>
                </a:solidFill>
              </a:rPr>
              <a:t>Cyber-bullying</a:t>
            </a:r>
            <a:endParaRPr lang="ro-RO" altLang="ro-RO" sz="1800" b="1" kern="0" dirty="0">
              <a:solidFill>
                <a:schemeClr val="tx1"/>
              </a:solidFill>
            </a:endParaRPr>
          </a:p>
        </p:txBody>
      </p:sp>
      <p:pic>
        <p:nvPicPr>
          <p:cNvPr id="13318" name="Picture 16" descr="Imagine similar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4705350"/>
            <a:ext cx="3217863" cy="18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 descr="Imagini pentru siguranta pe intern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6"/>
          <a:stretch>
            <a:fillRect/>
          </a:stretch>
        </p:blipFill>
        <p:spPr bwMode="auto">
          <a:xfrm>
            <a:off x="869950" y="3371850"/>
            <a:ext cx="216058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" descr="Imagini pentru siguranta pe intern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3851275"/>
            <a:ext cx="2617788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0" descr="Imagine similară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4913" y="2668588"/>
            <a:ext cx="3443287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113" y="1035050"/>
            <a:ext cx="1660525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69"/>
          <a:stretch>
            <a:fillRect/>
          </a:stretch>
        </p:blipFill>
        <p:spPr bwMode="auto">
          <a:xfrm>
            <a:off x="801688" y="4718050"/>
            <a:ext cx="2473325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"/>
          <p:cNvSpPr txBox="1">
            <a:spLocks noChangeArrowheads="1"/>
          </p:cNvSpPr>
          <p:nvPr/>
        </p:nvSpPr>
        <p:spPr bwMode="auto">
          <a:xfrm>
            <a:off x="358775" y="73025"/>
            <a:ext cx="9074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17640" rIns="0" bIns="0" anchor="ctr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/>
            <a:r>
              <a:rPr lang="en-US" altLang="ro-RO" sz="2800" b="1"/>
              <a:t>Siguranța pe Internet</a:t>
            </a:r>
          </a:p>
        </p:txBody>
      </p:sp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1436688" y="6875463"/>
            <a:ext cx="7996237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59112" rIns="90000" bIns="45000"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chemeClr val="tx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eaLnBrk="1"/>
            <a:r>
              <a:rPr lang="en-US" altLang="en-US" sz="1600" b="1"/>
              <a:t>www.tic.diferite.ro   </a:t>
            </a:r>
            <a:r>
              <a:rPr lang="ro-RO" altLang="en-US" sz="1600" b="1">
                <a:solidFill>
                  <a:schemeClr val="bg2"/>
                </a:solidFill>
              </a:rPr>
              <a:t>Tehnologia informației şi a comunic</a:t>
            </a:r>
            <a:r>
              <a:rPr lang="en-US" altLang="en-US" sz="1600" b="1">
                <a:solidFill>
                  <a:schemeClr val="bg2"/>
                </a:solidFill>
              </a:rPr>
              <a:t>ați</a:t>
            </a:r>
            <a:r>
              <a:rPr lang="ro-RO" altLang="en-US" sz="1600" b="1">
                <a:solidFill>
                  <a:schemeClr val="bg2"/>
                </a:solidFill>
              </a:rPr>
              <a:t>i</a:t>
            </a:r>
            <a:r>
              <a:rPr lang="en-US" altLang="en-US" sz="1600" b="1">
                <a:solidFill>
                  <a:schemeClr val="bg2"/>
                </a:solidFill>
              </a:rPr>
              <a:t>lor   </a:t>
            </a:r>
            <a:r>
              <a:rPr lang="en-US" altLang="en-US" sz="1600" b="1"/>
              <a:t>tic@diferite.ro</a:t>
            </a:r>
            <a:endParaRPr lang="ro-RO" altLang="en-US" sz="1600" b="1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2" r="3416"/>
          <a:stretch>
            <a:fillRect/>
          </a:stretch>
        </p:blipFill>
        <p:spPr bwMode="auto">
          <a:xfrm>
            <a:off x="3441700" y="1655763"/>
            <a:ext cx="5973763" cy="460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00" y="5219700"/>
            <a:ext cx="1900238" cy="125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5"/>
          <a:stretch>
            <a:fillRect/>
          </a:stretch>
        </p:blipFill>
        <p:spPr bwMode="auto">
          <a:xfrm>
            <a:off x="793750" y="755650"/>
            <a:ext cx="8382000" cy="90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41" descr="Imagine similar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3" y="3059113"/>
            <a:ext cx="2693987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2" descr="Siguranța pe internet - KIDIBOT - Bătăliile Cunoașteri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4"/>
          <a:stretch>
            <a:fillRect/>
          </a:stretch>
        </p:blipFill>
        <p:spPr bwMode="auto">
          <a:xfrm>
            <a:off x="949325" y="1474788"/>
            <a:ext cx="2290763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Arial Unicode MS"/>
      </a:majorFont>
      <a:minorFont>
        <a:latin typeface="Arial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Arial Unicode MS"/>
      </a:majorFont>
      <a:minorFont>
        <a:latin typeface="Times New Roman"/>
        <a:ea typeface="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3909</TotalTime>
  <Words>1356</Words>
  <Application>Microsoft Office PowerPoint</Application>
  <PresentationFormat>Custom</PresentationFormat>
  <Paragraphs>294</Paragraphs>
  <Slides>25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 Unicode MS</vt:lpstr>
      <vt:lpstr>Microsoft YaHei</vt:lpstr>
      <vt:lpstr>Arial</vt:lpstr>
      <vt:lpstr>Calibri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Siguranța pe Internet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Neticheta</vt:lpstr>
      <vt:lpstr>PowerPoint Presentation</vt:lpstr>
      <vt:lpstr>PowerPoint Presentation</vt:lpstr>
      <vt:lpstr>REGULI  DE  PRECAUȚIE ÎMPOTRIVA CYBER-BULLYING-ULUI</vt:lpstr>
      <vt:lpstr>Cum procedăm cu cei care ne hărțuiesc?</vt:lpstr>
      <vt:lpstr>PowerPoint Presentation</vt:lpstr>
      <vt:lpstr>PowerPoint Presentation</vt:lpstr>
      <vt:lpstr>Resurse online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thinkpad</dc:creator>
  <cp:lastModifiedBy>toni</cp:lastModifiedBy>
  <cp:revision>635</cp:revision>
  <cp:lastPrinted>1601-01-01T00:00:00Z</cp:lastPrinted>
  <dcterms:created xsi:type="dcterms:W3CDTF">2018-09-22T05:49:09Z</dcterms:created>
  <dcterms:modified xsi:type="dcterms:W3CDTF">2022-03-20T10:29:53Z</dcterms:modified>
</cp:coreProperties>
</file>