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8" r:id="rId3"/>
    <p:sldId id="266" r:id="rId4"/>
    <p:sldId id="269" r:id="rId5"/>
    <p:sldId id="270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0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678E-B515-4AB8-AD1A-8CE8523790F4}" type="datetimeFigureOut">
              <a:rPr lang="ro-RO" smtClean="0"/>
              <a:pPr/>
              <a:t>10.11.2019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CA9D-76F3-4F43-934F-6C00B2EAB4C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19868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678E-B515-4AB8-AD1A-8CE8523790F4}" type="datetimeFigureOut">
              <a:rPr lang="ro-RO" smtClean="0"/>
              <a:pPr/>
              <a:t>10.11.2019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CA9D-76F3-4F43-934F-6C00B2EAB4C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46870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678E-B515-4AB8-AD1A-8CE8523790F4}" type="datetimeFigureOut">
              <a:rPr lang="ro-RO" smtClean="0"/>
              <a:pPr/>
              <a:t>10.11.2019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CA9D-76F3-4F43-934F-6C00B2EAB4C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26518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o-RO" smtClean="0"/>
              <a:t>Clic pentru editare stiluri text Coordonator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678E-B515-4AB8-AD1A-8CE8523790F4}" type="datetimeFigureOut">
              <a:rPr lang="ro-RO" smtClean="0"/>
              <a:pPr/>
              <a:t>10.11.2019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CA9D-76F3-4F43-934F-6C00B2EAB4C6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38979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678E-B515-4AB8-AD1A-8CE8523790F4}" type="datetimeFigureOut">
              <a:rPr lang="ro-RO" smtClean="0"/>
              <a:pPr/>
              <a:t>10.11.2019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CA9D-76F3-4F43-934F-6C00B2EAB4C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4011317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678E-B515-4AB8-AD1A-8CE8523790F4}" type="datetimeFigureOut">
              <a:rPr lang="ro-RO" smtClean="0"/>
              <a:pPr/>
              <a:t>10.11.2019</a:t>
            </a:fld>
            <a:endParaRPr lang="ro-R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CA9D-76F3-4F43-934F-6C00B2EAB4C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18740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ană cu tre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678E-B515-4AB8-AD1A-8CE8523790F4}" type="datetimeFigureOut">
              <a:rPr lang="ro-RO" smtClean="0"/>
              <a:pPr/>
              <a:t>10.11.2019</a:t>
            </a:fld>
            <a:endParaRPr lang="ro-R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CA9D-76F3-4F43-934F-6C00B2EAB4C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414059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678E-B515-4AB8-AD1A-8CE8523790F4}" type="datetimeFigureOut">
              <a:rPr lang="ro-RO" smtClean="0"/>
              <a:pPr/>
              <a:t>10.11.2019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CA9D-76F3-4F43-934F-6C00B2EAB4C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13733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678E-B515-4AB8-AD1A-8CE8523790F4}" type="datetimeFigureOut">
              <a:rPr lang="ro-RO" smtClean="0"/>
              <a:pPr/>
              <a:t>10.11.2019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CA9D-76F3-4F43-934F-6C00B2EAB4C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59136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678E-B515-4AB8-AD1A-8CE8523790F4}" type="datetimeFigureOut">
              <a:rPr lang="ro-RO" smtClean="0"/>
              <a:pPr/>
              <a:t>10.11.2019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CA9D-76F3-4F43-934F-6C00B2EAB4C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10076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678E-B515-4AB8-AD1A-8CE8523790F4}" type="datetimeFigureOut">
              <a:rPr lang="ro-RO" smtClean="0"/>
              <a:pPr/>
              <a:t>10.11.2019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CA9D-76F3-4F43-934F-6C00B2EAB4C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53821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678E-B515-4AB8-AD1A-8CE8523790F4}" type="datetimeFigureOut">
              <a:rPr lang="ro-RO" smtClean="0"/>
              <a:pPr/>
              <a:t>10.11.2019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CA9D-76F3-4F43-934F-6C00B2EAB4C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43682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678E-B515-4AB8-AD1A-8CE8523790F4}" type="datetimeFigureOut">
              <a:rPr lang="ro-RO" smtClean="0"/>
              <a:pPr/>
              <a:t>10.11.2019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CA9D-76F3-4F43-934F-6C00B2EAB4C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85182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678E-B515-4AB8-AD1A-8CE8523790F4}" type="datetimeFigureOut">
              <a:rPr lang="ro-RO" smtClean="0"/>
              <a:pPr/>
              <a:t>10.11.2019</a:t>
            </a:fld>
            <a:endParaRPr lang="ro-R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CA9D-76F3-4F43-934F-6C00B2EAB4C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18743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678E-B515-4AB8-AD1A-8CE8523790F4}" type="datetimeFigureOut">
              <a:rPr lang="ro-RO" smtClean="0"/>
              <a:pPr/>
              <a:t>10.11.2019</a:t>
            </a:fld>
            <a:endParaRPr lang="ro-R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CA9D-76F3-4F43-934F-6C00B2EAB4C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0223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678E-B515-4AB8-AD1A-8CE8523790F4}" type="datetimeFigureOut">
              <a:rPr lang="ro-RO" smtClean="0"/>
              <a:pPr/>
              <a:t>10.11.2019</a:t>
            </a:fld>
            <a:endParaRPr lang="ro-R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CA9D-76F3-4F43-934F-6C00B2EAB4C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60274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678E-B515-4AB8-AD1A-8CE8523790F4}" type="datetimeFigureOut">
              <a:rPr lang="ro-RO" smtClean="0"/>
              <a:pPr/>
              <a:t>10.11.2019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CA9D-76F3-4F43-934F-6C00B2EAB4C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70789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0C8678E-B515-4AB8-AD1A-8CE8523790F4}" type="datetimeFigureOut">
              <a:rPr lang="ro-RO" smtClean="0"/>
              <a:pPr/>
              <a:t>10.11.2019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9CA9D-76F3-4F43-934F-6C00B2EAB4C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056875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Interfața  unui sistem de operare-SO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88259" y="1825625"/>
            <a:ext cx="8780929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o-RO" sz="3200" dirty="0" smtClean="0"/>
              <a:t>Software=totalitatea aplicațiilor și programelor utilizate pentru comanda și controlul sistemelor de calcul</a:t>
            </a:r>
          </a:p>
          <a:p>
            <a:pPr marL="0" indent="0" algn="just">
              <a:buNone/>
            </a:pPr>
            <a:r>
              <a:rPr lang="ro-RO" sz="3200" dirty="0" smtClean="0"/>
              <a:t>Sistemul de operare este un pachet de programe având rolul :</a:t>
            </a:r>
          </a:p>
          <a:p>
            <a:pPr algn="just">
              <a:buFontTx/>
              <a:buChar char="-"/>
            </a:pPr>
            <a:r>
              <a:rPr lang="ro-RO" sz="3200" dirty="0" smtClean="0"/>
              <a:t>Să controleze componentele hardware;</a:t>
            </a:r>
          </a:p>
          <a:p>
            <a:pPr algn="just">
              <a:buFontTx/>
              <a:buChar char="-"/>
            </a:pPr>
            <a:r>
              <a:rPr lang="ro-RO" sz="3200" dirty="0" smtClean="0"/>
              <a:t>Să asigure interfața cu utilizatorul</a:t>
            </a:r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328218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Clasificarea sistemelor de operare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49624" y="2052925"/>
            <a:ext cx="7853082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o-RO" sz="2800" b="1" dirty="0" smtClean="0">
                <a:solidFill>
                  <a:srgbClr val="FF0000"/>
                </a:solidFill>
              </a:rPr>
              <a:t>SO pentru PC-uri și laptop:</a:t>
            </a:r>
          </a:p>
          <a:p>
            <a:pPr marL="0" indent="0">
              <a:buNone/>
            </a:pPr>
            <a:r>
              <a:rPr lang="ro-RO" sz="2800" dirty="0" smtClean="0"/>
              <a:t>-</a:t>
            </a:r>
            <a:r>
              <a:rPr lang="en-US" sz="2800" dirty="0" smtClean="0"/>
              <a:t> </a:t>
            </a:r>
            <a:r>
              <a:rPr lang="ro-RO" sz="2800" dirty="0" smtClean="0"/>
              <a:t>WINDOWS</a:t>
            </a:r>
            <a:r>
              <a:rPr lang="en-US" sz="2800" dirty="0" smtClean="0"/>
              <a:t> </a:t>
            </a:r>
            <a:r>
              <a:rPr lang="ro-RO" sz="2800" dirty="0" smtClean="0"/>
              <a:t>- </a:t>
            </a:r>
            <a:r>
              <a:rPr lang="ro-RO" sz="2800" dirty="0" smtClean="0"/>
              <a:t>produs de Microsoft</a:t>
            </a:r>
          </a:p>
          <a:p>
            <a:pPr marL="0" indent="0">
              <a:buNone/>
            </a:pPr>
            <a:r>
              <a:rPr lang="ro-RO" sz="2800" dirty="0" smtClean="0"/>
              <a:t>-</a:t>
            </a:r>
            <a:r>
              <a:rPr lang="en-US" sz="2800" dirty="0" smtClean="0"/>
              <a:t> </a:t>
            </a:r>
            <a:r>
              <a:rPr lang="ro-RO" sz="2800" dirty="0" smtClean="0"/>
              <a:t>MAC OS</a:t>
            </a:r>
            <a:r>
              <a:rPr lang="en-US" sz="2800" dirty="0" smtClean="0"/>
              <a:t> </a:t>
            </a:r>
            <a:r>
              <a:rPr lang="ro-RO" sz="2800" dirty="0" smtClean="0"/>
              <a:t>- </a:t>
            </a:r>
            <a:r>
              <a:rPr lang="ro-RO" sz="2800" dirty="0" smtClean="0"/>
              <a:t>produs de Apple</a:t>
            </a:r>
          </a:p>
          <a:p>
            <a:pPr marL="0" indent="0">
              <a:buNone/>
            </a:pPr>
            <a:r>
              <a:rPr lang="ro-RO" sz="2800" dirty="0" smtClean="0"/>
              <a:t>-</a:t>
            </a:r>
            <a:r>
              <a:rPr lang="en-US" sz="2800" dirty="0" smtClean="0"/>
              <a:t> </a:t>
            </a:r>
            <a:r>
              <a:rPr lang="ro-RO" sz="2800" dirty="0" smtClean="0"/>
              <a:t>Linux</a:t>
            </a:r>
            <a:r>
              <a:rPr lang="en-US" sz="2800" dirty="0" smtClean="0"/>
              <a:t> </a:t>
            </a:r>
            <a:r>
              <a:rPr lang="ro-RO" sz="2800" dirty="0" smtClean="0"/>
              <a:t>- gratuit</a:t>
            </a:r>
            <a:endParaRPr lang="ro-RO" sz="2800" dirty="0" smtClean="0"/>
          </a:p>
          <a:p>
            <a:pPr marL="0" indent="0">
              <a:buNone/>
            </a:pPr>
            <a:r>
              <a:rPr lang="ro-RO" sz="2800" b="1" dirty="0" smtClean="0">
                <a:solidFill>
                  <a:srgbClr val="FF0000"/>
                </a:solidFill>
              </a:rPr>
              <a:t>SO pentru dispozitive mobile</a:t>
            </a:r>
          </a:p>
          <a:p>
            <a:pPr>
              <a:buFontTx/>
              <a:buChar char="-"/>
            </a:pPr>
            <a:r>
              <a:rPr lang="ro-RO" sz="2800" dirty="0" err="1" smtClean="0"/>
              <a:t>Android-</a:t>
            </a:r>
            <a:r>
              <a:rPr lang="en-US" sz="2800" dirty="0" smtClean="0"/>
              <a:t>  </a:t>
            </a:r>
            <a:r>
              <a:rPr lang="ro-RO" sz="2800" dirty="0" smtClean="0"/>
              <a:t>gratuit</a:t>
            </a:r>
            <a:r>
              <a:rPr lang="en-US" sz="2800" dirty="0" smtClean="0"/>
              <a:t>,</a:t>
            </a:r>
            <a:r>
              <a:rPr lang="ro-RO" sz="2800" dirty="0" smtClean="0"/>
              <a:t> </a:t>
            </a:r>
            <a:r>
              <a:rPr lang="ro-RO" sz="2800" dirty="0" smtClean="0"/>
              <a:t>produs de Google</a:t>
            </a:r>
          </a:p>
          <a:p>
            <a:pPr>
              <a:buFontTx/>
              <a:buChar char="-"/>
            </a:pPr>
            <a:r>
              <a:rPr lang="ro-RO" sz="2800" dirty="0" err="1" smtClean="0"/>
              <a:t>iOS</a:t>
            </a:r>
            <a:r>
              <a:rPr lang="en-US" sz="2800" dirty="0" smtClean="0"/>
              <a:t> </a:t>
            </a:r>
            <a:r>
              <a:rPr lang="ro-RO" sz="2800" dirty="0" smtClean="0"/>
              <a:t>- </a:t>
            </a:r>
            <a:r>
              <a:rPr lang="ro-RO" sz="2800" dirty="0" smtClean="0"/>
              <a:t>produs de Apple</a:t>
            </a:r>
          </a:p>
          <a:p>
            <a:pPr>
              <a:buFontTx/>
              <a:buChar char="-"/>
            </a:pPr>
            <a:r>
              <a:rPr lang="ro-RO" sz="2800" dirty="0" smtClean="0"/>
              <a:t>Windows </a:t>
            </a:r>
            <a:r>
              <a:rPr lang="ro-RO" sz="2800" dirty="0" err="1" smtClean="0"/>
              <a:t>Phone</a:t>
            </a:r>
            <a:r>
              <a:rPr lang="en-US" sz="2800" dirty="0" smtClean="0"/>
              <a:t> </a:t>
            </a:r>
            <a:r>
              <a:rPr lang="ro-RO" sz="2800" dirty="0" smtClean="0"/>
              <a:t>-</a:t>
            </a:r>
            <a:r>
              <a:rPr lang="en-US" sz="2800" dirty="0" smtClean="0"/>
              <a:t> </a:t>
            </a:r>
            <a:r>
              <a:rPr lang="ro-RO" sz="2800" dirty="0" smtClean="0"/>
              <a:t>produs </a:t>
            </a:r>
            <a:r>
              <a:rPr lang="ro-RO" sz="2800" dirty="0" smtClean="0"/>
              <a:t>Microsoft</a:t>
            </a:r>
            <a:endParaRPr lang="ro-RO" sz="2800" dirty="0"/>
          </a:p>
        </p:txBody>
      </p:sp>
    </p:spTree>
    <p:extLst>
      <p:ext uri="{BB962C8B-B14F-4D97-AF65-F5344CB8AC3E}">
        <p14:creationId xmlns:p14="http://schemas.microsoft.com/office/powerpoint/2010/main" xmlns="" val="371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o windo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1538"/>
            <a:ext cx="8360629" cy="621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 result for interfata linu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4431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interfata mac os xv10.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195" y="310464"/>
            <a:ext cx="8325134" cy="59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96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Image result for interfata lin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019" y="286604"/>
            <a:ext cx="8479265" cy="636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25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17176"/>
          </a:xfrm>
        </p:spPr>
        <p:txBody>
          <a:bodyPr/>
          <a:lstStyle/>
          <a:p>
            <a:pPr algn="ctr"/>
            <a:r>
              <a:rPr lang="ro-RO" dirty="0" smtClean="0"/>
              <a:t>INTERFAȚA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88259" y="1264023"/>
            <a:ext cx="8955741" cy="48364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sz="2400" i="1" dirty="0" smtClean="0"/>
              <a:t>Interfața </a:t>
            </a:r>
            <a:r>
              <a:rPr lang="ro-RO" sz="2400" i="1" dirty="0"/>
              <a:t>cu utilizatorul este formată din totalitatea mijloacelor prin care utilizatorii interacționează cu calculatorul, </a:t>
            </a:r>
            <a:endParaRPr lang="ro-RO" sz="2400" i="1" dirty="0" smtClean="0"/>
          </a:p>
          <a:p>
            <a:pPr marL="0" indent="0" algn="just">
              <a:buNone/>
            </a:pPr>
            <a:r>
              <a:rPr lang="ro-RO" sz="2400" i="1" dirty="0"/>
              <a:t>Există două tipuri de interfețe cu utilizatorul: </a:t>
            </a:r>
            <a:endParaRPr lang="ro-RO" sz="2400" dirty="0"/>
          </a:p>
          <a:p>
            <a:pPr marL="0" indent="0" algn="just">
              <a:buNone/>
            </a:pPr>
            <a:r>
              <a:rPr lang="ro-RO" sz="2400" b="1" i="1" dirty="0"/>
              <a:t>1. Interfețe de tip linie de comandă </a:t>
            </a:r>
            <a:r>
              <a:rPr lang="ro-RO" sz="2400" i="1" dirty="0"/>
              <a:t>- utilizatorul introduce comenzile de tip text, iar rezultatul se afișează </a:t>
            </a:r>
            <a:r>
              <a:rPr lang="ro-RO" sz="2400" i="1" dirty="0" err="1"/>
              <a:t>deasemenea</a:t>
            </a:r>
            <a:r>
              <a:rPr lang="ro-RO" sz="2400" i="1" dirty="0"/>
              <a:t> sub forma unui text. </a:t>
            </a:r>
            <a:endParaRPr lang="ro-RO" sz="2400" dirty="0"/>
          </a:p>
          <a:p>
            <a:pPr marL="0" indent="0" algn="just">
              <a:buNone/>
            </a:pPr>
            <a:r>
              <a:rPr lang="ro-RO" sz="2400" i="1" dirty="0"/>
              <a:t>Sunt folosite pentru operații de administrare și aproape toate sistemele de operare cuprind o </a:t>
            </a:r>
            <a:r>
              <a:rPr lang="ro-RO" sz="2400" b="1" i="1" dirty="0"/>
              <a:t>interfață de tip linie de comandă: </a:t>
            </a:r>
            <a:r>
              <a:rPr lang="ro-RO" sz="2400" i="1" dirty="0"/>
              <a:t>unele mai evoluate (sistemele Unix) și altele mai primitive (DOS și Windows). </a:t>
            </a:r>
            <a:endParaRPr lang="ro-RO" sz="2400" dirty="0"/>
          </a:p>
          <a:p>
            <a:pPr marL="0" indent="0" algn="just">
              <a:buNone/>
            </a:pPr>
            <a:r>
              <a:rPr lang="ro-RO" sz="2400" b="1" i="1" dirty="0"/>
              <a:t>2. Interfețe grafice </a:t>
            </a:r>
            <a:r>
              <a:rPr lang="ro-RO" sz="2400" i="1" dirty="0"/>
              <a:t>– un sistem de interacțiune bazat pe ferestre, </a:t>
            </a:r>
            <a:r>
              <a:rPr lang="ro-RO" sz="2400" i="1" dirty="0" err="1"/>
              <a:t>icon</a:t>
            </a:r>
            <a:r>
              <a:rPr lang="ro-RO" sz="2400" i="1" dirty="0"/>
              <a:t>-uri</a:t>
            </a:r>
            <a:r>
              <a:rPr lang="ro-RO" sz="2800" i="1" dirty="0"/>
              <a:t>, </a:t>
            </a:r>
            <a:r>
              <a:rPr lang="ro-RO" sz="2400" i="1" dirty="0"/>
              <a:t>meniuri etc</a:t>
            </a:r>
            <a:r>
              <a:rPr lang="ro-RO" sz="2800" i="1" dirty="0"/>
              <a:t>. </a:t>
            </a:r>
            <a:endParaRPr lang="ro-RO" sz="2800" dirty="0"/>
          </a:p>
        </p:txBody>
      </p:sp>
    </p:spTree>
    <p:extLst>
      <p:ext uri="{BB962C8B-B14F-4D97-AF65-F5344CB8AC3E}">
        <p14:creationId xmlns:p14="http://schemas.microsoft.com/office/powerpoint/2010/main" xmlns="" val="422525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67098" y="0"/>
            <a:ext cx="7055380" cy="1400530"/>
          </a:xfrm>
        </p:spPr>
        <p:txBody>
          <a:bodyPr/>
          <a:lstStyle/>
          <a:p>
            <a:pPr algn="ctr"/>
            <a:r>
              <a:rPr lang="ro-RO" b="1" dirty="0" smtClean="0"/>
              <a:t>DESKTOPUL</a:t>
            </a:r>
            <a:endParaRPr lang="ro-RO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63070" y="914400"/>
            <a:ext cx="8606117" cy="53340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sz="2800" b="1" i="1" dirty="0"/>
              <a:t>Desktopul</a:t>
            </a:r>
            <a:r>
              <a:rPr lang="ro-RO" sz="2800" i="1" dirty="0"/>
              <a:t> – suprafața de lucru a calculatorului. </a:t>
            </a:r>
            <a:endParaRPr lang="ro-RO" sz="2800" dirty="0"/>
          </a:p>
          <a:p>
            <a:pPr marL="0" indent="0" algn="just">
              <a:buNone/>
            </a:pPr>
            <a:r>
              <a:rPr lang="it-IT" sz="2800" i="1" dirty="0"/>
              <a:t>Principalele elemente ale unei interfețe grafice: </a:t>
            </a:r>
            <a:endParaRPr lang="it-IT" sz="2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o-RO" sz="2800" b="1" i="1" dirty="0" smtClean="0">
                <a:solidFill>
                  <a:srgbClr val="FF0000"/>
                </a:solidFill>
              </a:rPr>
              <a:t>cursorul </a:t>
            </a:r>
            <a:r>
              <a:rPr lang="ro-RO" sz="2800" b="1" i="1" dirty="0">
                <a:solidFill>
                  <a:srgbClr val="FF0000"/>
                </a:solidFill>
              </a:rPr>
              <a:t>(pointer-</a:t>
            </a:r>
            <a:r>
              <a:rPr lang="ro-RO" sz="2800" b="1" i="1" dirty="0" err="1">
                <a:solidFill>
                  <a:srgbClr val="FF0000"/>
                </a:solidFill>
              </a:rPr>
              <a:t>ul</a:t>
            </a:r>
            <a:r>
              <a:rPr lang="ro-RO" sz="2800" b="1" i="1" dirty="0">
                <a:solidFill>
                  <a:srgbClr val="FF0000"/>
                </a:solidFill>
              </a:rPr>
              <a:t>) </a:t>
            </a:r>
            <a:r>
              <a:rPr lang="ro-RO" sz="2800" i="1" dirty="0"/>
              <a:t>– indică poziția mouse-lui; </a:t>
            </a:r>
            <a:endParaRPr lang="ro-RO" sz="2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o-RO" sz="2800" b="1" i="1" dirty="0" smtClean="0">
                <a:solidFill>
                  <a:srgbClr val="FF0000"/>
                </a:solidFill>
              </a:rPr>
              <a:t>fereastra </a:t>
            </a:r>
            <a:r>
              <a:rPr lang="ro-RO" sz="2800" b="1" i="1" dirty="0">
                <a:solidFill>
                  <a:srgbClr val="FF0000"/>
                </a:solidFill>
              </a:rPr>
              <a:t>(</a:t>
            </a:r>
            <a:r>
              <a:rPr lang="ro-RO" sz="2800" b="1" i="1" dirty="0" err="1">
                <a:solidFill>
                  <a:srgbClr val="FF0000"/>
                </a:solidFill>
              </a:rPr>
              <a:t>window</a:t>
            </a:r>
            <a:r>
              <a:rPr lang="ro-RO" sz="2800" b="1" i="1" dirty="0">
                <a:solidFill>
                  <a:srgbClr val="FF0000"/>
                </a:solidFill>
              </a:rPr>
              <a:t>) </a:t>
            </a:r>
            <a:r>
              <a:rPr lang="ro-RO" sz="2800" i="1" dirty="0"/>
              <a:t>– este un dreptunghi afișat pe ecran care dispune de elemente caracteristice pentru executarea unor operații; </a:t>
            </a:r>
            <a:endParaRPr lang="ro-RO" sz="2800" i="1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o-RO" sz="2800" b="1" i="1" dirty="0" smtClean="0">
                <a:solidFill>
                  <a:srgbClr val="FF0000"/>
                </a:solidFill>
              </a:rPr>
              <a:t>pictogramele </a:t>
            </a:r>
            <a:r>
              <a:rPr lang="ro-RO" sz="2800" b="1" i="1" dirty="0">
                <a:solidFill>
                  <a:srgbClr val="FF0000"/>
                </a:solidFill>
              </a:rPr>
              <a:t>(</a:t>
            </a:r>
            <a:r>
              <a:rPr lang="ro-RO" sz="2800" b="1" i="1" dirty="0" err="1">
                <a:solidFill>
                  <a:srgbClr val="FF0000"/>
                </a:solidFill>
              </a:rPr>
              <a:t>icons</a:t>
            </a:r>
            <a:r>
              <a:rPr lang="ro-RO" sz="2800" b="1" i="1" dirty="0">
                <a:solidFill>
                  <a:srgbClr val="FF0000"/>
                </a:solidFill>
              </a:rPr>
              <a:t>) </a:t>
            </a:r>
            <a:r>
              <a:rPr lang="ro-RO" sz="2800" i="1" dirty="0"/>
              <a:t>– sunt simboluri utilizate pentru reprezentarea grafică a unei aplicații sau fișier; </a:t>
            </a:r>
            <a:endParaRPr lang="ro-RO" sz="2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b="1" i="1" dirty="0" smtClean="0">
                <a:solidFill>
                  <a:srgbClr val="FF0000"/>
                </a:solidFill>
              </a:rPr>
              <a:t>meniul </a:t>
            </a:r>
            <a:r>
              <a:rPr lang="pt-BR" sz="2800" b="1" i="1" dirty="0"/>
              <a:t>– </a:t>
            </a:r>
            <a:r>
              <a:rPr lang="pt-BR" sz="2800" i="1" dirty="0"/>
              <a:t>este o listă de operații pe care calculatorul le poate executa; </a:t>
            </a:r>
            <a:endParaRPr lang="ro-RO" sz="2800" dirty="0"/>
          </a:p>
        </p:txBody>
      </p:sp>
    </p:spTree>
    <p:extLst>
      <p:ext uri="{BB962C8B-B14F-4D97-AF65-F5344CB8AC3E}">
        <p14:creationId xmlns:p14="http://schemas.microsoft.com/office/powerpoint/2010/main" xmlns="" val="51095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Fereastra aplicației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21024" y="1317813"/>
            <a:ext cx="8767482" cy="52174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sz="2400" i="1" dirty="0"/>
              <a:t>Orice </a:t>
            </a:r>
            <a:r>
              <a:rPr lang="ro-RO" sz="2400" i="1" dirty="0" err="1"/>
              <a:t>ferestră</a:t>
            </a:r>
            <a:r>
              <a:rPr lang="ro-RO" sz="2400" i="1" dirty="0"/>
              <a:t> este compusă din următoarele elemente: </a:t>
            </a:r>
            <a:endParaRPr lang="ro-RO" sz="2400" dirty="0"/>
          </a:p>
          <a:p>
            <a:pPr marL="0" indent="0">
              <a:buNone/>
            </a:pPr>
            <a:r>
              <a:rPr lang="ro-RO" sz="2400" b="1" i="1" dirty="0" smtClean="0"/>
              <a:t>Bara </a:t>
            </a:r>
            <a:r>
              <a:rPr lang="ro-RO" sz="2400" b="1" i="1" dirty="0"/>
              <a:t>de titlu </a:t>
            </a:r>
            <a:r>
              <a:rPr lang="ro-RO" sz="2400" i="1" dirty="0"/>
              <a:t>care conține titlul aplicației; </a:t>
            </a:r>
            <a:endParaRPr lang="ro-RO" sz="2400" dirty="0"/>
          </a:p>
          <a:p>
            <a:pPr marL="0" indent="0">
              <a:buNone/>
            </a:pPr>
            <a:r>
              <a:rPr lang="it-IT" sz="2400" b="1" i="1" dirty="0" smtClean="0"/>
              <a:t>Butoane</a:t>
            </a:r>
            <a:r>
              <a:rPr lang="it-IT" sz="2400" b="1" i="1" dirty="0"/>
              <a:t>: </a:t>
            </a:r>
            <a:endParaRPr lang="ro-RO" sz="2400" b="1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2400" i="1" dirty="0" smtClean="0"/>
              <a:t>butonul </a:t>
            </a:r>
            <a:r>
              <a:rPr lang="it-IT" sz="2400" i="1" dirty="0"/>
              <a:t>de minimizare (micșoarează la minim); </a:t>
            </a:r>
            <a:endParaRPr lang="it-IT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o-RO" sz="2400" i="1" dirty="0" smtClean="0"/>
              <a:t>butonul </a:t>
            </a:r>
            <a:r>
              <a:rPr lang="ro-RO" sz="2400" i="1" dirty="0"/>
              <a:t>de maximizare (mărește la maxim) </a:t>
            </a:r>
            <a:endParaRPr lang="ro-RO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ro-RO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ro-RO" sz="2400" i="1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ro-RO" sz="2400" i="1" dirty="0" smtClean="0"/>
              <a:t>butonul </a:t>
            </a:r>
            <a:r>
              <a:rPr lang="ro-RO" sz="2400" i="1" dirty="0"/>
              <a:t>de închidere (închide); </a:t>
            </a:r>
            <a:endParaRPr lang="ro-RO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ro-RO" sz="2400" i="1" dirty="0"/>
          </a:p>
          <a:p>
            <a:pPr marL="0" indent="0">
              <a:spcBef>
                <a:spcPts val="0"/>
              </a:spcBef>
              <a:buNone/>
            </a:pPr>
            <a:endParaRPr lang="ro-RO" sz="2400" dirty="0"/>
          </a:p>
          <a:p>
            <a:pPr marL="0" indent="0">
              <a:buNone/>
            </a:pPr>
            <a:r>
              <a:rPr lang="ro-RO" sz="2400" b="1" i="1" dirty="0" smtClean="0"/>
              <a:t>Bara </a:t>
            </a:r>
            <a:r>
              <a:rPr lang="ro-RO" sz="2400" b="1" i="1" dirty="0"/>
              <a:t>de meniuri </a:t>
            </a:r>
            <a:r>
              <a:rPr lang="ro-RO" sz="2400" i="1" dirty="0"/>
              <a:t>– conține meniurile FILE (Fișier), EDIT (Editare), SEARCH (Căutare), HELP (Asistență); </a:t>
            </a:r>
            <a:endParaRPr lang="ro-RO" sz="2400" dirty="0"/>
          </a:p>
          <a:p>
            <a:pPr marL="0" indent="0">
              <a:buNone/>
            </a:pPr>
            <a:r>
              <a:rPr lang="ro-RO" sz="2400" b="1" i="1" dirty="0" smtClean="0"/>
              <a:t>Bara </a:t>
            </a:r>
            <a:r>
              <a:rPr lang="ro-RO" sz="2400" b="1" i="1" dirty="0"/>
              <a:t>de defilare (derulare) </a:t>
            </a:r>
            <a:r>
              <a:rPr lang="ro-RO" sz="2400" i="1" dirty="0"/>
              <a:t>pe verticală și orizontală - apare atunci când în interiorul ferestrei există mai multe date decât pot fi afișate. </a:t>
            </a:r>
            <a:endParaRPr lang="ro-RO" sz="2400" dirty="0"/>
          </a:p>
          <a:p>
            <a:pPr marL="0" indent="0">
              <a:buNone/>
            </a:pPr>
            <a:r>
              <a:rPr lang="ro-RO" sz="2400" b="1" i="1" dirty="0" smtClean="0"/>
              <a:t>Suprafața </a:t>
            </a:r>
            <a:r>
              <a:rPr lang="ro-RO" sz="2400" b="1" i="1" dirty="0"/>
              <a:t>de lucru </a:t>
            </a:r>
            <a:r>
              <a:rPr lang="ro-RO" sz="2400" i="1" dirty="0"/>
              <a:t>- aici se afișează textul supus prelucrării </a:t>
            </a:r>
            <a:endParaRPr lang="ro-RO" sz="2400" dirty="0"/>
          </a:p>
          <a:p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033" y="3195129"/>
            <a:ext cx="2663733" cy="912363"/>
          </a:xfrm>
          <a:prstGeom prst="rect">
            <a:avLst/>
          </a:prstGeom>
        </p:spPr>
      </p:pic>
      <p:cxnSp>
        <p:nvCxnSpPr>
          <p:cNvPr id="6" name="Conector drept cu săgeată 5"/>
          <p:cNvCxnSpPr/>
          <p:nvPr/>
        </p:nvCxnSpPr>
        <p:spPr>
          <a:xfrm>
            <a:off x="954808" y="2491551"/>
            <a:ext cx="1044546" cy="11597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rept cu săgeată 8"/>
          <p:cNvCxnSpPr/>
          <p:nvPr/>
        </p:nvCxnSpPr>
        <p:spPr>
          <a:xfrm flipH="1">
            <a:off x="2617662" y="2799895"/>
            <a:ext cx="1348964" cy="10311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rept cu săgeată 10"/>
          <p:cNvCxnSpPr/>
          <p:nvPr/>
        </p:nvCxnSpPr>
        <p:spPr>
          <a:xfrm flipH="1" flipV="1">
            <a:off x="3590365" y="3824750"/>
            <a:ext cx="1411941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529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mpozion">
  <a:themeElements>
    <a:clrScheme name="Simpoz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Simpoz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mpoz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</TotalTime>
  <Words>367</Words>
  <Application>Microsoft Office PowerPoint</Application>
  <PresentationFormat>Expunere pe ecran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9" baseType="lpstr">
      <vt:lpstr>Simpozion</vt:lpstr>
      <vt:lpstr>Interfața  unui sistem de operare-SO</vt:lpstr>
      <vt:lpstr>Clasificarea sistemelor de operare</vt:lpstr>
      <vt:lpstr>Diapozitivul 3</vt:lpstr>
      <vt:lpstr>Diapozitivul 4</vt:lpstr>
      <vt:lpstr>Diapozitivul 5</vt:lpstr>
      <vt:lpstr>INTERFAȚA</vt:lpstr>
      <vt:lpstr>DESKTOPUL</vt:lpstr>
      <vt:lpstr>Fereastra aplicației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Gina</dc:creator>
  <cp:lastModifiedBy>toni2019</cp:lastModifiedBy>
  <cp:revision>8</cp:revision>
  <dcterms:created xsi:type="dcterms:W3CDTF">2018-10-17T17:25:25Z</dcterms:created>
  <dcterms:modified xsi:type="dcterms:W3CDTF">2019-11-10T17:40:45Z</dcterms:modified>
</cp:coreProperties>
</file>