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1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38100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i="1" dirty="0" err="1" smtClean="0"/>
              <a:t>Retele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utilitati</a:t>
            </a:r>
            <a:endParaRPr lang="en-US" sz="2400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09800" y="381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Alimentarea și distribuția utilităților</a:t>
            </a:r>
            <a:endParaRPr lang="ro-RO" sz="2400" b="1" dirty="0"/>
          </a:p>
        </p:txBody>
      </p:sp>
      <p:pic>
        <p:nvPicPr>
          <p:cNvPr id="12290" name="Picture 2" descr="Apa de la reteaua publica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2235200" cy="1676400"/>
          </a:xfrm>
          <a:prstGeom prst="rect">
            <a:avLst/>
          </a:prstGeom>
          <a:noFill/>
        </p:spPr>
      </p:pic>
      <p:pic>
        <p:nvPicPr>
          <p:cNvPr id="12292" name="Picture 4" descr="Cum se construieste un sistem de canalizare - Blogul Rom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2756899" cy="1752600"/>
          </a:xfrm>
          <a:prstGeom prst="rect">
            <a:avLst/>
          </a:prstGeom>
          <a:noFill/>
        </p:spPr>
      </p:pic>
      <p:pic>
        <p:nvPicPr>
          <p:cNvPr id="12294" name="Picture 6" descr="ANRE impune reguli mai stricte pentru racordarea la reţeaua de gaz | Buna  ziua Bras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066800"/>
            <a:ext cx="2468880" cy="2057400"/>
          </a:xfrm>
          <a:prstGeom prst="rect">
            <a:avLst/>
          </a:prstGeom>
          <a:noFill/>
        </p:spPr>
      </p:pic>
      <p:pic>
        <p:nvPicPr>
          <p:cNvPr id="12296" name="Picture 8" descr="Teleriscaldamento: l'Esperienza di Milano | l'Astrolabio"/>
          <p:cNvPicPr>
            <a:picLocks noChangeAspect="1" noChangeArrowheads="1"/>
          </p:cNvPicPr>
          <p:nvPr/>
        </p:nvPicPr>
        <p:blipFill>
          <a:blip r:embed="rId5" cstate="print"/>
          <a:srcRect b="11153"/>
          <a:stretch>
            <a:fillRect/>
          </a:stretch>
        </p:blipFill>
        <p:spPr bwMode="auto">
          <a:xfrm>
            <a:off x="0" y="3429000"/>
            <a:ext cx="3505200" cy="1938458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581400"/>
            <a:ext cx="3277162" cy="212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 descr="Reţele Integrate de Telecomunicaţii - 3 fotos - Educación - iuliu maniu 1,  061071 Bucarest, Ruman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029200"/>
            <a:ext cx="250507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instalatii_sanitare222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t="15094" r="7538"/>
          <a:stretch>
            <a:fillRect/>
          </a:stretch>
        </p:blipFill>
        <p:spPr>
          <a:xfrm>
            <a:off x="304800" y="2209800"/>
            <a:ext cx="1868594" cy="1371600"/>
          </a:xfrm>
          <a:noFill/>
        </p:spPr>
      </p:pic>
      <p:pic>
        <p:nvPicPr>
          <p:cNvPr id="13316" name="Picture 5" descr="Xn8mRe8YdkLQVAX1"/>
          <p:cNvPicPr>
            <a:picLocks noChangeAspect="1" noChangeArrowheads="1"/>
          </p:cNvPicPr>
          <p:nvPr/>
        </p:nvPicPr>
        <p:blipFill>
          <a:blip r:embed="rId3" cstate="print"/>
          <a:srcRect l="24774" t="64978" r="30180"/>
          <a:stretch>
            <a:fillRect/>
          </a:stretch>
        </p:blipFill>
        <p:spPr bwMode="auto">
          <a:xfrm>
            <a:off x="2819400" y="3276600"/>
            <a:ext cx="1905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sistem%20drenare"/>
          <p:cNvPicPr>
            <a:picLocks noChangeAspect="1" noChangeArrowheads="1"/>
          </p:cNvPicPr>
          <p:nvPr/>
        </p:nvPicPr>
        <p:blipFill>
          <a:blip r:embed="rId4" cstate="print"/>
          <a:srcRect l="41667" t="28319" r="27777"/>
          <a:stretch>
            <a:fillRect/>
          </a:stretch>
        </p:blipFill>
        <p:spPr bwMode="auto">
          <a:xfrm>
            <a:off x="5486400" y="4038600"/>
            <a:ext cx="1371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ur-descoperit-intr-o-statie-de-epurare-din-Japo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041582"/>
            <a:ext cx="1600200" cy="12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2209800" y="1752600"/>
            <a:ext cx="53340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3352800" y="5105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73152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762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Identificați elementele componente ale rețelei de canalizare</a:t>
            </a:r>
            <a:r>
              <a:rPr lang="ro-RO" dirty="0" smtClean="0"/>
              <a:t>.</a:t>
            </a:r>
            <a:endParaRPr lang="ro-R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>
                <a:solidFill>
                  <a:srgbClr val="FF0000"/>
                </a:solidFill>
              </a:rPr>
              <a:t>Schema lecției</a:t>
            </a:r>
            <a:endParaRPr lang="ro-RO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Rețele de utilități</a:t>
            </a:r>
            <a:endParaRPr lang="ro-RO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85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-  ansamblul de elemente care transportă și distribuie utilitățile într-o localitate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Rețeaua de apă</a:t>
            </a:r>
          </a:p>
          <a:p>
            <a:r>
              <a:rPr lang="ro-RO" dirty="0" smtClean="0"/>
              <a:t> </a:t>
            </a:r>
            <a:r>
              <a:rPr lang="ro-RO" dirty="0" smtClean="0"/>
              <a:t>- cuprinde </a:t>
            </a:r>
            <a:r>
              <a:rPr lang="ro-RO" b="1" dirty="0" smtClean="0"/>
              <a:t>instalații</a:t>
            </a:r>
            <a:r>
              <a:rPr lang="ro-RO" dirty="0" smtClean="0"/>
              <a:t> prin care se distribuie necesarul de apă pentru: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consumul populației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industrie 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Agricultură</a:t>
            </a:r>
          </a:p>
          <a:p>
            <a:r>
              <a:rPr lang="ro-RO" dirty="0" smtClean="0"/>
              <a:t> </a:t>
            </a:r>
            <a:r>
              <a:rPr lang="ro-RO" dirty="0" smtClean="0"/>
              <a:t>- </a:t>
            </a:r>
            <a:r>
              <a:rPr lang="ro-RO" b="1" dirty="0" smtClean="0"/>
              <a:t>componente</a:t>
            </a:r>
            <a:r>
              <a:rPr lang="ro-RO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sursa de apă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sistem de captare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stație de tratare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stație de pompare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conducte 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rezervoare de înmagazinare</a:t>
            </a:r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rețea de distribuție:</a:t>
            </a:r>
          </a:p>
          <a:p>
            <a:pPr lvl="2"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ro-RO" dirty="0" smtClean="0"/>
              <a:t>conducte principale</a:t>
            </a:r>
          </a:p>
          <a:p>
            <a:pPr lvl="2"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ro-RO" dirty="0" smtClean="0"/>
              <a:t>conducte de serviciu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510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Rețeaua de canalizare</a:t>
            </a:r>
          </a:p>
          <a:p>
            <a:pPr>
              <a:buFontTx/>
              <a:buChar char="-"/>
            </a:pPr>
            <a:r>
              <a:rPr lang="ro-RO" dirty="0" smtClean="0"/>
              <a:t> colectează apele uzate și apele meteorice și le dirijează către stația de epurare, care are rolul de a reduce impuritățile</a:t>
            </a:r>
          </a:p>
          <a:p>
            <a:pPr lvl="1">
              <a:buFontTx/>
              <a:buChar char="-"/>
            </a:pPr>
            <a:r>
              <a:rPr lang="ro-RO" dirty="0" smtClean="0"/>
              <a:t>  </a:t>
            </a:r>
            <a:r>
              <a:rPr lang="ro-RO" b="1" dirty="0" smtClean="0"/>
              <a:t>ape uzate</a:t>
            </a:r>
            <a:r>
              <a:rPr lang="ro-RO" dirty="0" smtClean="0"/>
              <a:t>: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ape menajere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ape industriale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ape provenite din agricultură</a:t>
            </a:r>
          </a:p>
          <a:p>
            <a:pPr lvl="1"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ape meteorice </a:t>
            </a:r>
            <a:r>
              <a:rPr lang="ro-RO" dirty="0" smtClean="0"/>
              <a:t>– ape provenite din precipitații</a:t>
            </a: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componente</a:t>
            </a:r>
            <a:r>
              <a:rPr lang="ro-RO" dirty="0" smtClean="0"/>
              <a:t>:</a:t>
            </a:r>
          </a:p>
          <a:p>
            <a:pPr lvl="1">
              <a:buFontTx/>
              <a:buChar char="-"/>
            </a:pPr>
            <a:r>
              <a:rPr lang="ro-RO" dirty="0" smtClean="0"/>
              <a:t> </a:t>
            </a:r>
            <a:r>
              <a:rPr lang="ro-RO" b="1" i="1" dirty="0" smtClean="0"/>
              <a:t>instalația interioară</a:t>
            </a:r>
            <a:r>
              <a:rPr lang="ro-RO" dirty="0" smtClean="0"/>
              <a:t>: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obiecte sanitare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piese de evacuare; sifoane,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conducte de legătură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cămin exterior de canalizare</a:t>
            </a:r>
          </a:p>
          <a:p>
            <a:pPr lvl="1">
              <a:buFontTx/>
              <a:buChar char="-"/>
            </a:pPr>
            <a:r>
              <a:rPr lang="ro-RO" dirty="0" smtClean="0"/>
              <a:t> </a:t>
            </a:r>
            <a:r>
              <a:rPr lang="ro-RO" b="1" i="1" dirty="0" smtClean="0"/>
              <a:t>rețea exterioară: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conducte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bazine de colectare a apelor uzate</a:t>
            </a:r>
          </a:p>
          <a:p>
            <a:pPr lvl="2">
              <a:buFontTx/>
              <a:buChar char="-"/>
            </a:pPr>
            <a:r>
              <a:rPr lang="ro-RO" dirty="0" smtClean="0"/>
              <a:t> </a:t>
            </a:r>
            <a:r>
              <a:rPr lang="ro-RO" dirty="0" smtClean="0"/>
              <a:t>stația de epurare</a:t>
            </a:r>
            <a:endParaRPr lang="ro-RO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143000" y="3886200"/>
            <a:ext cx="5410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68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solidFill>
                  <a:srgbClr val="FF0000"/>
                </a:solidFill>
              </a:rPr>
              <a:t>Aplicație</a:t>
            </a:r>
            <a:endParaRPr lang="ro-RO" sz="2400" b="1" i="1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131198" cy="297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72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i="1" dirty="0" smtClean="0"/>
              <a:t>Desenați pe o foaie A4 </a:t>
            </a:r>
            <a:r>
              <a:rPr lang="ro-RO" sz="2400" b="1" i="1" dirty="0" smtClean="0"/>
              <a:t>”Drumul picăturii de apă de la râu înapoi la...  râu”</a:t>
            </a:r>
            <a:r>
              <a:rPr lang="ro-RO" sz="2400" i="1" dirty="0" smtClean="0"/>
              <a:t>, utilizând liniile, figurile geometrice învățate. </a:t>
            </a:r>
          </a:p>
          <a:p>
            <a:r>
              <a:rPr lang="ro-RO" sz="2400" i="1" dirty="0" smtClean="0"/>
              <a:t>Realizați și notați semnificația lor.</a:t>
            </a:r>
            <a:endParaRPr lang="ro-RO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797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Reteaua de apa</a:t>
            </a:r>
          </a:p>
        </p:txBody>
      </p:sp>
      <p:sp>
        <p:nvSpPr>
          <p:cNvPr id="3075" name="Freeform 4"/>
          <p:cNvSpPr>
            <a:spLocks/>
          </p:cNvSpPr>
          <p:nvPr/>
        </p:nvSpPr>
        <p:spPr bwMode="auto">
          <a:xfrm>
            <a:off x="76200" y="2286000"/>
            <a:ext cx="1066800" cy="2286000"/>
          </a:xfrm>
          <a:custGeom>
            <a:avLst/>
            <a:gdLst>
              <a:gd name="T0" fmla="*/ 1693545178 w 672"/>
              <a:gd name="T1" fmla="*/ 0 h 1440"/>
              <a:gd name="T2" fmla="*/ 725804935 w 672"/>
              <a:gd name="T3" fmla="*/ 1330642446 h 1440"/>
              <a:gd name="T4" fmla="*/ 0 w 672"/>
              <a:gd name="T5" fmla="*/ 2147483647 h 1440"/>
              <a:gd name="T6" fmla="*/ 0 60000 65536"/>
              <a:gd name="T7" fmla="*/ 0 60000 65536"/>
              <a:gd name="T8" fmla="*/ 0 60000 65536"/>
              <a:gd name="T9" fmla="*/ 0 w 672"/>
              <a:gd name="T10" fmla="*/ 0 h 1440"/>
              <a:gd name="T11" fmla="*/ 672 w 672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440">
                <a:moveTo>
                  <a:pt x="672" y="0"/>
                </a:moveTo>
                <a:cubicBezTo>
                  <a:pt x="536" y="144"/>
                  <a:pt x="400" y="288"/>
                  <a:pt x="288" y="528"/>
                </a:cubicBezTo>
                <a:cubicBezTo>
                  <a:pt x="176" y="768"/>
                  <a:pt x="88" y="1104"/>
                  <a:pt x="0" y="1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6" name="Freeform 5"/>
          <p:cNvSpPr>
            <a:spLocks/>
          </p:cNvSpPr>
          <p:nvPr/>
        </p:nvSpPr>
        <p:spPr bwMode="auto">
          <a:xfrm>
            <a:off x="609600" y="2438400"/>
            <a:ext cx="1219200" cy="2133600"/>
          </a:xfrm>
          <a:custGeom>
            <a:avLst/>
            <a:gdLst>
              <a:gd name="T0" fmla="*/ 1935480178 w 768"/>
              <a:gd name="T1" fmla="*/ 0 h 1344"/>
              <a:gd name="T2" fmla="*/ 725804968 w 768"/>
              <a:gd name="T3" fmla="*/ 1330642413 h 1344"/>
              <a:gd name="T4" fmla="*/ 0 w 768"/>
              <a:gd name="T5" fmla="*/ 2147483647 h 1344"/>
              <a:gd name="T6" fmla="*/ 0 60000 65536"/>
              <a:gd name="T7" fmla="*/ 0 60000 65536"/>
              <a:gd name="T8" fmla="*/ 0 60000 65536"/>
              <a:gd name="T9" fmla="*/ 0 w 768"/>
              <a:gd name="T10" fmla="*/ 0 h 1344"/>
              <a:gd name="T11" fmla="*/ 768 w 76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344">
                <a:moveTo>
                  <a:pt x="768" y="0"/>
                </a:moveTo>
                <a:cubicBezTo>
                  <a:pt x="592" y="152"/>
                  <a:pt x="416" y="304"/>
                  <a:pt x="288" y="528"/>
                </a:cubicBezTo>
                <a:cubicBezTo>
                  <a:pt x="160" y="752"/>
                  <a:pt x="80" y="1048"/>
                  <a:pt x="0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38200" y="3505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12192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895600" y="2743200"/>
            <a:ext cx="533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0" name="Oval 9"/>
          <p:cNvSpPr>
            <a:spLocks noChangeArrowheads="1"/>
          </p:cNvSpPr>
          <p:nvPr/>
        </p:nvSpPr>
        <p:spPr bwMode="auto">
          <a:xfrm>
            <a:off x="1828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2057400" y="3124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20574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3429000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4191000" y="2667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55626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48768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5791200" y="2514600"/>
            <a:ext cx="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>
            <a:off x="5791200" y="2514600"/>
            <a:ext cx="2286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89" name="Line 19"/>
          <p:cNvSpPr>
            <a:spLocks noChangeShapeType="1"/>
          </p:cNvSpPr>
          <p:nvPr/>
        </p:nvSpPr>
        <p:spPr bwMode="auto">
          <a:xfrm flipH="1">
            <a:off x="6248400" y="1828800"/>
            <a:ext cx="609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6400800" y="2514600"/>
            <a:ext cx="6858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1" name="Line 21"/>
          <p:cNvSpPr>
            <a:spLocks noChangeShapeType="1"/>
          </p:cNvSpPr>
          <p:nvPr/>
        </p:nvSpPr>
        <p:spPr bwMode="auto">
          <a:xfrm>
            <a:off x="6553200" y="2133600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2" name="Line 22"/>
          <p:cNvSpPr>
            <a:spLocks noChangeShapeType="1"/>
          </p:cNvSpPr>
          <p:nvPr/>
        </p:nvSpPr>
        <p:spPr bwMode="auto">
          <a:xfrm>
            <a:off x="7010400" y="2514600"/>
            <a:ext cx="7620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3" name="Line 23"/>
          <p:cNvSpPr>
            <a:spLocks noChangeShapeType="1"/>
          </p:cNvSpPr>
          <p:nvPr/>
        </p:nvSpPr>
        <p:spPr bwMode="auto">
          <a:xfrm flipV="1">
            <a:off x="7315200" y="2667000"/>
            <a:ext cx="1066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4" name="Line 24"/>
          <p:cNvSpPr>
            <a:spLocks noChangeShapeType="1"/>
          </p:cNvSpPr>
          <p:nvPr/>
        </p:nvSpPr>
        <p:spPr bwMode="auto">
          <a:xfrm>
            <a:off x="6096000" y="2514600"/>
            <a:ext cx="12954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095" name="AutoShape 26"/>
          <p:cNvSpPr>
            <a:spLocks/>
          </p:cNvSpPr>
          <p:nvPr/>
        </p:nvSpPr>
        <p:spPr bwMode="auto">
          <a:xfrm rot="5400000">
            <a:off x="7315200" y="2514600"/>
            <a:ext cx="381000" cy="2667000"/>
          </a:xfrm>
          <a:prstGeom prst="rightBrace">
            <a:avLst>
              <a:gd name="adj1" fmla="val 58333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096" name="Line 27"/>
          <p:cNvSpPr>
            <a:spLocks noChangeShapeType="1"/>
          </p:cNvSpPr>
          <p:nvPr/>
        </p:nvSpPr>
        <p:spPr bwMode="auto">
          <a:xfrm>
            <a:off x="609600" y="4267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097" name="Text Box 28"/>
          <p:cNvSpPr txBox="1">
            <a:spLocks noChangeArrowheads="1"/>
          </p:cNvSpPr>
          <p:nvPr/>
        </p:nvSpPr>
        <p:spPr bwMode="auto">
          <a:xfrm>
            <a:off x="898525" y="4532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S</a:t>
            </a:r>
            <a:endParaRPr lang="en-US"/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>
            <a:off x="1143000" y="38100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099" name="Text Box 30"/>
          <p:cNvSpPr txBox="1">
            <a:spLocks noChangeArrowheads="1"/>
          </p:cNvSpPr>
          <p:nvPr/>
        </p:nvSpPr>
        <p:spPr bwMode="auto">
          <a:xfrm>
            <a:off x="1431925" y="4303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1</a:t>
            </a:r>
            <a:endParaRPr lang="en-US"/>
          </a:p>
        </p:txBody>
      </p:sp>
      <p:sp>
        <p:nvSpPr>
          <p:cNvPr id="3100" name="Line 31"/>
          <p:cNvSpPr>
            <a:spLocks noChangeShapeType="1"/>
          </p:cNvSpPr>
          <p:nvPr/>
        </p:nvSpPr>
        <p:spPr bwMode="auto">
          <a:xfrm>
            <a:off x="2438400" y="31242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1" name="Text Box 32"/>
          <p:cNvSpPr txBox="1">
            <a:spLocks noChangeArrowheads="1"/>
          </p:cNvSpPr>
          <p:nvPr/>
        </p:nvSpPr>
        <p:spPr bwMode="auto">
          <a:xfrm>
            <a:off x="2209800" y="4343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2</a:t>
            </a:r>
            <a:endParaRPr lang="en-US"/>
          </a:p>
        </p:txBody>
      </p:sp>
      <p:sp>
        <p:nvSpPr>
          <p:cNvPr id="3102" name="Line 33"/>
          <p:cNvSpPr>
            <a:spLocks noChangeShapeType="1"/>
          </p:cNvSpPr>
          <p:nvPr/>
        </p:nvSpPr>
        <p:spPr bwMode="auto">
          <a:xfrm>
            <a:off x="3352800" y="33528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3" name="Text Box 34"/>
          <p:cNvSpPr txBox="1">
            <a:spLocks noChangeArrowheads="1"/>
          </p:cNvSpPr>
          <p:nvPr/>
        </p:nvSpPr>
        <p:spPr bwMode="auto">
          <a:xfrm>
            <a:off x="2895600" y="4191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3</a:t>
            </a:r>
            <a:endParaRPr lang="en-US"/>
          </a:p>
        </p:txBody>
      </p:sp>
      <p:sp>
        <p:nvSpPr>
          <p:cNvPr id="3104" name="Line 35"/>
          <p:cNvSpPr>
            <a:spLocks noChangeShapeType="1"/>
          </p:cNvSpPr>
          <p:nvPr/>
        </p:nvSpPr>
        <p:spPr bwMode="auto">
          <a:xfrm>
            <a:off x="1981200" y="36576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5" name="Text Box 36"/>
          <p:cNvSpPr txBox="1">
            <a:spLocks noChangeArrowheads="1"/>
          </p:cNvSpPr>
          <p:nvPr/>
        </p:nvSpPr>
        <p:spPr bwMode="auto">
          <a:xfrm>
            <a:off x="3794125" y="4075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4</a:t>
            </a:r>
            <a:endParaRPr lang="en-US"/>
          </a:p>
        </p:txBody>
      </p:sp>
      <p:sp>
        <p:nvSpPr>
          <p:cNvPr id="3106" name="Text Box 37"/>
          <p:cNvSpPr txBox="1">
            <a:spLocks noChangeArrowheads="1"/>
          </p:cNvSpPr>
          <p:nvPr/>
        </p:nvSpPr>
        <p:spPr bwMode="auto">
          <a:xfrm>
            <a:off x="5715000" y="3810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2</a:t>
            </a:r>
            <a:endParaRPr lang="en-US"/>
          </a:p>
        </p:txBody>
      </p:sp>
      <p:sp>
        <p:nvSpPr>
          <p:cNvPr id="3107" name="Line 38"/>
          <p:cNvSpPr>
            <a:spLocks noChangeShapeType="1"/>
          </p:cNvSpPr>
          <p:nvPr/>
        </p:nvSpPr>
        <p:spPr bwMode="auto">
          <a:xfrm>
            <a:off x="5791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8" name="Line 39"/>
          <p:cNvSpPr>
            <a:spLocks noChangeShapeType="1"/>
          </p:cNvSpPr>
          <p:nvPr/>
        </p:nvSpPr>
        <p:spPr bwMode="auto">
          <a:xfrm>
            <a:off x="47244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09" name="Text Box 40"/>
          <p:cNvSpPr txBox="1">
            <a:spLocks noChangeArrowheads="1"/>
          </p:cNvSpPr>
          <p:nvPr/>
        </p:nvSpPr>
        <p:spPr bwMode="auto">
          <a:xfrm>
            <a:off x="4632325" y="38465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5</a:t>
            </a:r>
            <a:endParaRPr lang="en-US"/>
          </a:p>
        </p:txBody>
      </p:sp>
      <p:sp>
        <p:nvSpPr>
          <p:cNvPr id="3110" name="Line 41"/>
          <p:cNvSpPr>
            <a:spLocks noChangeShapeType="1"/>
          </p:cNvSpPr>
          <p:nvPr/>
        </p:nvSpPr>
        <p:spPr bwMode="auto">
          <a:xfrm>
            <a:off x="7772400" y="37338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11" name="Text Box 42"/>
          <p:cNvSpPr txBox="1">
            <a:spLocks noChangeArrowheads="1"/>
          </p:cNvSpPr>
          <p:nvPr/>
        </p:nvSpPr>
        <p:spPr bwMode="auto">
          <a:xfrm>
            <a:off x="79248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/>
              <a:t>6</a:t>
            </a:r>
            <a:endParaRPr lang="en-US"/>
          </a:p>
        </p:txBody>
      </p:sp>
      <p:sp>
        <p:nvSpPr>
          <p:cNvPr id="3112" name="Text Box 43"/>
          <p:cNvSpPr txBox="1">
            <a:spLocks noChangeArrowheads="1"/>
          </p:cNvSpPr>
          <p:nvPr/>
        </p:nvSpPr>
        <p:spPr bwMode="auto">
          <a:xfrm>
            <a:off x="2057400" y="5029200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Schema de alimentare cu apa a unei localitati</a:t>
            </a:r>
          </a:p>
        </p:txBody>
      </p:sp>
      <p:sp>
        <p:nvSpPr>
          <p:cNvPr id="3113" name="Line 44"/>
          <p:cNvSpPr>
            <a:spLocks noChangeShapeType="1"/>
          </p:cNvSpPr>
          <p:nvPr/>
        </p:nvSpPr>
        <p:spPr bwMode="auto">
          <a:xfrm flipV="1">
            <a:off x="8077200" y="1981200"/>
            <a:ext cx="4572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114" name="Line 45"/>
          <p:cNvSpPr>
            <a:spLocks noChangeShapeType="1"/>
          </p:cNvSpPr>
          <p:nvPr/>
        </p:nvSpPr>
        <p:spPr bwMode="auto">
          <a:xfrm>
            <a:off x="8077200" y="2514600"/>
            <a:ext cx="5334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cxnSp>
        <p:nvCxnSpPr>
          <p:cNvPr id="46" name="Straight Connector 45"/>
          <p:cNvCxnSpPr>
            <a:stCxn id="3084" idx="0"/>
            <a:endCxn id="3084" idx="2"/>
          </p:cNvCxnSpPr>
          <p:nvPr/>
        </p:nvCxnSpPr>
        <p:spPr>
          <a:xfrm rot="16200000" flipH="1">
            <a:off x="4229100" y="2971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084" idx="0"/>
            <a:endCxn id="3084" idx="2"/>
          </p:cNvCxnSpPr>
          <p:nvPr/>
        </p:nvCxnSpPr>
        <p:spPr>
          <a:xfrm rot="16200000" flipH="1">
            <a:off x="4229100" y="2971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 smtClean="0"/>
              <a:t>Surse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apa</a:t>
            </a:r>
            <a:endParaRPr lang="en-US" sz="2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De </a:t>
            </a:r>
            <a:r>
              <a:rPr lang="en-US" sz="2400" dirty="0" err="1" smtClean="0"/>
              <a:t>suprafata</a:t>
            </a: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De </a:t>
            </a:r>
            <a:r>
              <a:rPr lang="en-US" sz="2400" dirty="0" err="1" smtClean="0"/>
              <a:t>adancime</a:t>
            </a:r>
            <a:endParaRPr lang="en-US" sz="2400" dirty="0" smtClean="0"/>
          </a:p>
        </p:txBody>
      </p:sp>
      <p:pic>
        <p:nvPicPr>
          <p:cNvPr id="4100" name="Picture 5" descr="382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3048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lacur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41052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acvifer"/>
          <p:cNvPicPr>
            <a:picLocks noChangeAspect="1" noChangeArrowheads="1"/>
          </p:cNvPicPr>
          <p:nvPr/>
        </p:nvPicPr>
        <p:blipFill>
          <a:blip r:embed="rId4" cstate="print"/>
          <a:srcRect b="43434"/>
          <a:stretch>
            <a:fillRect/>
          </a:stretch>
        </p:blipFill>
        <p:spPr bwMode="auto">
          <a:xfrm>
            <a:off x="4114800" y="4419600"/>
            <a:ext cx="3905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reatment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868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 smtClean="0"/>
              <a:t>Instalatia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pompare</a:t>
            </a:r>
            <a:endParaRPr lang="en-US" sz="2800" b="1" dirty="0" smtClean="0"/>
          </a:p>
        </p:txBody>
      </p:sp>
      <p:pic>
        <p:nvPicPr>
          <p:cNvPr id="6147" name="Picture 5" descr="3447_2357_p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61254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048000"/>
            <a:ext cx="47148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 smtClean="0"/>
              <a:t>Conducte</a:t>
            </a:r>
            <a:r>
              <a:rPr lang="en-US" sz="2800" b="1" dirty="0" smtClean="0"/>
              <a:t> </a:t>
            </a:r>
          </a:p>
        </p:txBody>
      </p:sp>
      <p:pic>
        <p:nvPicPr>
          <p:cNvPr id="7171" name="Picture 5" descr="oJorrFiVxHZUr5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Nd9GcTv4Dt1nHYtbUlekwTkkBGC_hY-tFAWIUIa6SJvY2CXyUS1ECKm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3648075" cy="274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646x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86200"/>
            <a:ext cx="413692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114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Instalatii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inmagazinare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/>
              <a:t>Instalatia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alimentare</a:t>
            </a:r>
            <a:r>
              <a:rPr lang="en-US" sz="2800" b="1" dirty="0" smtClean="0"/>
              <a:t> cu </a:t>
            </a:r>
            <a:r>
              <a:rPr lang="en-US" sz="2800" b="1" dirty="0" err="1" smtClean="0"/>
              <a:t>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canalizare</a:t>
            </a:r>
            <a:endParaRPr lang="en-US" sz="2800" b="1" dirty="0" smtClean="0"/>
          </a:p>
        </p:txBody>
      </p:sp>
      <p:pic>
        <p:nvPicPr>
          <p:cNvPr id="9219" name="Picture 5" descr="cteh-17t4l90a86z8-4k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3657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b="1" dirty="0" err="1" smtClean="0">
                <a:solidFill>
                  <a:srgbClr val="FF0000"/>
                </a:solidFill>
              </a:rPr>
              <a:t>Instalatia</a:t>
            </a:r>
            <a:r>
              <a:rPr lang="en-US" sz="2000" b="1" dirty="0" smtClean="0">
                <a:solidFill>
                  <a:srgbClr val="FF0000"/>
                </a:solidFill>
              </a:rPr>
              <a:t> de </a:t>
            </a:r>
            <a:r>
              <a:rPr lang="en-US" sz="2000" b="1" dirty="0" err="1" smtClean="0">
                <a:solidFill>
                  <a:srgbClr val="FF0000"/>
                </a:solidFill>
              </a:rPr>
              <a:t>canalizare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interioara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07888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263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Retele de utilitati</vt:lpstr>
      <vt:lpstr>Slide 2</vt:lpstr>
      <vt:lpstr>Reteaua de apa</vt:lpstr>
      <vt:lpstr>Surse de apa</vt:lpstr>
      <vt:lpstr>Slide 5</vt:lpstr>
      <vt:lpstr>Instalatia de pompare</vt:lpstr>
      <vt:lpstr>Conducte </vt:lpstr>
      <vt:lpstr>Instalatia de alimentare cu apa si de canalizare</vt:lpstr>
      <vt:lpstr>Instalatia de canalizare interioara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Retele de utilitati</dc:title>
  <dc:creator>Amza</dc:creator>
  <cp:lastModifiedBy>Amza</cp:lastModifiedBy>
  <cp:revision>13</cp:revision>
  <dcterms:created xsi:type="dcterms:W3CDTF">2006-08-16T00:00:00Z</dcterms:created>
  <dcterms:modified xsi:type="dcterms:W3CDTF">2020-11-03T08:26:44Z</dcterms:modified>
</cp:coreProperties>
</file>