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5" autoAdjust="0"/>
    <p:restoredTop sz="94660"/>
  </p:normalViewPr>
  <p:slideViewPr>
    <p:cSldViewPr>
      <p:cViewPr varScale="1">
        <p:scale>
          <a:sx n="90" d="100"/>
          <a:sy n="90" d="100"/>
        </p:scale>
        <p:origin x="14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 smtClean="0">
                <a:latin typeface="Arial" pitchFamily="34" charset="0"/>
                <a:cs typeface="Arial" pitchFamily="34" charset="0"/>
              </a:rPr>
              <a:t>Transporturi</a:t>
            </a:r>
            <a:br>
              <a:rPr lang="ro-RO" b="1" dirty="0" smtClean="0">
                <a:latin typeface="Arial" pitchFamily="34" charset="0"/>
                <a:cs typeface="Arial" pitchFamily="34" charset="0"/>
              </a:rPr>
            </a:br>
            <a:r>
              <a:rPr lang="ro-RO" dirty="0" smtClean="0">
                <a:latin typeface="Arial" pitchFamily="34" charset="0"/>
                <a:cs typeface="Arial" pitchFamily="34" charset="0"/>
              </a:rPr>
              <a:t>Clasa a VI-a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189" y="4038600"/>
            <a:ext cx="921618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Arial" pitchFamily="34" charset="0"/>
                <a:cs typeface="Arial" pitchFamily="34" charset="0"/>
              </a:rPr>
              <a:t>Transporturi</a:t>
            </a:r>
          </a:p>
          <a:p>
            <a:pPr algn="ctr"/>
            <a:r>
              <a:rPr lang="ro-RO" sz="2400" b="1" dirty="0" smtClean="0">
                <a:latin typeface="Arial" pitchFamily="34" charset="0"/>
                <a:cs typeface="Arial" pitchFamily="34" charset="0"/>
              </a:rPr>
              <a:t>Căi și mijloace de transport</a:t>
            </a:r>
            <a:endParaRPr lang="en-GB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52400" y="1295400"/>
            <a:ext cx="8835912" cy="4526816"/>
            <a:chOff x="152400" y="1295400"/>
            <a:chExt cx="8835912" cy="4526816"/>
          </a:xfrm>
        </p:grpSpPr>
        <p:sp>
          <p:nvSpPr>
            <p:cNvPr id="3" name="Rectangle 2"/>
            <p:cNvSpPr/>
            <p:nvPr/>
          </p:nvSpPr>
          <p:spPr>
            <a:xfrm>
              <a:off x="1371600" y="1295400"/>
              <a:ext cx="6324600" cy="70788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b="1" dirty="0" smtClean="0">
                  <a:latin typeface="Arial" pitchFamily="34" charset="0"/>
                  <a:cs typeface="Arial" pitchFamily="34" charset="0"/>
                </a:rPr>
                <a:t>Căile de transport – reprezintă liniile care asigură deplasarea mijloacelor de transport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2438400"/>
              <a:ext cx="2133599" cy="70788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Căile de transport </a:t>
              </a:r>
              <a:r>
                <a:rPr lang="ro-RO" sz="2000" b="1" dirty="0" smtClean="0">
                  <a:latin typeface="Arial" pitchFamily="34" charset="0"/>
                  <a:cs typeface="Arial" pitchFamily="34" charset="0"/>
                </a:rPr>
                <a:t>rutier</a:t>
              </a:r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4191000"/>
              <a:ext cx="2209800" cy="1323439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În interiorul localităților</a:t>
              </a:r>
            </a:p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(șosele, străzi etc.)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38400" y="4191000"/>
              <a:ext cx="2895600" cy="163121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Între  localități</a:t>
              </a:r>
            </a:p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drumuri județene, DJ</a:t>
              </a:r>
            </a:p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  <a:sym typeface="Symbol"/>
                </a:rPr>
                <a:t> d</a:t>
              </a:r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rumuri naționale, DN</a:t>
              </a:r>
            </a:p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  <a:sym typeface="Symbol"/>
                </a:rPr>
                <a:t> a</a:t>
              </a:r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utostrăzi, A</a:t>
              </a:r>
            </a:p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  <a:sym typeface="Symbol"/>
                </a:rPr>
                <a:t> d</a:t>
              </a:r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rumuri europene, E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2438400"/>
              <a:ext cx="1981200" cy="70788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Căile de transport  </a:t>
              </a:r>
              <a:r>
                <a:rPr lang="ro-RO" sz="2000" b="1" dirty="0" smtClean="0">
                  <a:latin typeface="Arial" pitchFamily="34" charset="0"/>
                  <a:cs typeface="Arial" pitchFamily="34" charset="0"/>
                </a:rPr>
                <a:t>naval</a:t>
              </a:r>
              <a:endParaRPr lang="en-GB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43800" y="3962400"/>
              <a:ext cx="1444512" cy="70788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Rute fluviale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200" y="3962400"/>
              <a:ext cx="1676400" cy="707886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Rute maritime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4953000"/>
              <a:ext cx="2226893" cy="400110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Canale navigabile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2438400"/>
              <a:ext cx="2590800" cy="1015663"/>
            </a:xfrm>
            <a:prstGeom prst="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Căile de transport  </a:t>
              </a:r>
              <a:r>
                <a:rPr lang="ro-RO" sz="2000" b="1" dirty="0" smtClean="0">
                  <a:latin typeface="Arial" pitchFamily="34" charset="0"/>
                  <a:cs typeface="Arial" pitchFamily="34" charset="0"/>
                </a:rPr>
                <a:t>aerian</a:t>
              </a:r>
            </a:p>
            <a:p>
              <a:pPr algn="ctr"/>
              <a:r>
                <a:rPr lang="ro-RO" sz="2000" b="1" dirty="0" smtClean="0">
                  <a:latin typeface="Arial" pitchFamily="34" charset="0"/>
                  <a:cs typeface="Arial" pitchFamily="34" charset="0"/>
                </a:rPr>
                <a:t> (rute de zbor)</a:t>
              </a:r>
              <a:endParaRPr lang="en-GB" sz="20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3" idx="2"/>
              <a:endCxn id="4" idx="0"/>
            </p:cNvCxnSpPr>
            <p:nvPr/>
          </p:nvCxnSpPr>
          <p:spPr>
            <a:xfrm flipH="1">
              <a:off x="1752600" y="2003286"/>
              <a:ext cx="2781300" cy="4351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" idx="2"/>
              <a:endCxn id="7" idx="0"/>
            </p:cNvCxnSpPr>
            <p:nvPr/>
          </p:nvCxnSpPr>
          <p:spPr>
            <a:xfrm>
              <a:off x="4533900" y="2003286"/>
              <a:ext cx="2857500" cy="4351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  <a:endCxn id="8" idx="0"/>
            </p:cNvCxnSpPr>
            <p:nvPr/>
          </p:nvCxnSpPr>
          <p:spPr>
            <a:xfrm>
              <a:off x="7391400" y="3146286"/>
              <a:ext cx="874656" cy="8161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2"/>
              <a:endCxn id="6" idx="0"/>
            </p:cNvCxnSpPr>
            <p:nvPr/>
          </p:nvCxnSpPr>
          <p:spPr>
            <a:xfrm>
              <a:off x="1752600" y="3146286"/>
              <a:ext cx="2133600" cy="10447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2"/>
              <a:endCxn id="5" idx="0"/>
            </p:cNvCxnSpPr>
            <p:nvPr/>
          </p:nvCxnSpPr>
          <p:spPr>
            <a:xfrm flipH="1">
              <a:off x="1257300" y="3146286"/>
              <a:ext cx="495300" cy="10447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" idx="2"/>
              <a:endCxn id="11" idx="0"/>
            </p:cNvCxnSpPr>
            <p:nvPr/>
          </p:nvCxnSpPr>
          <p:spPr>
            <a:xfrm>
              <a:off x="4533900" y="2003286"/>
              <a:ext cx="38100" cy="4351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2"/>
              <a:endCxn id="9" idx="0"/>
            </p:cNvCxnSpPr>
            <p:nvPr/>
          </p:nvCxnSpPr>
          <p:spPr>
            <a:xfrm flipH="1">
              <a:off x="6248400" y="3146286"/>
              <a:ext cx="1143000" cy="8161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  <a:endCxn id="10" idx="0"/>
            </p:cNvCxnSpPr>
            <p:nvPr/>
          </p:nvCxnSpPr>
          <p:spPr>
            <a:xfrm flipH="1">
              <a:off x="7209447" y="3146286"/>
              <a:ext cx="181953" cy="18067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 descr="fc06a8007d2955a9323c102db1d5e076_car-animation-clipart-free-download-best-car-animation-clipart-_900-3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953000"/>
            <a:ext cx="3558610" cy="1490662"/>
          </a:xfrm>
          <a:prstGeom prst="rect">
            <a:avLst/>
          </a:prstGeom>
        </p:spPr>
      </p:pic>
      <p:pic>
        <p:nvPicPr>
          <p:cNvPr id="168" name="Picture 167" descr="plane 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05" y="-717288"/>
            <a:ext cx="5742264" cy="3076213"/>
          </a:xfrm>
          <a:prstGeom prst="rect">
            <a:avLst/>
          </a:prstGeom>
        </p:spPr>
      </p:pic>
      <p:grpSp>
        <p:nvGrpSpPr>
          <p:cNvPr id="202" name="Group 201"/>
          <p:cNvGrpSpPr/>
          <p:nvPr/>
        </p:nvGrpSpPr>
        <p:grpSpPr>
          <a:xfrm>
            <a:off x="228600" y="228600"/>
            <a:ext cx="8534400" cy="6361331"/>
            <a:chOff x="381000" y="152400"/>
            <a:chExt cx="8534400" cy="6361331"/>
          </a:xfrm>
        </p:grpSpPr>
        <p:sp>
          <p:nvSpPr>
            <p:cNvPr id="112" name="TextBox 111"/>
            <p:cNvSpPr txBox="1"/>
            <p:nvPr/>
          </p:nvSpPr>
          <p:spPr>
            <a:xfrm>
              <a:off x="6172200" y="1828800"/>
              <a:ext cx="2714625" cy="30777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Ex. avioane, elicotere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1000" y="1863420"/>
              <a:ext cx="1666875" cy="20313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b="1" dirty="0" smtClean="0">
                  <a:latin typeface="Arial" pitchFamily="34" charset="0"/>
                  <a:cs typeface="Arial" pitchFamily="34" charset="0"/>
                </a:rPr>
                <a:t>Mijloacele de transport </a:t>
              </a:r>
            </a:p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(vehicule cu care se poate circula pe o cale de transport)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3872010"/>
              <a:ext cx="1485900" cy="646331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b="1" dirty="0" smtClean="0">
                  <a:latin typeface="Arial" pitchFamily="34" charset="0"/>
                  <a:cs typeface="Arial" pitchFamily="34" charset="0"/>
                </a:rPr>
                <a:t>Transport de mărfuri</a:t>
              </a:r>
              <a:endParaRPr lang="en-GB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1640244"/>
              <a:ext cx="1666875" cy="646331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b="1" dirty="0" smtClean="0">
                  <a:latin typeface="Arial" pitchFamily="34" charset="0"/>
                  <a:cs typeface="Arial" pitchFamily="34" charset="0"/>
                </a:rPr>
                <a:t>Transport de persoane</a:t>
              </a:r>
              <a:endParaRPr lang="en-GB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4575" y="152400"/>
              <a:ext cx="2790825" cy="781234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rutier</a:t>
              </a:r>
            </a:p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(bicicleta, motocicleta, autoturismul, autobuzul)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2200" y="1045106"/>
              <a:ext cx="2714625" cy="570902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feroviar</a:t>
              </a:r>
            </a:p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(tren, tranvai, metrou)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598753"/>
              <a:ext cx="1666875" cy="63099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terestru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1640244"/>
              <a:ext cx="1666875" cy="63099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aerian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2590800"/>
              <a:ext cx="1666875" cy="63099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pe apă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3574441"/>
              <a:ext cx="1257300" cy="63099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rutier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5062285"/>
              <a:ext cx="1257300" cy="63099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pe apă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4318363"/>
              <a:ext cx="1257300" cy="63099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feroviar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2" idx="3"/>
              <a:endCxn id="6" idx="1"/>
            </p:cNvCxnSpPr>
            <p:nvPr/>
          </p:nvCxnSpPr>
          <p:spPr>
            <a:xfrm flipV="1">
              <a:off x="2047875" y="1963410"/>
              <a:ext cx="238125" cy="9156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" idx="3"/>
              <a:endCxn id="5" idx="1"/>
            </p:cNvCxnSpPr>
            <p:nvPr/>
          </p:nvCxnSpPr>
          <p:spPr>
            <a:xfrm>
              <a:off x="2047875" y="2879083"/>
              <a:ext cx="238125" cy="13160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3"/>
              <a:endCxn id="10" idx="1"/>
            </p:cNvCxnSpPr>
            <p:nvPr/>
          </p:nvCxnSpPr>
          <p:spPr>
            <a:xfrm flipV="1">
              <a:off x="3952875" y="914252"/>
              <a:ext cx="314325" cy="10491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  <a:endCxn id="11" idx="1"/>
            </p:cNvCxnSpPr>
            <p:nvPr/>
          </p:nvCxnSpPr>
          <p:spPr>
            <a:xfrm flipV="1">
              <a:off x="3952875" y="1955743"/>
              <a:ext cx="314325" cy="76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3"/>
              <a:endCxn id="12" idx="1"/>
            </p:cNvCxnSpPr>
            <p:nvPr/>
          </p:nvCxnSpPr>
          <p:spPr>
            <a:xfrm>
              <a:off x="3952875" y="1963410"/>
              <a:ext cx="314325" cy="9428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3"/>
              <a:endCxn id="9" idx="1"/>
            </p:cNvCxnSpPr>
            <p:nvPr/>
          </p:nvCxnSpPr>
          <p:spPr>
            <a:xfrm>
              <a:off x="5934075" y="914252"/>
              <a:ext cx="238125" cy="41630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3"/>
              <a:endCxn id="7" idx="1"/>
            </p:cNvCxnSpPr>
            <p:nvPr/>
          </p:nvCxnSpPr>
          <p:spPr>
            <a:xfrm flipV="1">
              <a:off x="5934075" y="543018"/>
              <a:ext cx="190500" cy="37123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3"/>
              <a:endCxn id="14" idx="1"/>
            </p:cNvCxnSpPr>
            <p:nvPr/>
          </p:nvCxnSpPr>
          <p:spPr>
            <a:xfrm>
              <a:off x="3771900" y="4195176"/>
              <a:ext cx="342900" cy="11826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3"/>
              <a:endCxn id="16" idx="1"/>
            </p:cNvCxnSpPr>
            <p:nvPr/>
          </p:nvCxnSpPr>
          <p:spPr>
            <a:xfrm>
              <a:off x="3771900" y="4195176"/>
              <a:ext cx="342900" cy="4386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5" idx="3"/>
              <a:endCxn id="13" idx="1"/>
            </p:cNvCxnSpPr>
            <p:nvPr/>
          </p:nvCxnSpPr>
          <p:spPr>
            <a:xfrm flipV="1">
              <a:off x="3771900" y="3889940"/>
              <a:ext cx="342900" cy="305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2286000"/>
              <a:ext cx="2724150" cy="570902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Vehicule fără motor </a:t>
              </a:r>
            </a:p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(barcă cu vâsle)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2200" y="2971800"/>
              <a:ext cx="2743200" cy="570902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Vehicule cu motor</a:t>
              </a:r>
            </a:p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 (șalupa, iahtul) 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Arrow Connector 85"/>
            <p:cNvCxnSpPr>
              <a:stCxn id="12" idx="3"/>
              <a:endCxn id="46" idx="1"/>
            </p:cNvCxnSpPr>
            <p:nvPr/>
          </p:nvCxnSpPr>
          <p:spPr>
            <a:xfrm>
              <a:off x="5934075" y="2906299"/>
              <a:ext cx="238125" cy="3509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2" idx="3"/>
              <a:endCxn id="45" idx="1"/>
            </p:cNvCxnSpPr>
            <p:nvPr/>
          </p:nvCxnSpPr>
          <p:spPr>
            <a:xfrm flipV="1">
              <a:off x="5934075" y="2571451"/>
              <a:ext cx="238125" cy="3348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791200" y="3657600"/>
              <a:ext cx="3124200" cy="523220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Ex. autocamion, autocisterna, autoizoterma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15000" y="4343400"/>
              <a:ext cx="3200400" cy="300475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Ex. marfare 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3" name="Straight Arrow Connector 112"/>
            <p:cNvCxnSpPr>
              <a:stCxn id="11" idx="3"/>
              <a:endCxn id="112" idx="1"/>
            </p:cNvCxnSpPr>
            <p:nvPr/>
          </p:nvCxnSpPr>
          <p:spPr>
            <a:xfrm>
              <a:off x="5934075" y="1955743"/>
              <a:ext cx="238125" cy="269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715000" y="4800600"/>
              <a:ext cx="3200400" cy="570902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Nave maritime</a:t>
              </a:r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: nave tanc, vrachiere, port-containere, feriboturi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15000" y="5486400"/>
              <a:ext cx="3124200" cy="360570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Nave fluviale</a:t>
              </a:r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: șlepuri, remorchere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4" name="Straight Arrow Connector 143"/>
            <p:cNvCxnSpPr>
              <a:stCxn id="13" idx="3"/>
              <a:endCxn id="95" idx="1"/>
            </p:cNvCxnSpPr>
            <p:nvPr/>
          </p:nvCxnSpPr>
          <p:spPr>
            <a:xfrm>
              <a:off x="5372100" y="3889940"/>
              <a:ext cx="419100" cy="292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4" idx="3"/>
              <a:endCxn id="131" idx="1"/>
            </p:cNvCxnSpPr>
            <p:nvPr/>
          </p:nvCxnSpPr>
          <p:spPr>
            <a:xfrm>
              <a:off x="5372100" y="5377784"/>
              <a:ext cx="342900" cy="28890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4" idx="3"/>
              <a:endCxn id="130" idx="1"/>
            </p:cNvCxnSpPr>
            <p:nvPr/>
          </p:nvCxnSpPr>
          <p:spPr>
            <a:xfrm flipV="1">
              <a:off x="5372100" y="5086051"/>
              <a:ext cx="342900" cy="29173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6" idx="3"/>
              <a:endCxn id="96" idx="1"/>
            </p:cNvCxnSpPr>
            <p:nvPr/>
          </p:nvCxnSpPr>
          <p:spPr>
            <a:xfrm flipV="1">
              <a:off x="5372100" y="4493638"/>
              <a:ext cx="342900" cy="1402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4114800" y="5867400"/>
              <a:ext cx="1219200" cy="646331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Transport aerian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0" name="Straight Arrow Connector 169"/>
            <p:cNvCxnSpPr>
              <a:stCxn id="169" idx="3"/>
              <a:endCxn id="171" idx="1"/>
            </p:cNvCxnSpPr>
            <p:nvPr/>
          </p:nvCxnSpPr>
          <p:spPr>
            <a:xfrm flipV="1">
              <a:off x="5334000" y="6173689"/>
              <a:ext cx="381000" cy="168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5715000" y="6019800"/>
              <a:ext cx="2714625" cy="307777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1400" dirty="0" smtClean="0">
                  <a:latin typeface="Arial" pitchFamily="34" charset="0"/>
                  <a:cs typeface="Arial" pitchFamily="34" charset="0"/>
                </a:rPr>
                <a:t>Ex. avioane, elicotere</a:t>
              </a:r>
              <a:endParaRPr lang="en-GB" sz="14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3" name="Straight Arrow Connector 182"/>
            <p:cNvCxnSpPr>
              <a:stCxn id="5" idx="3"/>
              <a:endCxn id="169" idx="1"/>
            </p:cNvCxnSpPr>
            <p:nvPr/>
          </p:nvCxnSpPr>
          <p:spPr>
            <a:xfrm>
              <a:off x="3771900" y="4195176"/>
              <a:ext cx="342900" cy="19953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o-RO" b="1" dirty="0" smtClean="0">
                <a:latin typeface="Arial" pitchFamily="34" charset="0"/>
                <a:cs typeface="Arial" pitchFamily="34" charset="0"/>
              </a:rPr>
              <a:t>Pietonul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este persoana care se deplasează pe un drum public pe jos, cu patinele cu rotile, sau alt disozitiv cu rotil, cu n vehicul special (persoana cu handicap locomotor).</a:t>
            </a:r>
          </a:p>
          <a:p>
            <a:pPr indent="363538"/>
            <a:r>
              <a:rPr lang="ro-RO" dirty="0" smtClean="0">
                <a:latin typeface="Arial" pitchFamily="34" charset="0"/>
                <a:cs typeface="Arial" pitchFamily="34" charset="0"/>
              </a:rPr>
              <a:t>Conform normelor de comportare civilizată, pietonii trebuie să respecte mai multe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reguli de circulație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3538"/>
            <a:r>
              <a:rPr lang="ro-RO" dirty="0" smtClean="0">
                <a:latin typeface="Arial" pitchFamily="34" charset="0"/>
                <a:cs typeface="Arial" pitchFamily="34" charset="0"/>
              </a:rPr>
              <a:t>Pietonii trebuie să respecte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semnele de circulație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381000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 smtClean="0">
                <a:latin typeface="Arial" pitchFamily="34" charset="0"/>
                <a:cs typeface="Arial" pitchFamily="34" charset="0"/>
              </a:rPr>
              <a:t>Educație stradală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95600"/>
            <a:ext cx="6494564" cy="36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/>
          <p:cNvSpPr/>
          <p:nvPr/>
        </p:nvSpPr>
        <p:spPr>
          <a:xfrm>
            <a:off x="304800" y="1828800"/>
            <a:ext cx="4267200" cy="5334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8"/>
              <a:satOff val="3981"/>
              <a:lumOff val="863"/>
              <a:alphaOff val="0"/>
            </a:schemeClr>
          </a:fillRef>
          <a:effectRef idx="0">
            <a:schemeClr val="accent5">
              <a:hueOff val="-993388"/>
              <a:satOff val="3981"/>
              <a:lumOff val="8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nu traverseze pe locuri nepermise și la culoarea verde a semaforului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228600" y="3048000"/>
            <a:ext cx="5486400" cy="5334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980163"/>
              <a:satOff val="11943"/>
              <a:lumOff val="2588"/>
              <a:alphaOff val="0"/>
            </a:schemeClr>
          </a:fillRef>
          <a:effectRef idx="0">
            <a:schemeClr val="accent5">
              <a:hueOff val="-2980163"/>
              <a:satOff val="11943"/>
              <a:lumOff val="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aștepte autobuzul în stațiile de pe trotuare și să urce numai după ce vehiculul s-a oprit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304800" y="762000"/>
            <a:ext cx="3810000" cy="27511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utilizeze locurile de joacă amenajate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762000" y="3657600"/>
            <a:ext cx="7772400" cy="6096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86775"/>
              <a:satOff val="7962"/>
              <a:lumOff val="1726"/>
              <a:alphaOff val="0"/>
            </a:schemeClr>
          </a:fillRef>
          <a:effectRef idx="0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urce în autobuz pe ușa din spate iar la microbuze pe ușa din față plătind apoi șoferului biletul de transport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24" name="Rounded Rectangle 4"/>
          <p:cNvSpPr/>
          <p:nvPr/>
        </p:nvSpPr>
        <p:spPr>
          <a:xfrm>
            <a:off x="762000" y="2438400"/>
            <a:ext cx="4419600" cy="53795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973551"/>
              <a:satOff val="15924"/>
              <a:lumOff val="3451"/>
              <a:alphaOff val="0"/>
            </a:schemeClr>
          </a:fillRef>
          <a:effectRef idx="0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circule cu bicicletele numai pe benzile sau pistele amenajate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28" name="Rounded Rectangle 4"/>
          <p:cNvSpPr/>
          <p:nvPr/>
        </p:nvSpPr>
        <p:spPr>
          <a:xfrm>
            <a:off x="457200" y="1066800"/>
            <a:ext cx="3810000" cy="3048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 utilizeze trotuarele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609600" y="1447800"/>
            <a:ext cx="3810000" cy="3048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960326"/>
              <a:satOff val="23887"/>
              <a:lumOff val="5177"/>
              <a:alphaOff val="0"/>
            </a:schemeClr>
          </a:fillRef>
          <a:effectRef idx="0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nu staționeze pe carosabil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381000" y="4343400"/>
            <a:ext cx="8382000" cy="53339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953714"/>
              <a:satOff val="27868"/>
              <a:lumOff val="6040"/>
              <a:alphaOff val="0"/>
            </a:schemeClr>
          </a:fillRef>
          <a:effectRef idx="0">
            <a:schemeClr val="accent5">
              <a:hueOff val="-6953714"/>
              <a:satOff val="27868"/>
              <a:lumOff val="60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acorde prioritate persoanelor mai în vârstă, celor cu probleme locomotorii sau celor care însoțesc copii mici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40" name="Rounded Rectangle 4"/>
          <p:cNvSpPr/>
          <p:nvPr/>
        </p:nvSpPr>
        <p:spPr>
          <a:xfrm>
            <a:off x="1447800" y="4953000"/>
            <a:ext cx="6096000" cy="45719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947101"/>
              <a:satOff val="31849"/>
              <a:lumOff val="6902"/>
              <a:alphaOff val="0"/>
            </a:schemeClr>
          </a:fillRef>
          <a:effectRef idx="0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cedeze locul bătrânilor, bolnavilor sau celor cu copii în brațe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44" name="Rounded Rectangle 4"/>
          <p:cNvSpPr/>
          <p:nvPr/>
        </p:nvSpPr>
        <p:spPr>
          <a:xfrm>
            <a:off x="533400" y="5486400"/>
            <a:ext cx="8001000" cy="5334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940489"/>
              <a:satOff val="35830"/>
              <a:lumOff val="7765"/>
              <a:alphaOff val="0"/>
            </a:schemeClr>
          </a:fillRef>
          <a:effectRef idx="0">
            <a:schemeClr val="accent5">
              <a:hueOff val="-8940489"/>
              <a:satOff val="35830"/>
              <a:lumOff val="7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țină bagajele de mână astfel încât să nu afecteze confortul pasagerilor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48" name="Rounded Rectangle 4"/>
          <p:cNvSpPr/>
          <p:nvPr/>
        </p:nvSpPr>
        <p:spPr>
          <a:xfrm>
            <a:off x="762000" y="6096000"/>
            <a:ext cx="7772400" cy="6096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16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Să coboare pe ușile deasupra cărora scrie „Coborâre” și să se îndepărteze de vehicul pentru a facilita coborârea altor persoane</a:t>
            </a:r>
            <a:endParaRPr lang="en-GB" sz="1600" kern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228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latin typeface="Arial" pitchFamily="34" charset="0"/>
                <a:cs typeface="Arial" pitchFamily="34" charset="0"/>
              </a:rPr>
              <a:t>Exemple de reguli de circulație pe care pietonii trebuie să le respecte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990600"/>
            <a:ext cx="31242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3538" algn="ctr"/>
            <a:r>
              <a:rPr lang="ro-RO" sz="2000" dirty="0" smtClean="0">
                <a:latin typeface="Arial" pitchFamily="34" charset="0"/>
                <a:cs typeface="Arial" pitchFamily="34" charset="0"/>
              </a:rPr>
              <a:t>Siguranța în transporturi privește acțiunile ce au ca efect absența unor consecințe negative asupra oamenilor și a mediului ambiant.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latin typeface="Arial" pitchFamily="34" charset="0"/>
                <a:cs typeface="Arial" pitchFamily="34" charset="0"/>
              </a:rPr>
              <a:t>Tradițional și modern în transport</a:t>
            </a:r>
          </a:p>
          <a:p>
            <a:pPr algn="ctr"/>
            <a:endParaRPr lang="ro-RO" b="1" dirty="0" smtClean="0">
              <a:latin typeface="Arial" pitchFamily="34" charset="0"/>
              <a:cs typeface="Arial" pitchFamily="34" charset="0"/>
            </a:endParaRPr>
          </a:p>
          <a:p>
            <a:pPr indent="539750" algn="just"/>
            <a:r>
              <a:rPr lang="ro-RO" dirty="0" smtClean="0">
                <a:latin typeface="Arial" pitchFamily="34" charset="0"/>
                <a:cs typeface="Arial" pitchFamily="34" charset="0"/>
              </a:rPr>
              <a:t>În transportul rutier există mijloace de transport tradiționale, care sunt puse în mișcare de forța umană, de forța produsă prin arderea unui combustibil lichid.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8600" y="1752600"/>
            <a:ext cx="8686800" cy="4840868"/>
            <a:chOff x="533400" y="1714500"/>
            <a:chExt cx="8610600" cy="4840868"/>
          </a:xfrm>
        </p:grpSpPr>
        <p:sp>
          <p:nvSpPr>
            <p:cNvPr id="7" name="Oval 6"/>
            <p:cNvSpPr/>
            <p:nvPr/>
          </p:nvSpPr>
          <p:spPr>
            <a:xfrm>
              <a:off x="6858000" y="2438400"/>
              <a:ext cx="2286000" cy="838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Skateboardul</a:t>
              </a:r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76600" y="4000500"/>
              <a:ext cx="32004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o-RO" b="1" dirty="0" smtClean="0"/>
                <a:t>Mijloace de transport moderne 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533400" y="2400300"/>
              <a:ext cx="2209800" cy="838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Skateboardul</a:t>
              </a:r>
              <a:r>
                <a:rPr lang="ro-RO" dirty="0" smtClean="0"/>
                <a:t> </a:t>
              </a:r>
              <a:endParaRPr lang="en-GB" dirty="0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314700"/>
              <a:ext cx="2105025" cy="136207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51" name="Oval 50"/>
            <p:cNvSpPr/>
            <p:nvPr/>
          </p:nvSpPr>
          <p:spPr>
            <a:xfrm>
              <a:off x="3810000" y="4686300"/>
              <a:ext cx="2133600" cy="838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Hoverbodul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5600700"/>
              <a:ext cx="1752600" cy="954668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3314700"/>
              <a:ext cx="1543050" cy="16478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4" name="Picture 53" descr="Masinuta-electrica-cu-telecomanda-Audi-TT-Alb-184564-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200" y="1714500"/>
              <a:ext cx="1905000" cy="99865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sp>
          <p:nvSpPr>
            <p:cNvPr id="55" name="Oval 54"/>
            <p:cNvSpPr/>
            <p:nvPr/>
          </p:nvSpPr>
          <p:spPr>
            <a:xfrm>
              <a:off x="3733800" y="2857500"/>
              <a:ext cx="2286000" cy="838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dirty="0" smtClean="0">
                  <a:latin typeface="Arial" pitchFamily="34" charset="0"/>
                  <a:cs typeface="Arial" pitchFamily="34" charset="0"/>
                </a:rPr>
                <a:t>Skateboardul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Elbow Connector 55"/>
            <p:cNvCxnSpPr>
              <a:stCxn id="48" idx="1"/>
              <a:endCxn id="49" idx="6"/>
            </p:cNvCxnSpPr>
            <p:nvPr/>
          </p:nvCxnSpPr>
          <p:spPr>
            <a:xfrm rot="10800000">
              <a:off x="2743200" y="2819400"/>
              <a:ext cx="533400" cy="1365766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48" idx="3"/>
            </p:cNvCxnSpPr>
            <p:nvPr/>
          </p:nvCxnSpPr>
          <p:spPr>
            <a:xfrm flipV="1">
              <a:off x="6477000" y="2819400"/>
              <a:ext cx="381000" cy="1365766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0"/>
              <a:endCxn id="55" idx="4"/>
            </p:cNvCxnSpPr>
            <p:nvPr/>
          </p:nvCxnSpPr>
          <p:spPr>
            <a:xfrm flipV="1">
              <a:off x="4876800" y="3695700"/>
              <a:ext cx="0" cy="304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8" idx="2"/>
              <a:endCxn id="51" idx="0"/>
            </p:cNvCxnSpPr>
            <p:nvPr/>
          </p:nvCxnSpPr>
          <p:spPr>
            <a:xfrm>
              <a:off x="4876800" y="4369832"/>
              <a:ext cx="0" cy="3164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o-RO" sz="2000" dirty="0" smtClean="0">
                <a:latin typeface="Arial" pitchFamily="34" charset="0"/>
                <a:cs typeface="Arial" pitchFamily="34" charset="0"/>
              </a:rPr>
              <a:t>În transportul feroviar locomotiva cu aburi a fost înlocuită cu cea electrică.</a:t>
            </a:r>
          </a:p>
          <a:p>
            <a:pPr indent="539750" algn="just"/>
            <a:r>
              <a:rPr lang="ro-RO" sz="2000" dirty="0" smtClean="0">
                <a:latin typeface="Arial" pitchFamily="34" charset="0"/>
                <a:cs typeface="Arial" pitchFamily="34" charset="0"/>
              </a:rPr>
              <a:t>Astăzi circulă trenul electric alimentate cu energie obținută prin transformarea energiei solare sau eoliene în energie electrică.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www.green-report.ro/wp-content/uploads/2019/04/tren-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4074286" cy="25145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57800" y="18288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dirty="0" smtClean="0">
                <a:latin typeface="Arial" pitchFamily="34" charset="0"/>
                <a:cs typeface="Arial" pitchFamily="34" charset="0"/>
              </a:rPr>
              <a:t>Trenul a fost pus în circulație la sfârșitul anului 2017 de către Byron Bay Railroad Company și circulă pe un traseu de 3 kilometri între stațiile North Beach și Byron Beach</a:t>
            </a:r>
            <a:r>
              <a:rPr lang="ro-RO" sz="1200" dirty="0" smtClean="0">
                <a:latin typeface="Arial" pitchFamily="34" charset="0"/>
                <a:cs typeface="Arial" pitchFamily="34" charset="0"/>
              </a:rPr>
              <a:t>, Australia</a:t>
            </a:r>
            <a:r>
              <a:rPr lang="vi-VN" sz="1200" dirty="0" smtClean="0">
                <a:latin typeface="Arial" pitchFamily="34" charset="0"/>
                <a:cs typeface="Arial" pitchFamily="34" charset="0"/>
              </a:rPr>
              <a:t>. Trenul este foarte eficient, având nevoie de 8.33 wați-oră per pasager-kilometru. Dotat cu un acoperiș care are panouri solare de 6.5 kW și o baterie litiu-ion, trenul este 100% autoalimentat în orele în care soarele este cel mai puternic.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038600"/>
            <a:ext cx="2438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latin typeface="Arial" pitchFamily="34" charset="0"/>
                <a:cs typeface="Arial" pitchFamily="34" charset="0"/>
              </a:rPr>
              <a:t>Vapor de agrement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347601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10075"/>
            <a:ext cx="309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00550"/>
            <a:ext cx="3962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62600" y="4038600"/>
            <a:ext cx="32287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latin typeface="Arial" pitchFamily="34" charset="0"/>
                <a:cs typeface="Arial" pitchFamily="34" charset="0"/>
              </a:rPr>
              <a:t>Aeronă cu panouri solare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114800"/>
            <a:ext cx="1981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latin typeface="Arial" pitchFamily="34" charset="0"/>
                <a:cs typeface="Arial" pitchFamily="34" charset="0"/>
              </a:rPr>
              <a:t>Monorail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Arial" pitchFamily="34" charset="0"/>
                <a:cs typeface="Arial" pitchFamily="34" charset="0"/>
              </a:rPr>
              <a:t>Calitatea serviciilor de transport și a serviciilor poștale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o-RO" sz="2000" b="1" dirty="0" smtClean="0">
                <a:latin typeface="Arial" pitchFamily="34" charset="0"/>
                <a:cs typeface="Arial" pitchFamily="34" charset="0"/>
              </a:rPr>
              <a:t>Calitatea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este dată de ansamblul caracteristicilor unui produs sau al unor activități care îndelinesc (satisfac) anumite nevoi (cerințe) ale utilizatorilor.</a:t>
            </a:r>
          </a:p>
          <a:p>
            <a:pPr indent="539750" algn="just"/>
            <a:r>
              <a:rPr lang="ro-RO" sz="2000" b="1" dirty="0" smtClean="0">
                <a:latin typeface="Arial" pitchFamily="34" charset="0"/>
                <a:cs typeface="Arial" pitchFamily="34" charset="0"/>
              </a:rPr>
              <a:t>Serviciile</a:t>
            </a:r>
            <a:r>
              <a:rPr lang="ro-RO" sz="2000" dirty="0" smtClean="0">
                <a:latin typeface="Arial" pitchFamily="34" charset="0"/>
                <a:cs typeface="Arial" pitchFamily="34" charset="0"/>
              </a:rPr>
              <a:t> sunt activități desfășurate de unele persoane, folositoare altora, în scopul satisfacerii anumitor nevoi sociale sau personale.</a:t>
            </a:r>
          </a:p>
          <a:p>
            <a:pPr indent="539750" algn="just"/>
            <a:r>
              <a:rPr lang="ro-RO" sz="2000" dirty="0" smtClean="0">
                <a:latin typeface="Arial" pitchFamily="34" charset="0"/>
                <a:cs typeface="Arial" pitchFamily="34" charset="0"/>
              </a:rPr>
              <a:t>Serviciile poștale constau în colectarea, sortarea, transportul și livrarea trimiterilor poștale (scrisori, cărți, ziare, comunicări scrise etc.) la destinatar. 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0600" y="2667000"/>
            <a:ext cx="7239000" cy="1600200"/>
            <a:chOff x="457200" y="2438400"/>
            <a:chExt cx="7239000" cy="1600200"/>
          </a:xfrm>
        </p:grpSpPr>
        <p:sp>
          <p:nvSpPr>
            <p:cNvPr id="4" name="Oval 3"/>
            <p:cNvSpPr/>
            <p:nvPr/>
          </p:nvSpPr>
          <p:spPr>
            <a:xfrm>
              <a:off x="457200" y="2438400"/>
              <a:ext cx="19812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Confortul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7200" y="3276600"/>
              <a:ext cx="19812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Resursa umană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86400" y="3352800"/>
              <a:ext cx="22098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Informarea pasagerilor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10200" y="2438400"/>
              <a:ext cx="21336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Starea vehiculului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24200" y="2514600"/>
              <a:ext cx="1828800" cy="1524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Calitatea serviciilor de transport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>
              <a:stCxn id="4" idx="6"/>
              <a:endCxn id="8" idx="2"/>
            </p:cNvCxnSpPr>
            <p:nvPr/>
          </p:nvCxnSpPr>
          <p:spPr>
            <a:xfrm>
              <a:off x="2438400" y="2781300"/>
              <a:ext cx="685800" cy="4953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6"/>
              <a:endCxn id="8" idx="2"/>
            </p:cNvCxnSpPr>
            <p:nvPr/>
          </p:nvCxnSpPr>
          <p:spPr>
            <a:xfrm flipV="1">
              <a:off x="2438400" y="3276600"/>
              <a:ext cx="685800" cy="3429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6"/>
              <a:endCxn id="6" idx="2"/>
            </p:cNvCxnSpPr>
            <p:nvPr/>
          </p:nvCxnSpPr>
          <p:spPr>
            <a:xfrm>
              <a:off x="4953000" y="3276600"/>
              <a:ext cx="533400" cy="4191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6"/>
              <a:endCxn id="7" idx="2"/>
            </p:cNvCxnSpPr>
            <p:nvPr/>
          </p:nvCxnSpPr>
          <p:spPr>
            <a:xfrm flipV="1">
              <a:off x="4953000" y="2781300"/>
              <a:ext cx="457200" cy="4953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914400" y="4343400"/>
            <a:ext cx="7620000" cy="2362200"/>
            <a:chOff x="914400" y="4267200"/>
            <a:chExt cx="7620000" cy="2362200"/>
          </a:xfrm>
        </p:grpSpPr>
        <p:sp>
          <p:nvSpPr>
            <p:cNvPr id="22" name="Rectangle 21"/>
            <p:cNvSpPr/>
            <p:nvPr/>
          </p:nvSpPr>
          <p:spPr>
            <a:xfrm>
              <a:off x="4419600" y="4343400"/>
              <a:ext cx="3581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Cantitatea de mărfuri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4800600"/>
              <a:ext cx="3581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Viteza și durata deplasării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5257800"/>
              <a:ext cx="3581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Păstrarea integrității mărfii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76800" y="5715000"/>
              <a:ext cx="3581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Costul specific al serviciului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400" y="6172200"/>
              <a:ext cx="76200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Mărimea piederilor din valoarea mărfurilor în timpul transportului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219200" y="4267200"/>
              <a:ext cx="2438400" cy="1524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Calitatea serviciilor de transport de mărfuri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stCxn id="22" idx="1"/>
              <a:endCxn id="27" idx="6"/>
            </p:cNvCxnSpPr>
            <p:nvPr/>
          </p:nvCxnSpPr>
          <p:spPr>
            <a:xfrm flipH="1">
              <a:off x="3657600" y="4572000"/>
              <a:ext cx="762000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1"/>
              <a:endCxn id="27" idx="6"/>
            </p:cNvCxnSpPr>
            <p:nvPr/>
          </p:nvCxnSpPr>
          <p:spPr>
            <a:xfrm flipH="1">
              <a:off x="3657600" y="50292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7" idx="6"/>
              <a:endCxn id="26" idx="0"/>
            </p:cNvCxnSpPr>
            <p:nvPr/>
          </p:nvCxnSpPr>
          <p:spPr>
            <a:xfrm>
              <a:off x="3657600" y="5029200"/>
              <a:ext cx="1066800" cy="1143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4" idx="1"/>
              <a:endCxn id="27" idx="6"/>
            </p:cNvCxnSpPr>
            <p:nvPr/>
          </p:nvCxnSpPr>
          <p:spPr>
            <a:xfrm flipH="1" flipV="1">
              <a:off x="3657600" y="5029200"/>
              <a:ext cx="1066800" cy="457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5" idx="1"/>
              <a:endCxn id="27" idx="6"/>
            </p:cNvCxnSpPr>
            <p:nvPr/>
          </p:nvCxnSpPr>
          <p:spPr>
            <a:xfrm flipH="1" flipV="1">
              <a:off x="3657600" y="5029200"/>
              <a:ext cx="1219200" cy="914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57200" y="1409700"/>
            <a:ext cx="8686800" cy="4667310"/>
            <a:chOff x="152400" y="685800"/>
            <a:chExt cx="8686800" cy="466731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2514600"/>
              <a:ext cx="365760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400" b="1" dirty="0" smtClean="0">
                  <a:latin typeface="Arial" pitchFamily="34" charset="0"/>
                  <a:cs typeface="Arial" pitchFamily="34" charset="0"/>
                </a:rPr>
                <a:t>Activități, ocupații și meserii în serviciile de transport</a:t>
              </a:r>
              <a:endParaRPr lang="en-GB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6800" y="685800"/>
              <a:ext cx="35052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Conducătorul de tramvai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9200" y="1524000"/>
              <a:ext cx="31242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Însoțitorul de zbor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81600" y="2438400"/>
              <a:ext cx="32766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Ofițerul maritim de punte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0" y="3276600"/>
              <a:ext cx="31242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Șeful de tren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0" y="4114800"/>
              <a:ext cx="33528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Revizor tehnic de vagoane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0" y="4953000"/>
              <a:ext cx="74676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o-RO" sz="2000" dirty="0" smtClean="0">
                  <a:latin typeface="Arial" pitchFamily="34" charset="0"/>
                  <a:cs typeface="Arial" pitchFamily="34" charset="0"/>
                </a:rPr>
                <a:t>Șoferul profesionist (pentru transpotul de persoane și mărfuri)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3" idx="1"/>
              <a:endCxn id="2" idx="3"/>
            </p:cNvCxnSpPr>
            <p:nvPr/>
          </p:nvCxnSpPr>
          <p:spPr>
            <a:xfrm flipH="1">
              <a:off x="3810000" y="885855"/>
              <a:ext cx="1066800" cy="22289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1"/>
              <a:endCxn id="2" idx="3"/>
            </p:cNvCxnSpPr>
            <p:nvPr/>
          </p:nvCxnSpPr>
          <p:spPr>
            <a:xfrm flipH="1" flipV="1">
              <a:off x="3810000" y="3114765"/>
              <a:ext cx="1524000" cy="3618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1"/>
              <a:endCxn id="2" idx="3"/>
            </p:cNvCxnSpPr>
            <p:nvPr/>
          </p:nvCxnSpPr>
          <p:spPr>
            <a:xfrm flipH="1">
              <a:off x="3810000" y="1724055"/>
              <a:ext cx="1219200" cy="1390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1"/>
              <a:endCxn id="2" idx="3"/>
            </p:cNvCxnSpPr>
            <p:nvPr/>
          </p:nvCxnSpPr>
          <p:spPr>
            <a:xfrm flipH="1">
              <a:off x="3810000" y="2638455"/>
              <a:ext cx="1371600" cy="476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  <a:endCxn id="2" idx="3"/>
            </p:cNvCxnSpPr>
            <p:nvPr/>
          </p:nvCxnSpPr>
          <p:spPr>
            <a:xfrm flipH="1" flipV="1">
              <a:off x="3810000" y="3114765"/>
              <a:ext cx="1447800" cy="12000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0"/>
              <a:endCxn id="2" idx="3"/>
            </p:cNvCxnSpPr>
            <p:nvPr/>
          </p:nvCxnSpPr>
          <p:spPr>
            <a:xfrm flipH="1" flipV="1">
              <a:off x="3810000" y="3114765"/>
              <a:ext cx="1295400" cy="18382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23812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731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Transporturi Clasa a VI-a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toni</cp:lastModifiedBy>
  <cp:revision>85</cp:revision>
  <dcterms:created xsi:type="dcterms:W3CDTF">2006-08-16T00:00:00Z</dcterms:created>
  <dcterms:modified xsi:type="dcterms:W3CDTF">2022-11-22T09:51:40Z</dcterms:modified>
</cp:coreProperties>
</file>