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/>
              <a:t>Recapitulare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Amenajarea unei localități: clădiri, rețele de utilități, transporturi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209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Locuința: tipuri, amenajare, decorare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667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Școala: scheme funcționale, amenajare, decorare</a:t>
            </a:r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733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Planul locuinței, al clasei, al școlii</a:t>
            </a:r>
          </a:p>
          <a:p>
            <a:r>
              <a:rPr lang="ro-RO" dirty="0" smtClean="0"/>
              <a:t>Machete pentru casă, școală, cartier</a:t>
            </a:r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Instalatia de alimentare cu apa si de canalizare</a:t>
            </a:r>
          </a:p>
        </p:txBody>
      </p:sp>
      <p:pic>
        <p:nvPicPr>
          <p:cNvPr id="9219" name="Picture 5" descr="cteh-17t4l90a86z8-4k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696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ini pentru alimentarea cu energie electrica a consumatori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mtClean="0"/>
              <a:t>Schema de alimentare cu gaze a unei localități</a:t>
            </a:r>
          </a:p>
        </p:txBody>
      </p:sp>
      <p:pic>
        <p:nvPicPr>
          <p:cNvPr id="26627" name="Picture 4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99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4038600"/>
            <a:ext cx="914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1219200" y="4648200"/>
            <a:ext cx="914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1905000" y="3733800"/>
            <a:ext cx="10668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3505200" y="3733800"/>
            <a:ext cx="1219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5105400" y="3733800"/>
            <a:ext cx="1219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cxnSp>
        <p:nvCxnSpPr>
          <p:cNvPr id="15" name="Straight Connector 14"/>
          <p:cNvCxnSpPr>
            <a:stCxn id="10" idx="3"/>
          </p:cNvCxnSpPr>
          <p:nvPr/>
        </p:nvCxnSpPr>
        <p:spPr>
          <a:xfrm>
            <a:off x="6324600" y="3962400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20000" y="3962400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7010400" y="3962400"/>
            <a:ext cx="914400" cy="9144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162800" y="3276600"/>
            <a:ext cx="762000" cy="685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743700" y="3086100"/>
            <a:ext cx="990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10" idx="1"/>
          </p:cNvCxnSpPr>
          <p:nvPr/>
        </p:nvCxnSpPr>
        <p:spPr>
          <a:xfrm>
            <a:off x="4724400" y="3962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9" idx="1"/>
          </p:cNvCxnSpPr>
          <p:nvPr/>
        </p:nvCxnSpPr>
        <p:spPr>
          <a:xfrm flipV="1">
            <a:off x="2971800" y="3962400"/>
            <a:ext cx="5334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19200" y="41910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6201" y="5029200"/>
            <a:ext cx="1066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38"/>
          <p:cNvSpPr txBox="1">
            <a:spLocks noChangeArrowheads="1"/>
          </p:cNvSpPr>
          <p:nvPr/>
        </p:nvSpPr>
        <p:spPr bwMode="auto">
          <a:xfrm>
            <a:off x="457200" y="5715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1</a:t>
            </a:r>
          </a:p>
        </p:txBody>
      </p:sp>
      <p:sp>
        <p:nvSpPr>
          <p:cNvPr id="26643" name="TextBox 39"/>
          <p:cNvSpPr txBox="1">
            <a:spLocks noChangeArrowheads="1"/>
          </p:cNvSpPr>
          <p:nvPr/>
        </p:nvSpPr>
        <p:spPr bwMode="auto">
          <a:xfrm>
            <a:off x="1676400" y="5562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2</a:t>
            </a:r>
          </a:p>
        </p:txBody>
      </p:sp>
      <p:cxnSp>
        <p:nvCxnSpPr>
          <p:cNvPr id="42" name="Straight Arrow Connector 41"/>
          <p:cNvCxnSpPr>
            <a:endCxn id="26643" idx="0"/>
          </p:cNvCxnSpPr>
          <p:nvPr/>
        </p:nvCxnSpPr>
        <p:spPr>
          <a:xfrm rot="16200000" flipH="1">
            <a:off x="1640682" y="5369718"/>
            <a:ext cx="38100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5" name="TextBox 42"/>
          <p:cNvSpPr txBox="1">
            <a:spLocks noChangeArrowheads="1"/>
          </p:cNvSpPr>
          <p:nvPr/>
        </p:nvSpPr>
        <p:spPr bwMode="auto">
          <a:xfrm>
            <a:off x="2286000" y="5105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3</a:t>
            </a:r>
          </a:p>
        </p:txBody>
      </p:sp>
      <p:sp>
        <p:nvSpPr>
          <p:cNvPr id="26646" name="TextBox 43"/>
          <p:cNvSpPr txBox="1">
            <a:spLocks noChangeArrowheads="1"/>
          </p:cNvSpPr>
          <p:nvPr/>
        </p:nvSpPr>
        <p:spPr bwMode="auto">
          <a:xfrm>
            <a:off x="2895600" y="4724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4</a:t>
            </a:r>
          </a:p>
        </p:txBody>
      </p:sp>
      <p:sp>
        <p:nvSpPr>
          <p:cNvPr id="26647" name="TextBox 44"/>
          <p:cNvSpPr txBox="1">
            <a:spLocks noChangeArrowheads="1"/>
          </p:cNvSpPr>
          <p:nvPr/>
        </p:nvSpPr>
        <p:spPr bwMode="auto">
          <a:xfrm>
            <a:off x="3962400" y="4419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5</a:t>
            </a:r>
          </a:p>
        </p:txBody>
      </p:sp>
      <p:sp>
        <p:nvSpPr>
          <p:cNvPr id="26648" name="TextBox 45"/>
          <p:cNvSpPr txBox="1">
            <a:spLocks noChangeArrowheads="1"/>
          </p:cNvSpPr>
          <p:nvPr/>
        </p:nvSpPr>
        <p:spPr bwMode="auto">
          <a:xfrm>
            <a:off x="5486400" y="4648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6</a:t>
            </a:r>
          </a:p>
        </p:txBody>
      </p:sp>
      <p:sp>
        <p:nvSpPr>
          <p:cNvPr id="26649" name="TextBox 46"/>
          <p:cNvSpPr txBox="1">
            <a:spLocks noChangeArrowheads="1"/>
          </p:cNvSpPr>
          <p:nvPr/>
        </p:nvSpPr>
        <p:spPr bwMode="auto">
          <a:xfrm>
            <a:off x="7696200" y="5486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7</a:t>
            </a:r>
          </a:p>
        </p:txBody>
      </p:sp>
      <p:cxnSp>
        <p:nvCxnSpPr>
          <p:cNvPr id="49" name="Straight Arrow Connector 48"/>
          <p:cNvCxnSpPr>
            <a:endCxn id="26645" idx="0"/>
          </p:cNvCxnSpPr>
          <p:nvPr/>
        </p:nvCxnSpPr>
        <p:spPr>
          <a:xfrm rot="16200000" flipH="1">
            <a:off x="2212182" y="4874418"/>
            <a:ext cx="381000" cy="80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H="1">
            <a:off x="2781300" y="43815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2"/>
            <a:endCxn id="26647" idx="0"/>
          </p:cNvCxnSpPr>
          <p:nvPr/>
        </p:nvCxnSpPr>
        <p:spPr>
          <a:xfrm rot="16200000" flipH="1">
            <a:off x="4002882" y="4302918"/>
            <a:ext cx="22860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2"/>
            <a:endCxn id="26648" idx="0"/>
          </p:cNvCxnSpPr>
          <p:nvPr/>
        </p:nvCxnSpPr>
        <p:spPr>
          <a:xfrm rot="5400000">
            <a:off x="5450682" y="4383881"/>
            <a:ext cx="457200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Reteaua de telecomunicatii</a:t>
            </a:r>
          </a:p>
        </p:txBody>
      </p:sp>
      <p:pic>
        <p:nvPicPr>
          <p:cNvPr id="30723" name="Picture 5" descr="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657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 descr="arhitectura-sip-trunking-300x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41148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 descr="portabilitatea_numere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6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3" descr="6105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64050"/>
            <a:ext cx="39624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Line 14"/>
          <p:cNvSpPr>
            <a:spLocks noChangeShapeType="1"/>
          </p:cNvSpPr>
          <p:nvPr/>
        </p:nvSpPr>
        <p:spPr bwMode="auto">
          <a:xfrm>
            <a:off x="0" y="4114800"/>
            <a:ext cx="441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728" name="Line 15"/>
          <p:cNvSpPr>
            <a:spLocks noChangeShapeType="1"/>
          </p:cNvSpPr>
          <p:nvPr/>
        </p:nvSpPr>
        <p:spPr bwMode="auto">
          <a:xfrm>
            <a:off x="4495800" y="1447800"/>
            <a:ext cx="0" cy="541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729" name="Line 16"/>
          <p:cNvSpPr>
            <a:spLocks noChangeShapeType="1"/>
          </p:cNvSpPr>
          <p:nvPr/>
        </p:nvSpPr>
        <p:spPr bwMode="auto">
          <a:xfrm>
            <a:off x="4495800" y="3657600"/>
            <a:ext cx="464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ro-RO" sz="3200" dirty="0" smtClean="0"/>
              <a:t>TRANSPORTURI</a:t>
            </a:r>
            <a:endParaRPr lang="ro-R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533400"/>
          </a:xfrm>
        </p:spPr>
        <p:txBody>
          <a:bodyPr>
            <a:normAutofit/>
          </a:bodyPr>
          <a:lstStyle/>
          <a:p>
            <a:r>
              <a:rPr lang="ro-RO" sz="2400" dirty="0" smtClean="0"/>
              <a:t>Căi și mijloace de transport</a:t>
            </a:r>
            <a:endParaRPr lang="ro-R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381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Căi de transport</a:t>
            </a:r>
            <a:r>
              <a:rPr lang="ro-RO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 smtClean="0"/>
              <a:t> </a:t>
            </a:r>
            <a:r>
              <a:rPr lang="ro-RO" sz="2000" dirty="0" smtClean="0"/>
              <a:t>terestre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rutier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feroviar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pe apă 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rute fluviale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rute maritime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canale navigabile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aeriene – culoare de zbor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speciale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362200"/>
            <a:ext cx="4114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Mijloace de transport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mijloace pentru transport persoane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publice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private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mijloace pentru transport marfă</a:t>
            </a:r>
            <a:endParaRPr lang="ro-RO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5817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5724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Alcatuirea constructiva a unei cladiri</a:t>
            </a:r>
          </a:p>
        </p:txBody>
      </p:sp>
      <p:pic>
        <p:nvPicPr>
          <p:cNvPr id="16387" name="Picture 5" descr="struc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01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554163"/>
          </a:xfrm>
        </p:spPr>
        <p:txBody>
          <a:bodyPr/>
          <a:lstStyle/>
          <a:p>
            <a:pPr algn="l" eaLnBrk="1" hangingPunct="1"/>
            <a:r>
              <a:rPr lang="en-US" smtClean="0"/>
              <a:t>Elevatia cladirii</a:t>
            </a:r>
          </a:p>
        </p:txBody>
      </p:sp>
      <p:pic>
        <p:nvPicPr>
          <p:cNvPr id="18435" name="Picture 4" descr="193_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7585075" cy="5105400"/>
          </a:xfrm>
          <a:noFill/>
        </p:spPr>
      </p:pic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4419600" y="457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486400" y="28575"/>
            <a:ext cx="325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Pereti de rezistenta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470525" y="598488"/>
            <a:ext cx="1074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Stalpi</a:t>
            </a:r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4419600" y="990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4419600" y="1066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5486400" y="1095375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Plansee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000" smtClean="0"/>
              <a:t>Elemente de inchidere si compartimentare</a:t>
            </a:r>
          </a:p>
        </p:txBody>
      </p:sp>
      <p:pic>
        <p:nvPicPr>
          <p:cNvPr id="19459" name="Picture 7" descr="articol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59038"/>
            <a:ext cx="58674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8"/>
          <p:cNvSpPr>
            <a:spLocks noChangeShapeType="1"/>
          </p:cNvSpPr>
          <p:nvPr/>
        </p:nvSpPr>
        <p:spPr bwMode="auto">
          <a:xfrm flipV="1">
            <a:off x="4572000" y="1066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4572000" y="1295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>
            <a:off x="4572000" y="12954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5257800" y="765175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verticale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5334000" y="1298575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orizontale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5394325" y="2097088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inclinate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Elemente de finisaj</a:t>
            </a:r>
          </a:p>
        </p:txBody>
      </p:sp>
      <p:pic>
        <p:nvPicPr>
          <p:cNvPr id="20483" name="Picture 5" descr="506791796535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Zugraveli-tencuieli-placari-gresie-faianta-montaj-rigips_6049361_1297852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22faian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4419600"/>
            <a:ext cx="2447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zugrav-ipsosar-vopsitor-tape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29088"/>
            <a:ext cx="479107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Elemente de izolare si etanșare</a:t>
            </a:r>
          </a:p>
        </p:txBody>
      </p:sp>
      <p:pic>
        <p:nvPicPr>
          <p:cNvPr id="21507" name="Picture 2" descr="Imagini pentru elemente de izolare si etansare a cladiri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800600"/>
            <a:ext cx="4332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agini pentru elemente de izolare si etansare a cladiri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/>
              <a:t>Elemente de instalații</a:t>
            </a:r>
            <a:endParaRPr lang="en-US" smtClean="0"/>
          </a:p>
        </p:txBody>
      </p:sp>
      <p:pic>
        <p:nvPicPr>
          <p:cNvPr id="22531" name="Picture 7" descr="Solutii-profesionale-in-domeniul-instalatiilor-sanitare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29718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mang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3276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sistem-hibrid-schema-instalatie-c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0438"/>
            <a:ext cx="402907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image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4714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Reteaua de apa</a:t>
            </a:r>
          </a:p>
        </p:txBody>
      </p:sp>
      <p:sp>
        <p:nvSpPr>
          <p:cNvPr id="3075" name="Freeform 4"/>
          <p:cNvSpPr>
            <a:spLocks/>
          </p:cNvSpPr>
          <p:nvPr/>
        </p:nvSpPr>
        <p:spPr bwMode="auto">
          <a:xfrm>
            <a:off x="76200" y="2286000"/>
            <a:ext cx="1066800" cy="2286000"/>
          </a:xfrm>
          <a:custGeom>
            <a:avLst/>
            <a:gdLst>
              <a:gd name="T0" fmla="*/ 1693545178 w 672"/>
              <a:gd name="T1" fmla="*/ 0 h 1440"/>
              <a:gd name="T2" fmla="*/ 725804935 w 672"/>
              <a:gd name="T3" fmla="*/ 1330642446 h 1440"/>
              <a:gd name="T4" fmla="*/ 0 w 672"/>
              <a:gd name="T5" fmla="*/ 2147483647 h 1440"/>
              <a:gd name="T6" fmla="*/ 0 60000 65536"/>
              <a:gd name="T7" fmla="*/ 0 60000 65536"/>
              <a:gd name="T8" fmla="*/ 0 60000 65536"/>
              <a:gd name="T9" fmla="*/ 0 w 672"/>
              <a:gd name="T10" fmla="*/ 0 h 1440"/>
              <a:gd name="T11" fmla="*/ 672 w 672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440">
                <a:moveTo>
                  <a:pt x="672" y="0"/>
                </a:moveTo>
                <a:cubicBezTo>
                  <a:pt x="536" y="144"/>
                  <a:pt x="400" y="288"/>
                  <a:pt x="288" y="528"/>
                </a:cubicBezTo>
                <a:cubicBezTo>
                  <a:pt x="176" y="768"/>
                  <a:pt x="88" y="1104"/>
                  <a:pt x="0" y="1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76" name="Freeform 5"/>
          <p:cNvSpPr>
            <a:spLocks/>
          </p:cNvSpPr>
          <p:nvPr/>
        </p:nvSpPr>
        <p:spPr bwMode="auto">
          <a:xfrm>
            <a:off x="609600" y="2438400"/>
            <a:ext cx="1219200" cy="2133600"/>
          </a:xfrm>
          <a:custGeom>
            <a:avLst/>
            <a:gdLst>
              <a:gd name="T0" fmla="*/ 1935480178 w 768"/>
              <a:gd name="T1" fmla="*/ 0 h 1344"/>
              <a:gd name="T2" fmla="*/ 725804968 w 768"/>
              <a:gd name="T3" fmla="*/ 1330642413 h 1344"/>
              <a:gd name="T4" fmla="*/ 0 w 768"/>
              <a:gd name="T5" fmla="*/ 2147483647 h 1344"/>
              <a:gd name="T6" fmla="*/ 0 60000 65536"/>
              <a:gd name="T7" fmla="*/ 0 60000 65536"/>
              <a:gd name="T8" fmla="*/ 0 60000 65536"/>
              <a:gd name="T9" fmla="*/ 0 w 768"/>
              <a:gd name="T10" fmla="*/ 0 h 1344"/>
              <a:gd name="T11" fmla="*/ 768 w 76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344">
                <a:moveTo>
                  <a:pt x="768" y="0"/>
                </a:moveTo>
                <a:cubicBezTo>
                  <a:pt x="592" y="152"/>
                  <a:pt x="416" y="304"/>
                  <a:pt x="288" y="528"/>
                </a:cubicBezTo>
                <a:cubicBezTo>
                  <a:pt x="160" y="752"/>
                  <a:pt x="80" y="1048"/>
                  <a:pt x="0" y="1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38200" y="3505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12192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895600" y="2743200"/>
            <a:ext cx="533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80" name="Oval 9"/>
          <p:cNvSpPr>
            <a:spLocks noChangeArrowheads="1"/>
          </p:cNvSpPr>
          <p:nvPr/>
        </p:nvSpPr>
        <p:spPr bwMode="auto">
          <a:xfrm>
            <a:off x="1828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>
            <a:off x="2057400" y="3124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20574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3429000" y="3048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4191000" y="2667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55626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>
            <a:off x="48768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5791200" y="2514600"/>
            <a:ext cx="0" cy="304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8" name="Line 18"/>
          <p:cNvSpPr>
            <a:spLocks noChangeShapeType="1"/>
          </p:cNvSpPr>
          <p:nvPr/>
        </p:nvSpPr>
        <p:spPr bwMode="auto">
          <a:xfrm>
            <a:off x="5791200" y="2514600"/>
            <a:ext cx="2286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9" name="Line 19"/>
          <p:cNvSpPr>
            <a:spLocks noChangeShapeType="1"/>
          </p:cNvSpPr>
          <p:nvPr/>
        </p:nvSpPr>
        <p:spPr bwMode="auto">
          <a:xfrm flipH="1">
            <a:off x="6248400" y="1828800"/>
            <a:ext cx="6096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0" name="Line 20"/>
          <p:cNvSpPr>
            <a:spLocks noChangeShapeType="1"/>
          </p:cNvSpPr>
          <p:nvPr/>
        </p:nvSpPr>
        <p:spPr bwMode="auto">
          <a:xfrm>
            <a:off x="6400800" y="2514600"/>
            <a:ext cx="6858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1" name="Line 21"/>
          <p:cNvSpPr>
            <a:spLocks noChangeShapeType="1"/>
          </p:cNvSpPr>
          <p:nvPr/>
        </p:nvSpPr>
        <p:spPr bwMode="auto">
          <a:xfrm>
            <a:off x="6553200" y="2133600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2" name="Line 22"/>
          <p:cNvSpPr>
            <a:spLocks noChangeShapeType="1"/>
          </p:cNvSpPr>
          <p:nvPr/>
        </p:nvSpPr>
        <p:spPr bwMode="auto">
          <a:xfrm>
            <a:off x="7010400" y="2514600"/>
            <a:ext cx="7620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3" name="Line 23"/>
          <p:cNvSpPr>
            <a:spLocks noChangeShapeType="1"/>
          </p:cNvSpPr>
          <p:nvPr/>
        </p:nvSpPr>
        <p:spPr bwMode="auto">
          <a:xfrm flipV="1">
            <a:off x="7315200" y="2667000"/>
            <a:ext cx="1066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4" name="Line 24"/>
          <p:cNvSpPr>
            <a:spLocks noChangeShapeType="1"/>
          </p:cNvSpPr>
          <p:nvPr/>
        </p:nvSpPr>
        <p:spPr bwMode="auto">
          <a:xfrm>
            <a:off x="6096000" y="2514600"/>
            <a:ext cx="12954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5" name="AutoShape 26"/>
          <p:cNvSpPr>
            <a:spLocks/>
          </p:cNvSpPr>
          <p:nvPr/>
        </p:nvSpPr>
        <p:spPr bwMode="auto">
          <a:xfrm rot="5400000">
            <a:off x="7315200" y="2514600"/>
            <a:ext cx="381000" cy="2667000"/>
          </a:xfrm>
          <a:prstGeom prst="rightBrace">
            <a:avLst>
              <a:gd name="adj1" fmla="val 58333"/>
              <a:gd name="adj2" fmla="val 562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96" name="Line 27"/>
          <p:cNvSpPr>
            <a:spLocks noChangeShapeType="1"/>
          </p:cNvSpPr>
          <p:nvPr/>
        </p:nvSpPr>
        <p:spPr bwMode="auto">
          <a:xfrm>
            <a:off x="609600" y="4267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097" name="Text Box 28"/>
          <p:cNvSpPr txBox="1">
            <a:spLocks noChangeArrowheads="1"/>
          </p:cNvSpPr>
          <p:nvPr/>
        </p:nvSpPr>
        <p:spPr bwMode="auto">
          <a:xfrm>
            <a:off x="898525" y="45323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S</a:t>
            </a:r>
            <a:endParaRPr lang="en-US"/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1143000" y="38100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099" name="Text Box 30"/>
          <p:cNvSpPr txBox="1">
            <a:spLocks noChangeArrowheads="1"/>
          </p:cNvSpPr>
          <p:nvPr/>
        </p:nvSpPr>
        <p:spPr bwMode="auto">
          <a:xfrm>
            <a:off x="1431925" y="4303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1</a:t>
            </a:r>
            <a:endParaRPr lang="en-US"/>
          </a:p>
        </p:txBody>
      </p:sp>
      <p:sp>
        <p:nvSpPr>
          <p:cNvPr id="3100" name="Line 31"/>
          <p:cNvSpPr>
            <a:spLocks noChangeShapeType="1"/>
          </p:cNvSpPr>
          <p:nvPr/>
        </p:nvSpPr>
        <p:spPr bwMode="auto">
          <a:xfrm>
            <a:off x="2438400" y="31242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1" name="Text Box 32"/>
          <p:cNvSpPr txBox="1">
            <a:spLocks noChangeArrowheads="1"/>
          </p:cNvSpPr>
          <p:nvPr/>
        </p:nvSpPr>
        <p:spPr bwMode="auto">
          <a:xfrm>
            <a:off x="2209800" y="4343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2</a:t>
            </a:r>
            <a:endParaRPr lang="en-US"/>
          </a:p>
        </p:txBody>
      </p:sp>
      <p:sp>
        <p:nvSpPr>
          <p:cNvPr id="3102" name="Line 33"/>
          <p:cNvSpPr>
            <a:spLocks noChangeShapeType="1"/>
          </p:cNvSpPr>
          <p:nvPr/>
        </p:nvSpPr>
        <p:spPr bwMode="auto">
          <a:xfrm>
            <a:off x="3352800" y="33528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3" name="Text Box 34"/>
          <p:cNvSpPr txBox="1">
            <a:spLocks noChangeArrowheads="1"/>
          </p:cNvSpPr>
          <p:nvPr/>
        </p:nvSpPr>
        <p:spPr bwMode="auto">
          <a:xfrm>
            <a:off x="2895600" y="4191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3</a:t>
            </a:r>
            <a:endParaRPr lang="en-US"/>
          </a:p>
        </p:txBody>
      </p:sp>
      <p:sp>
        <p:nvSpPr>
          <p:cNvPr id="3104" name="Line 35"/>
          <p:cNvSpPr>
            <a:spLocks noChangeShapeType="1"/>
          </p:cNvSpPr>
          <p:nvPr/>
        </p:nvSpPr>
        <p:spPr bwMode="auto">
          <a:xfrm>
            <a:off x="1981200" y="36576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5" name="Text Box 36"/>
          <p:cNvSpPr txBox="1">
            <a:spLocks noChangeArrowheads="1"/>
          </p:cNvSpPr>
          <p:nvPr/>
        </p:nvSpPr>
        <p:spPr bwMode="auto">
          <a:xfrm>
            <a:off x="3794125" y="40751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4</a:t>
            </a:r>
            <a:endParaRPr lang="en-US"/>
          </a:p>
        </p:txBody>
      </p:sp>
      <p:sp>
        <p:nvSpPr>
          <p:cNvPr id="3106" name="Text Box 37"/>
          <p:cNvSpPr txBox="1">
            <a:spLocks noChangeArrowheads="1"/>
          </p:cNvSpPr>
          <p:nvPr/>
        </p:nvSpPr>
        <p:spPr bwMode="auto">
          <a:xfrm>
            <a:off x="5715000" y="3810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2</a:t>
            </a:r>
            <a:endParaRPr lang="en-US"/>
          </a:p>
        </p:txBody>
      </p:sp>
      <p:sp>
        <p:nvSpPr>
          <p:cNvPr id="3107" name="Line 38"/>
          <p:cNvSpPr>
            <a:spLocks noChangeShapeType="1"/>
          </p:cNvSpPr>
          <p:nvPr/>
        </p:nvSpPr>
        <p:spPr bwMode="auto">
          <a:xfrm>
            <a:off x="5791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8" name="Line 39"/>
          <p:cNvSpPr>
            <a:spLocks noChangeShapeType="1"/>
          </p:cNvSpPr>
          <p:nvPr/>
        </p:nvSpPr>
        <p:spPr bwMode="auto">
          <a:xfrm>
            <a:off x="47244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9" name="Text Box 40"/>
          <p:cNvSpPr txBox="1">
            <a:spLocks noChangeArrowheads="1"/>
          </p:cNvSpPr>
          <p:nvPr/>
        </p:nvSpPr>
        <p:spPr bwMode="auto">
          <a:xfrm>
            <a:off x="4632325" y="38465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5</a:t>
            </a:r>
            <a:endParaRPr lang="en-US"/>
          </a:p>
        </p:txBody>
      </p:sp>
      <p:sp>
        <p:nvSpPr>
          <p:cNvPr id="3110" name="Line 41"/>
          <p:cNvSpPr>
            <a:spLocks noChangeShapeType="1"/>
          </p:cNvSpPr>
          <p:nvPr/>
        </p:nvSpPr>
        <p:spPr bwMode="auto">
          <a:xfrm>
            <a:off x="7772400" y="37338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11" name="Text Box 42"/>
          <p:cNvSpPr txBox="1">
            <a:spLocks noChangeArrowheads="1"/>
          </p:cNvSpPr>
          <p:nvPr/>
        </p:nvSpPr>
        <p:spPr bwMode="auto">
          <a:xfrm>
            <a:off x="7924800" y="4419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dirty="0"/>
              <a:t>6</a:t>
            </a:r>
            <a:endParaRPr lang="en-US" dirty="0"/>
          </a:p>
        </p:txBody>
      </p:sp>
      <p:sp>
        <p:nvSpPr>
          <p:cNvPr id="3112" name="Text Box 43"/>
          <p:cNvSpPr txBox="1">
            <a:spLocks noChangeArrowheads="1"/>
          </p:cNvSpPr>
          <p:nvPr/>
        </p:nvSpPr>
        <p:spPr bwMode="auto">
          <a:xfrm>
            <a:off x="2057400" y="5029200"/>
            <a:ext cx="479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Schema de alimentare cu apa a unei localitati</a:t>
            </a:r>
          </a:p>
        </p:txBody>
      </p:sp>
      <p:sp>
        <p:nvSpPr>
          <p:cNvPr id="3113" name="Line 44"/>
          <p:cNvSpPr>
            <a:spLocks noChangeShapeType="1"/>
          </p:cNvSpPr>
          <p:nvPr/>
        </p:nvSpPr>
        <p:spPr bwMode="auto">
          <a:xfrm flipV="1">
            <a:off x="8077200" y="1981200"/>
            <a:ext cx="4572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114" name="Line 45"/>
          <p:cNvSpPr>
            <a:spLocks noChangeShapeType="1"/>
          </p:cNvSpPr>
          <p:nvPr/>
        </p:nvSpPr>
        <p:spPr bwMode="auto">
          <a:xfrm>
            <a:off x="8077200" y="2514600"/>
            <a:ext cx="5334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cxnSp>
        <p:nvCxnSpPr>
          <p:cNvPr id="46" name="Straight Connector 45"/>
          <p:cNvCxnSpPr>
            <a:stCxn id="3084" idx="0"/>
            <a:endCxn id="3084" idx="2"/>
          </p:cNvCxnSpPr>
          <p:nvPr/>
        </p:nvCxnSpPr>
        <p:spPr>
          <a:xfrm rot="16200000" flipH="1">
            <a:off x="4229100" y="2971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084" idx="0"/>
            <a:endCxn id="3084" idx="2"/>
          </p:cNvCxnSpPr>
          <p:nvPr/>
        </p:nvCxnSpPr>
        <p:spPr>
          <a:xfrm rot="16200000" flipH="1">
            <a:off x="4229100" y="29718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172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Recapitulare </vt:lpstr>
      <vt:lpstr>PowerPoint Presentation</vt:lpstr>
      <vt:lpstr>Alcatuirea constructiva a unei cladiri</vt:lpstr>
      <vt:lpstr>Elevatia cladirii</vt:lpstr>
      <vt:lpstr>Elemente de inchidere si compartimentare</vt:lpstr>
      <vt:lpstr>Elemente de finisaj</vt:lpstr>
      <vt:lpstr>Elemente de izolare si etanșare</vt:lpstr>
      <vt:lpstr>Elemente de instalații</vt:lpstr>
      <vt:lpstr>Reteaua de apa</vt:lpstr>
      <vt:lpstr>Instalatia de alimentare cu apa si de canalizare</vt:lpstr>
      <vt:lpstr>PowerPoint Presentation</vt:lpstr>
      <vt:lpstr>Schema de alimentare cu gaze a unei localități</vt:lpstr>
      <vt:lpstr>Reteaua de telecomunicatii</vt:lpstr>
      <vt:lpstr>TRANSPORTURI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Recapitulare </dc:title>
  <dc:creator>Amza</dc:creator>
  <cp:lastModifiedBy>toni</cp:lastModifiedBy>
  <cp:revision>7</cp:revision>
  <dcterms:created xsi:type="dcterms:W3CDTF">2006-08-16T00:00:00Z</dcterms:created>
  <dcterms:modified xsi:type="dcterms:W3CDTF">2022-09-11T14:13:41Z</dcterms:modified>
</cp:coreProperties>
</file>