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579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/>
              <a:t>Alcatuirea</a:t>
            </a:r>
            <a:r>
              <a:rPr lang="en-US" sz="2800" b="1" dirty="0"/>
              <a:t> </a:t>
            </a:r>
            <a:r>
              <a:rPr lang="en-US" sz="2800" b="1" dirty="0" err="1"/>
              <a:t>constructiva</a:t>
            </a:r>
            <a:r>
              <a:rPr lang="en-US" sz="2800" b="1" dirty="0"/>
              <a:t> a </a:t>
            </a:r>
            <a:r>
              <a:rPr lang="en-US" sz="2800" b="1" dirty="0" err="1"/>
              <a:t>unei</a:t>
            </a:r>
            <a:r>
              <a:rPr lang="en-US" sz="2800" b="1" dirty="0"/>
              <a:t> </a:t>
            </a:r>
            <a:r>
              <a:rPr lang="en-US" sz="2800" b="1" dirty="0" err="1"/>
              <a:t>cladiri</a:t>
            </a:r>
            <a:endParaRPr lang="en-US" sz="2800" b="1" dirty="0"/>
          </a:p>
        </p:txBody>
      </p:sp>
      <p:pic>
        <p:nvPicPr>
          <p:cNvPr id="16387" name="Picture 5" descr="struc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5181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70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Fundația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5486400"/>
            <a:ext cx="1828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2800" y="3581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Elevația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6600" y="3124200"/>
            <a:ext cx="2514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800" y="19050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29000" y="44196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3810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35776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Placă / Planșee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36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Stâlpi 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6705600" y="2971800"/>
            <a:ext cx="228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TextBox 15"/>
          <p:cNvSpPr txBox="1"/>
          <p:nvPr/>
        </p:nvSpPr>
        <p:spPr>
          <a:xfrm>
            <a:off x="1524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/>
              <a:t>Lecția de astăzi este despre...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2057400"/>
            <a:ext cx="12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Șarpantă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67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învelitoare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76600" y="2286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5715000" y="1752600"/>
            <a:ext cx="2286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6E307-51C7-4A6D-A196-67A66FC3F975}"/>
              </a:ext>
            </a:extLst>
          </p:cNvPr>
          <p:cNvCxnSpPr>
            <a:cxnSpLocks/>
          </p:cNvCxnSpPr>
          <p:nvPr/>
        </p:nvCxnSpPr>
        <p:spPr>
          <a:xfrm>
            <a:off x="3429000" y="4812269"/>
            <a:ext cx="548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686B59-2933-45D1-8ED4-389B3057F34B}"/>
              </a:ext>
            </a:extLst>
          </p:cNvPr>
          <p:cNvSpPr txBox="1"/>
          <p:nvPr/>
        </p:nvSpPr>
        <p:spPr>
          <a:xfrm>
            <a:off x="6526823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Infrastructura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5274E2-6245-4DEA-9CB5-3F2021AB871C}"/>
              </a:ext>
            </a:extLst>
          </p:cNvPr>
          <p:cNvSpPr txBox="1"/>
          <p:nvPr/>
        </p:nvSpPr>
        <p:spPr>
          <a:xfrm>
            <a:off x="6526822" y="4289049"/>
            <a:ext cx="248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Suprastructura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/>
              <a:t>Elemente</a:t>
            </a:r>
            <a:r>
              <a:rPr lang="en-US" sz="2800" b="1" dirty="0"/>
              <a:t> de </a:t>
            </a:r>
            <a:r>
              <a:rPr lang="en-US" sz="2800" b="1" dirty="0" err="1"/>
              <a:t>rezisten</a:t>
            </a:r>
            <a:r>
              <a:rPr lang="ro-RO" sz="2800" b="1" dirty="0"/>
              <a:t>ță</a:t>
            </a:r>
            <a:endParaRPr lang="en-US" sz="2800" b="1" dirty="0"/>
          </a:p>
        </p:txBody>
      </p:sp>
      <p:pic>
        <p:nvPicPr>
          <p:cNvPr id="17411" name="Picture 5" descr="fund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748385" cy="18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n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03" y="1099561"/>
            <a:ext cx="2634615" cy="19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11" descr="193_3"/>
          <p:cNvSpPr>
            <a:spLocks noChangeAspect="1" noChangeArrowheads="1"/>
          </p:cNvSpPr>
          <p:nvPr/>
        </p:nvSpPr>
        <p:spPr bwMode="auto">
          <a:xfrm>
            <a:off x="2214563" y="2024063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5" name="AutoShape 13" descr="193_3"/>
          <p:cNvSpPr>
            <a:spLocks noChangeAspect="1" noChangeArrowheads="1"/>
          </p:cNvSpPr>
          <p:nvPr/>
        </p:nvSpPr>
        <p:spPr bwMode="auto">
          <a:xfrm>
            <a:off x="2214563" y="2024063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6" name="AutoShape 15" descr="193_3"/>
          <p:cNvSpPr>
            <a:spLocks noChangeAspect="1" noChangeArrowheads="1"/>
          </p:cNvSpPr>
          <p:nvPr/>
        </p:nvSpPr>
        <p:spPr bwMode="auto">
          <a:xfrm>
            <a:off x="1905000" y="2057400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7" name="AutoShape 17" descr="193_3"/>
          <p:cNvSpPr>
            <a:spLocks noChangeAspect="1" noChangeArrowheads="1"/>
          </p:cNvSpPr>
          <p:nvPr/>
        </p:nvSpPr>
        <p:spPr bwMode="auto">
          <a:xfrm>
            <a:off x="2133600" y="2057400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17418" name="Picture 19" descr="19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57600"/>
            <a:ext cx="291268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cari prefabricate – DumarConstru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590800" cy="2743200"/>
          </a:xfrm>
          <a:prstGeom prst="rect">
            <a:avLst/>
          </a:prstGeom>
          <a:noFill/>
        </p:spPr>
      </p:pic>
      <p:pic>
        <p:nvPicPr>
          <p:cNvPr id="2" name="Picture 2" descr="Sarpanta Lemn De La Sinai - Constructii Case Lemn - Sina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4585" y="3886200"/>
            <a:ext cx="2634615" cy="2286000"/>
          </a:xfrm>
          <a:prstGeom prst="rect">
            <a:avLst/>
          </a:prstGeom>
          <a:noFill/>
        </p:spPr>
      </p:pic>
      <p:pic>
        <p:nvPicPr>
          <p:cNvPr id="6148" name="Picture 4" descr="cofrare-turnare-beton-stalpi-zidarie-pereti-exteriori-proiect-de-casa-05 -  Proiecte case la che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2576176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3200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Fundația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stâlpii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scările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 exteriori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Planșee</a:t>
            </a:r>
          </a:p>
        </p:txBody>
      </p:sp>
      <p:cxnSp>
        <p:nvCxnSpPr>
          <p:cNvPr id="20" name="Straight Arrow Connector 19"/>
          <p:cNvCxnSpPr>
            <a:cxnSpLocks/>
            <a:endCxn id="18" idx="0"/>
          </p:cNvCxnSpPr>
          <p:nvPr/>
        </p:nvCxnSpPr>
        <p:spPr>
          <a:xfrm flipH="1">
            <a:off x="4914900" y="5181600"/>
            <a:ext cx="495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Acoperiș - șarpanta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554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/>
              <a:t>Eleva</a:t>
            </a:r>
            <a:r>
              <a:rPr lang="ro-RO" sz="3200" dirty="0" smtClean="0"/>
              <a:t>ț</a:t>
            </a:r>
            <a:r>
              <a:rPr lang="en-US" sz="3200" dirty="0" err="1" smtClean="0"/>
              <a:t>ia</a:t>
            </a:r>
            <a:r>
              <a:rPr lang="en-US" sz="3200" dirty="0" smtClean="0"/>
              <a:t> </a:t>
            </a:r>
            <a:r>
              <a:rPr lang="en-US" sz="3200" dirty="0" err="1"/>
              <a:t>cladirii</a:t>
            </a:r>
            <a:endParaRPr lang="en-US" sz="3200" dirty="0"/>
          </a:p>
        </p:txBody>
      </p:sp>
      <p:pic>
        <p:nvPicPr>
          <p:cNvPr id="18435" name="Picture 4" descr="193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7585075" cy="5105400"/>
          </a:xfrm>
          <a:noFill/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3048000" y="381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86200" y="228600"/>
            <a:ext cx="259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Pere</a:t>
            </a:r>
            <a:r>
              <a:rPr lang="ro-RO" sz="2400" dirty="0"/>
              <a:t>ț</a:t>
            </a:r>
            <a:r>
              <a:rPr lang="en-US" sz="2400" dirty="0" err="1"/>
              <a:t>i</a:t>
            </a:r>
            <a:r>
              <a:rPr lang="en-US" sz="2400" dirty="0"/>
              <a:t> de </a:t>
            </a:r>
            <a:r>
              <a:rPr lang="en-US" sz="2400" dirty="0" err="1"/>
              <a:t>rezisten</a:t>
            </a:r>
            <a:r>
              <a:rPr lang="ro-RO" sz="2400" dirty="0"/>
              <a:t>ță</a:t>
            </a:r>
            <a:endParaRPr lang="en-US" sz="2400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038600" y="762000"/>
            <a:ext cx="874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St</a:t>
            </a:r>
            <a:r>
              <a:rPr lang="ro-RO" sz="2400" dirty="0"/>
              <a:t>â</a:t>
            </a:r>
            <a:r>
              <a:rPr lang="en-US" sz="2400" dirty="0" err="1"/>
              <a:t>lpi</a:t>
            </a:r>
            <a:endParaRPr lang="en-US" sz="2400" dirty="0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3048000" y="990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048000" y="1143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038600" y="1295400"/>
            <a:ext cx="1151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Plan</a:t>
            </a:r>
            <a:r>
              <a:rPr lang="ro-RO" sz="2400" dirty="0"/>
              <a:t>ș</a:t>
            </a:r>
            <a:r>
              <a:rPr lang="en-US" sz="2400" dirty="0" err="1"/>
              <a:t>ee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/>
              <a:t>Elemente</a:t>
            </a:r>
            <a:r>
              <a:rPr lang="en-US" sz="2800" b="1" dirty="0"/>
              <a:t> de </a:t>
            </a:r>
            <a:r>
              <a:rPr lang="ro-RO" sz="2800" b="1" dirty="0" err="1"/>
              <a:t>î</a:t>
            </a:r>
            <a:r>
              <a:rPr lang="en-US" sz="2800" b="1" dirty="0" err="1"/>
              <a:t>nchidere</a:t>
            </a:r>
            <a:r>
              <a:rPr lang="en-US" sz="2800" b="1" dirty="0"/>
              <a:t> </a:t>
            </a:r>
            <a:r>
              <a:rPr lang="ro-RO" sz="2800" b="1" dirty="0" err="1"/>
              <a:t>ș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/>
              <a:t>compartimentare</a:t>
            </a:r>
            <a:endParaRPr lang="en-US" sz="2800" b="1" dirty="0"/>
          </a:p>
        </p:txBody>
      </p:sp>
      <p:pic>
        <p:nvPicPr>
          <p:cNvPr id="19459" name="Picture 7" descr="articol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373303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encuit pereti bca - Blog eDezvoltator.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2933700" cy="2933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Pereți interiori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200" y="2057400"/>
            <a:ext cx="3352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5867400"/>
            <a:ext cx="2057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2800" y="5257800"/>
            <a:ext cx="2590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Uși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Ferestre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6781800" y="4953000"/>
            <a:ext cx="304800" cy="99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71628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Tâmplăria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3352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Acoperișul</a:t>
            </a:r>
            <a:r>
              <a:rPr lang="ro-RO" dirty="0"/>
              <a:t> - învelitoarea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05200" y="36576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/>
              <a:t>Elemente de izolare si etanșare</a:t>
            </a:r>
          </a:p>
        </p:txBody>
      </p:sp>
      <p:pic>
        <p:nvPicPr>
          <p:cNvPr id="21507" name="Picture 2" descr="Imagini pentru elemente de izolare si etansare a cladiri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4332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agini pentru elemente de izolare si etansare a cladiri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2667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Plăci de polistiren</a:t>
            </a:r>
          </a:p>
        </p:txBody>
      </p:sp>
    </p:spTree>
    <p:extLst>
      <p:ext uri="{BB962C8B-B14F-4D97-AF65-F5344CB8AC3E}">
        <p14:creationId xmlns:p14="http://schemas.microsoft.com/office/powerpoint/2010/main" val="18651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/>
              <a:t>Elemente</a:t>
            </a:r>
            <a:r>
              <a:rPr lang="en-US" sz="2800" b="1" dirty="0"/>
              <a:t> de </a:t>
            </a:r>
            <a:r>
              <a:rPr lang="en-US" sz="2800" b="1" dirty="0" err="1"/>
              <a:t>finisaj</a:t>
            </a:r>
            <a:endParaRPr lang="en-US" sz="2800" b="1" dirty="0"/>
          </a:p>
        </p:txBody>
      </p:sp>
      <p:pic>
        <p:nvPicPr>
          <p:cNvPr id="20484" name="Picture 7" descr="Zugraveli-tencuieli-placari-gresie-faianta-montaj-rigips_6049361_1297852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22faia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447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zugrav-ipsosar-vopsitor-tape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37459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encuiala armata ADERA Fybro - Siniat Roma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990600"/>
            <a:ext cx="4343400" cy="24431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tencuieli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zugrăveli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vopsitorii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placaje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o-RO" sz="2800" b="1" dirty="0"/>
              <a:t>Elemente de instalații</a:t>
            </a:r>
            <a:endParaRPr lang="en-US" sz="2800" b="1" dirty="0"/>
          </a:p>
        </p:txBody>
      </p:sp>
      <p:pic>
        <p:nvPicPr>
          <p:cNvPr id="22531" name="Picture 7" descr="Solutii-profesionale-in-domeniul-instalatiilor-sanitare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2971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mang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276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sistem-hibrid-schema-instalatie-c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876675" cy="29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image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4714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telecomunicații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gaze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514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apă, de canalizare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încălzire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Alcătuirea constructivă a clădirilor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Clădire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851916" y="432316"/>
            <a:ext cx="240268" cy="179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fundație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elevație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96494" y="1332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828800" y="12192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1600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</a:t>
            </a:r>
          </a:p>
          <a:p>
            <a:r>
              <a:rPr lang="ro-RO" dirty="0"/>
              <a:t>stâlpi</a:t>
            </a:r>
          </a:p>
          <a:p>
            <a:r>
              <a:rPr lang="ro-RO" dirty="0"/>
              <a:t>planșee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3276600" y="1752600"/>
            <a:ext cx="1524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5867400" y="167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șarpantă – partea de rezistență</a:t>
            </a:r>
          </a:p>
          <a:p>
            <a:r>
              <a:rPr lang="ro-RO" dirty="0"/>
              <a:t>învelitoare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5867400" y="1752600"/>
            <a:ext cx="762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TextBox 34"/>
          <p:cNvSpPr txBox="1"/>
          <p:nvPr/>
        </p:nvSpPr>
        <p:spPr>
          <a:xfrm>
            <a:off x="0" y="2514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Categorii de elementele de construcție: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2819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dirty="0"/>
              <a:t> </a:t>
            </a:r>
            <a:r>
              <a:rPr lang="ro-RO" b="1" dirty="0"/>
              <a:t>Elemente de rezistență </a:t>
            </a:r>
            <a:r>
              <a:rPr lang="ro-RO" dirty="0"/>
              <a:t>– asigură rezistența și stabilitatea clădirii</a:t>
            </a:r>
          </a:p>
          <a:p>
            <a:pPr lvl="1">
              <a:buFontTx/>
              <a:buChar char="-"/>
            </a:pPr>
            <a:r>
              <a:rPr lang="ro-RO" dirty="0"/>
              <a:t>Exemple ..........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3429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/>
              <a:t>Elemente de închidere și compartimentare </a:t>
            </a:r>
            <a:r>
              <a:rPr lang="ro-RO" dirty="0"/>
              <a:t>– separă încăperile clădirii între ele și interiorul clădirii de exterior.</a:t>
            </a:r>
          </a:p>
          <a:p>
            <a:pPr lvl="1">
              <a:buFontTx/>
              <a:buChar char="-"/>
            </a:pPr>
            <a:r>
              <a:rPr lang="ro-RO" dirty="0"/>
              <a:t>Exemple ..............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</a:t>
            </a:r>
            <a:r>
              <a:rPr lang="ro-RO" b="1" dirty="0"/>
              <a:t>Elementele de finisaj </a:t>
            </a:r>
            <a:r>
              <a:rPr lang="ro-RO" dirty="0"/>
              <a:t>– asigură protecție suprafețelor și aspectul clădirilor</a:t>
            </a:r>
          </a:p>
          <a:p>
            <a:r>
              <a:rPr lang="ro-RO" dirty="0"/>
              <a:t>          - Exemple ..............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487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</a:t>
            </a:r>
            <a:r>
              <a:rPr lang="ro-RO" b="1" dirty="0"/>
              <a:t>Elemente de izolare și etanșare </a:t>
            </a:r>
            <a:r>
              <a:rPr lang="ro-RO" dirty="0"/>
              <a:t>– protejează clădirea împotriva umezelii, căldurii și zgomotelor</a:t>
            </a:r>
          </a:p>
          <a:p>
            <a:r>
              <a:rPr lang="ro-RO" dirty="0"/>
              <a:t>           - Exemple ..................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/>
              <a:t>Elemente de instalații </a:t>
            </a:r>
            <a:r>
              <a:rPr lang="ro-RO" dirty="0"/>
              <a:t>– asigură funcționalitatea și condițiile de confort ale clădirii</a:t>
            </a:r>
          </a:p>
          <a:p>
            <a:pPr lvl="1">
              <a:buFontTx/>
              <a:buChar char="-"/>
            </a:pPr>
            <a:r>
              <a:rPr lang="ro-RO" dirty="0"/>
              <a:t> Exemple ...............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/>
              <a:t>Transcrieți </a:t>
            </a:r>
            <a:r>
              <a:rPr lang="ro-RO" b="1" i="1" dirty="0">
                <a:solidFill>
                  <a:srgbClr val="FF0000"/>
                </a:solidFill>
              </a:rPr>
              <a:t>schema lecției </a:t>
            </a:r>
            <a:r>
              <a:rPr lang="ro-RO" i="1" dirty="0"/>
              <a:t>pe caiete și completați spațiile libere cu exemplele corespunzătoare, prezentate în slide-urile anterioare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221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Alcatuirea constructiva a unei cladiri</vt:lpstr>
      <vt:lpstr>Elemente de rezistență</vt:lpstr>
      <vt:lpstr>Elevația cladirii</vt:lpstr>
      <vt:lpstr>Elemente de închidere și compartimentare</vt:lpstr>
      <vt:lpstr>Elemente de izolare si etanșare</vt:lpstr>
      <vt:lpstr>Elemente de finisaj</vt:lpstr>
      <vt:lpstr>Elemente de instalații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toni</cp:lastModifiedBy>
  <cp:revision>18</cp:revision>
  <dcterms:created xsi:type="dcterms:W3CDTF">2006-08-16T00:00:00Z</dcterms:created>
  <dcterms:modified xsi:type="dcterms:W3CDTF">2022-10-04T07:32:48Z</dcterms:modified>
</cp:coreProperties>
</file>