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FF0000"/>
                </a:solidFill>
              </a:rPr>
              <a:t>Să ne amintim...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10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i="1" dirty="0" smtClean="0"/>
              <a:t>Identificați semnificația termenilor specifici din  prima coloană </a:t>
            </a:r>
            <a:endParaRPr lang="ro-RO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286000"/>
            <a:ext cx="5715000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activitatea desfășurată într-o ierarhie de conducere</a:t>
            </a:r>
            <a:endParaRPr lang="ro-RO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143000"/>
            <a:ext cx="571500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activitatea utilă aducătoare de venit, constituie principala sursă de existență</a:t>
            </a:r>
            <a:endParaRPr lang="ro-RO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2971800"/>
            <a:ext cx="4267200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sector, ramură de activitate economică</a:t>
            </a:r>
            <a:endParaRPr lang="ro-RO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657600"/>
            <a:ext cx="571500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un grup de meserii înrudite sau nu, practicate în același domeniu profesional</a:t>
            </a:r>
            <a:endParaRPr lang="ro-RO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4572000"/>
            <a:ext cx="617220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calificarea obținută prin studii, cunoștințe ce definesc pregătirea unei persoane</a:t>
            </a:r>
            <a:endParaRPr lang="ro-RO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5486400"/>
            <a:ext cx="670560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complex de cunoștințe teoretice și practice obținute prin școlarizare și practică necesare pentru executarea operațiilor de prelucrare a bunurilor și pentru prestarea unor servicii </a:t>
            </a:r>
            <a:endParaRPr lang="ro-RO" sz="2000" b="1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-762000" y="38862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990600"/>
            <a:ext cx="1752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Domeniu profesional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Ocupație 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Meserie 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Profesie 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Funcție 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Familie ocupațională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76600"/>
            <a:ext cx="8458200" cy="326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52400" y="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i="1" dirty="0" smtClean="0"/>
              <a:t>1. Completați tabelul cu exemple de domenii profesionale, familii ocupaționale și ocupații</a:t>
            </a:r>
            <a:endParaRPr lang="ro-RO" sz="2000" b="1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762000"/>
          <a:ext cx="8382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885"/>
                <a:gridCol w="2256692"/>
                <a:gridCol w="3707423"/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Domenii profesionale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Familii ocupaționale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Ocupații 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Ocrotirea sănătății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medic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medic ortoped, medic chirurg, medic pediatru...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........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.........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.........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........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.........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.........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8194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i="1" dirty="0" smtClean="0"/>
              <a:t>2. Completați tabelul de mai jos cu exemple pentru fiecare situație:</a:t>
            </a:r>
            <a:endParaRPr lang="ro-RO" sz="20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/>
              <a:t>Trasee de educație și formare profesională</a:t>
            </a:r>
            <a:endParaRPr lang="ro-RO" sz="2400" b="1" dirty="0"/>
          </a:p>
        </p:txBody>
      </p:sp>
      <p:pic>
        <p:nvPicPr>
          <p:cNvPr id="5" name="Picture 2" descr="https://manuale.edu.ro/manuale/Clasa%20a%20VIII-a/Educatie%20tehnologica%20si%20aplicatii%20practice/Uy5DLiBDRCBQUkVTUyBT/content/interactive/6348/pJQdkfNSVdtZ9wkRCqxB.jpg"/>
          <p:cNvPicPr>
            <a:picLocks noChangeAspect="1" noChangeArrowheads="1"/>
          </p:cNvPicPr>
          <p:nvPr/>
        </p:nvPicPr>
        <p:blipFill>
          <a:blip r:embed="rId2" cstate="print"/>
          <a:srcRect l="16160" t="19056" r="15262" b="6352"/>
          <a:stretch>
            <a:fillRect/>
          </a:stretch>
        </p:blipFill>
        <p:spPr bwMode="auto">
          <a:xfrm>
            <a:off x="6172200" y="304800"/>
            <a:ext cx="2478580" cy="1905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22860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Traseu educațional</a:t>
            </a:r>
          </a:p>
          <a:p>
            <a:r>
              <a:rPr lang="ro-RO" sz="2000" b="1" dirty="0" smtClean="0"/>
              <a:t> - calea oferită de sistemul de învățământ pentru care elevul optează</a:t>
            </a:r>
          </a:p>
          <a:p>
            <a:r>
              <a:rPr lang="ro-RO" sz="2000" b="1" dirty="0" smtClean="0"/>
              <a:t> - prin intermediul ei își poate dezvolta capacitățile și aptitudinile</a:t>
            </a:r>
            <a:endParaRPr lang="ro-RO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267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Formarea profesională</a:t>
            </a:r>
            <a:endParaRPr lang="ro-RO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029200"/>
            <a:ext cx="3124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dirty="0" smtClean="0"/>
              <a:t> </a:t>
            </a:r>
            <a:r>
              <a:rPr lang="ro-RO" sz="2000" dirty="0" smtClean="0"/>
              <a:t>calificarea</a:t>
            </a:r>
          </a:p>
          <a:p>
            <a:pPr>
              <a:buFont typeface="Arial" pitchFamily="34" charset="0"/>
              <a:buChar char="•"/>
            </a:pPr>
            <a:r>
              <a:rPr lang="ro-RO" sz="2000" dirty="0" smtClean="0"/>
              <a:t> perfecționarea</a:t>
            </a:r>
          </a:p>
          <a:p>
            <a:pPr>
              <a:buFont typeface="Arial" pitchFamily="34" charset="0"/>
              <a:buChar char="•"/>
            </a:pPr>
            <a:r>
              <a:rPr lang="ro-RO" sz="2000" dirty="0" smtClean="0"/>
              <a:t> specializarea</a:t>
            </a:r>
          </a:p>
          <a:p>
            <a:pPr>
              <a:buFont typeface="Arial" pitchFamily="34" charset="0"/>
              <a:buChar char="•"/>
            </a:pPr>
            <a:r>
              <a:rPr lang="ro-RO" sz="2000" dirty="0" smtClean="0"/>
              <a:t> formarea prin experiență</a:t>
            </a:r>
          </a:p>
          <a:p>
            <a:endParaRPr lang="ro-RO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657600" y="41148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3810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i="1" dirty="0" smtClean="0"/>
              <a:t>Formare profesională inițială</a:t>
            </a:r>
            <a:endParaRPr lang="ro-RO" sz="2000" b="1" i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57600" y="44958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45720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i="1" dirty="0" smtClean="0"/>
              <a:t>Formare profesională continuă</a:t>
            </a:r>
            <a:endParaRPr lang="ro-RO" sz="20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590800" y="2743200"/>
            <a:ext cx="4114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Pregatirea profesionala</a:t>
            </a: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 flipV="1">
            <a:off x="45720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48" name="Oval 6"/>
          <p:cNvSpPr>
            <a:spLocks noChangeArrowheads="1"/>
          </p:cNvSpPr>
          <p:nvPr/>
        </p:nvSpPr>
        <p:spPr bwMode="auto">
          <a:xfrm>
            <a:off x="3200400" y="1219200"/>
            <a:ext cx="2819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Filiera tehnologica</a:t>
            </a:r>
          </a:p>
        </p:txBody>
      </p: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304800" y="4800600"/>
            <a:ext cx="2590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Filiera teoretica</a:t>
            </a:r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5410200" y="4800600"/>
            <a:ext cx="2971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Filiera vocationala</a:t>
            </a:r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 flipH="1">
            <a:off x="2362200" y="3962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5029200" y="3962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136525" y="6030913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real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1828800" y="6070600"/>
            <a:ext cx="86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uman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4419600" y="57150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sportiv</a:t>
            </a:r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4800600" y="6172200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artistic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5927725" y="6030913"/>
            <a:ext cx="1455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pedagogic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7986713" y="5638800"/>
            <a:ext cx="1157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teologic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7543800" y="6248400"/>
            <a:ext cx="94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militar</a:t>
            </a:r>
          </a:p>
        </p:txBody>
      </p:sp>
      <p:sp>
        <p:nvSpPr>
          <p:cNvPr id="6160" name="Line 19"/>
          <p:cNvSpPr>
            <a:spLocks noChangeShapeType="1"/>
          </p:cNvSpPr>
          <p:nvPr/>
        </p:nvSpPr>
        <p:spPr bwMode="auto">
          <a:xfrm>
            <a:off x="67818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1" name="Line 20"/>
          <p:cNvSpPr>
            <a:spLocks noChangeShapeType="1"/>
          </p:cNvSpPr>
          <p:nvPr/>
        </p:nvSpPr>
        <p:spPr bwMode="auto">
          <a:xfrm flipH="1">
            <a:off x="5486400" y="57150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2" name="Line 21"/>
          <p:cNvSpPr>
            <a:spLocks noChangeShapeType="1"/>
          </p:cNvSpPr>
          <p:nvPr/>
        </p:nvSpPr>
        <p:spPr bwMode="auto">
          <a:xfrm flipH="1">
            <a:off x="56388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3" name="Line 22"/>
          <p:cNvSpPr>
            <a:spLocks noChangeShapeType="1"/>
          </p:cNvSpPr>
          <p:nvPr/>
        </p:nvSpPr>
        <p:spPr bwMode="auto">
          <a:xfrm>
            <a:off x="6781800" y="57150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4" name="Line 23"/>
          <p:cNvSpPr>
            <a:spLocks noChangeShapeType="1"/>
          </p:cNvSpPr>
          <p:nvPr/>
        </p:nvSpPr>
        <p:spPr bwMode="auto">
          <a:xfrm>
            <a:off x="6858000" y="5715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5" name="Line 24"/>
          <p:cNvSpPr>
            <a:spLocks noChangeShapeType="1"/>
          </p:cNvSpPr>
          <p:nvPr/>
        </p:nvSpPr>
        <p:spPr bwMode="auto">
          <a:xfrm flipH="1">
            <a:off x="6858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6" name="Line 25"/>
          <p:cNvSpPr>
            <a:spLocks noChangeShapeType="1"/>
          </p:cNvSpPr>
          <p:nvPr/>
        </p:nvSpPr>
        <p:spPr bwMode="auto">
          <a:xfrm>
            <a:off x="1524000" y="5715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7" name="Text Box 26"/>
          <p:cNvSpPr txBox="1">
            <a:spLocks noChangeArrowheads="1"/>
          </p:cNvSpPr>
          <p:nvPr/>
        </p:nvSpPr>
        <p:spPr bwMode="auto">
          <a:xfrm>
            <a:off x="4175125" y="87313"/>
            <a:ext cx="93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tehnic</a:t>
            </a:r>
          </a:p>
        </p:txBody>
      </p:sp>
      <p:sp>
        <p:nvSpPr>
          <p:cNvPr id="6168" name="Text Box 27"/>
          <p:cNvSpPr txBox="1">
            <a:spLocks noChangeArrowheads="1"/>
          </p:cNvSpPr>
          <p:nvPr/>
        </p:nvSpPr>
        <p:spPr bwMode="auto">
          <a:xfrm>
            <a:off x="1736725" y="620713"/>
            <a:ext cx="1057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servicii</a:t>
            </a:r>
          </a:p>
        </p:txBody>
      </p:sp>
      <p:sp>
        <p:nvSpPr>
          <p:cNvPr id="6169" name="Text Box 28"/>
          <p:cNvSpPr txBox="1">
            <a:spLocks noChangeArrowheads="1"/>
          </p:cNvSpPr>
          <p:nvPr/>
        </p:nvSpPr>
        <p:spPr bwMode="auto">
          <a:xfrm>
            <a:off x="6019800" y="355600"/>
            <a:ext cx="2525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Resurse naturale si</a:t>
            </a:r>
          </a:p>
          <a:p>
            <a:r>
              <a:rPr lang="en-US" sz="2000" b="1"/>
              <a:t> protectia mediului</a:t>
            </a:r>
          </a:p>
        </p:txBody>
      </p:sp>
      <p:sp>
        <p:nvSpPr>
          <p:cNvPr id="6170" name="Line 29"/>
          <p:cNvSpPr>
            <a:spLocks noChangeShapeType="1"/>
          </p:cNvSpPr>
          <p:nvPr/>
        </p:nvSpPr>
        <p:spPr bwMode="auto">
          <a:xfrm flipV="1">
            <a:off x="4495800" y="53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71" name="Line 30"/>
          <p:cNvSpPr>
            <a:spLocks noChangeShapeType="1"/>
          </p:cNvSpPr>
          <p:nvPr/>
        </p:nvSpPr>
        <p:spPr bwMode="auto">
          <a:xfrm flipV="1">
            <a:off x="4495800" y="7620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72" name="Line 31"/>
          <p:cNvSpPr>
            <a:spLocks noChangeShapeType="1"/>
          </p:cNvSpPr>
          <p:nvPr/>
        </p:nvSpPr>
        <p:spPr bwMode="auto">
          <a:xfrm flipH="1" flipV="1">
            <a:off x="2895600" y="9144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458200" cy="5516563"/>
          </a:xfrm>
        </p:spPr>
        <p:txBody>
          <a:bodyPr/>
          <a:lstStyle/>
          <a:p>
            <a:pPr eaLnBrk="1" hangingPunct="1"/>
            <a:r>
              <a:rPr lang="en-US" dirty="0" err="1" smtClean="0"/>
              <a:t>Activitatea</a:t>
            </a:r>
            <a:r>
              <a:rPr lang="en-US" dirty="0" smtClean="0"/>
              <a:t> </a:t>
            </a:r>
            <a:r>
              <a:rPr lang="en-US" dirty="0" err="1" smtClean="0"/>
              <a:t>desfasurata</a:t>
            </a:r>
            <a:r>
              <a:rPr lang="en-US" dirty="0" smtClean="0"/>
              <a:t> de o </a:t>
            </a:r>
            <a:r>
              <a:rPr lang="en-US" dirty="0" err="1" smtClean="0"/>
              <a:t>persoana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r>
              <a:rPr lang="en-US" dirty="0" smtClean="0"/>
              <a:t>-o </a:t>
            </a:r>
            <a:r>
              <a:rPr lang="en-US" dirty="0" err="1" smtClean="0"/>
              <a:t>ierarhie</a:t>
            </a:r>
            <a:r>
              <a:rPr lang="en-US" dirty="0" smtClean="0"/>
              <a:t> de </a:t>
            </a:r>
            <a:r>
              <a:rPr lang="en-US" dirty="0" err="1" smtClean="0"/>
              <a:t>conducere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de </a:t>
            </a:r>
            <a:r>
              <a:rPr lang="en-US" dirty="0" err="1" smtClean="0"/>
              <a:t>executie</a:t>
            </a:r>
            <a:r>
              <a:rPr lang="en-US" dirty="0" smtClean="0"/>
              <a:t> </a:t>
            </a:r>
            <a:r>
              <a:rPr lang="en-US" dirty="0" err="1" smtClean="0"/>
              <a:t>reprezinta</a:t>
            </a:r>
            <a:r>
              <a:rPr lang="en-US" dirty="0" smtClean="0"/>
              <a:t> …………………</a:t>
            </a:r>
          </a:p>
          <a:p>
            <a:pPr eaLnBrk="1" hangingPunct="1"/>
            <a:r>
              <a:rPr lang="en-US" dirty="0" err="1" smtClean="0"/>
              <a:t>Profilul</a:t>
            </a:r>
            <a:r>
              <a:rPr lang="en-US" dirty="0" smtClean="0"/>
              <a:t> real cu </a:t>
            </a:r>
            <a:r>
              <a:rPr lang="en-US" dirty="0" err="1" smtClean="0"/>
              <a:t>specializarea</a:t>
            </a:r>
            <a:r>
              <a:rPr lang="en-US" dirty="0" smtClean="0"/>
              <a:t> </a:t>
            </a:r>
            <a:r>
              <a:rPr lang="en-US" dirty="0" err="1" smtClean="0"/>
              <a:t>stiinte</a:t>
            </a:r>
            <a:r>
              <a:rPr lang="en-US" dirty="0" smtClean="0"/>
              <a:t> ale </a:t>
            </a:r>
            <a:r>
              <a:rPr lang="en-US" dirty="0" err="1" smtClean="0"/>
              <a:t>naturii</a:t>
            </a:r>
            <a:r>
              <a:rPr lang="en-US" dirty="0" smtClean="0"/>
              <a:t> face parte din </a:t>
            </a:r>
            <a:r>
              <a:rPr lang="en-US" dirty="0" err="1" smtClean="0"/>
              <a:t>filiera</a:t>
            </a:r>
            <a:r>
              <a:rPr lang="en-US" dirty="0" smtClean="0"/>
              <a:t> ……………..</a:t>
            </a:r>
          </a:p>
          <a:p>
            <a:pPr eaLnBrk="1" hangingPunct="1"/>
            <a:r>
              <a:rPr lang="en-US" dirty="0" err="1" smtClean="0"/>
              <a:t>Filiera</a:t>
            </a:r>
            <a:r>
              <a:rPr lang="en-US" dirty="0" smtClean="0"/>
              <a:t> </a:t>
            </a:r>
            <a:r>
              <a:rPr lang="en-US" dirty="0" err="1" smtClean="0"/>
              <a:t>vocationala</a:t>
            </a:r>
            <a:r>
              <a:rPr lang="en-US" dirty="0" smtClean="0"/>
              <a:t> </a:t>
            </a:r>
            <a:r>
              <a:rPr lang="en-US" dirty="0" err="1" smtClean="0"/>
              <a:t>cuprinde</a:t>
            </a:r>
            <a:r>
              <a:rPr lang="en-US" dirty="0" smtClean="0"/>
              <a:t> </a:t>
            </a:r>
            <a:r>
              <a:rPr lang="en-US" dirty="0" err="1" smtClean="0"/>
              <a:t>profilurile</a:t>
            </a:r>
            <a:r>
              <a:rPr lang="en-US" dirty="0" smtClean="0"/>
              <a:t> </a:t>
            </a:r>
            <a:r>
              <a:rPr lang="en-US" dirty="0" err="1" smtClean="0"/>
              <a:t>sportiv</a:t>
            </a:r>
            <a:r>
              <a:rPr lang="en-US" dirty="0" smtClean="0"/>
              <a:t>, artistic, </a:t>
            </a:r>
            <a:r>
              <a:rPr lang="en-US" dirty="0" err="1" smtClean="0"/>
              <a:t>pedag</a:t>
            </a:r>
            <a:r>
              <a:rPr lang="ro-RO" dirty="0" smtClean="0"/>
              <a:t>o</a:t>
            </a:r>
            <a:r>
              <a:rPr lang="en-US" dirty="0" err="1" smtClean="0"/>
              <a:t>gic</a:t>
            </a:r>
            <a:r>
              <a:rPr lang="en-US" dirty="0" smtClean="0"/>
              <a:t>, ……………., …………….</a:t>
            </a:r>
          </a:p>
          <a:p>
            <a:pPr eaLnBrk="1" hangingPunct="1"/>
            <a:r>
              <a:rPr lang="en-US" dirty="0" err="1" smtClean="0"/>
              <a:t>Estetica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igiena</a:t>
            </a:r>
            <a:r>
              <a:rPr lang="en-US" dirty="0" smtClean="0"/>
              <a:t> </a:t>
            </a:r>
            <a:r>
              <a:rPr lang="en-US" dirty="0" err="1" smtClean="0"/>
              <a:t>corpului</a:t>
            </a:r>
            <a:r>
              <a:rPr lang="en-US" dirty="0" smtClean="0"/>
              <a:t> </a:t>
            </a:r>
            <a:r>
              <a:rPr lang="en-US" dirty="0" err="1" smtClean="0"/>
              <a:t>omenesc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domeniu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face parte din </a:t>
            </a:r>
            <a:r>
              <a:rPr lang="en-US" dirty="0" err="1" smtClean="0"/>
              <a:t>filiera</a:t>
            </a:r>
            <a:r>
              <a:rPr lang="en-US" dirty="0" smtClean="0"/>
              <a:t> …………..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219200" y="990600"/>
            <a:ext cx="2057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Teoretica</a:t>
            </a:r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 b="1"/>
              <a:t>Vocationala</a:t>
            </a:r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 b="1"/>
              <a:t>Tehnologica 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257800" y="914400"/>
            <a:ext cx="31242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Mecanica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Comert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Filologie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Stiinte sociale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Teatru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Teologie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Estetica si igiena corpului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Arhitectura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Identificati</a:t>
            </a:r>
            <a:r>
              <a:rPr lang="en-US" dirty="0" smtClean="0"/>
              <a:t>, in </a:t>
            </a:r>
            <a:r>
              <a:rPr lang="en-US" dirty="0" err="1" smtClean="0"/>
              <a:t>functie</a:t>
            </a:r>
            <a:r>
              <a:rPr lang="en-US" dirty="0" smtClean="0"/>
              <a:t> de </a:t>
            </a:r>
            <a:r>
              <a:rPr lang="en-US" dirty="0" err="1" smtClean="0"/>
              <a:t>optiunea</a:t>
            </a:r>
            <a:r>
              <a:rPr lang="en-US" dirty="0" smtClean="0"/>
              <a:t> </a:t>
            </a:r>
            <a:r>
              <a:rPr lang="en-US" dirty="0" err="1" smtClean="0"/>
              <a:t>voastra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formarea</a:t>
            </a:r>
            <a:r>
              <a:rPr lang="en-US" dirty="0" smtClean="0"/>
              <a:t> </a:t>
            </a:r>
            <a:r>
              <a:rPr lang="en-US" dirty="0" err="1" smtClean="0"/>
              <a:t>profesionala</a:t>
            </a:r>
            <a:r>
              <a:rPr lang="en-US" dirty="0" smtClean="0"/>
              <a:t>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b="1" dirty="0" err="1" smtClean="0"/>
              <a:t>aptitudini</a:t>
            </a:r>
            <a:r>
              <a:rPr lang="en-US" dirty="0" smtClean="0"/>
              <a:t> </a:t>
            </a:r>
            <a:r>
              <a:rPr lang="en-US" dirty="0" err="1" smtClean="0"/>
              <a:t>aveti</a:t>
            </a:r>
            <a:r>
              <a:rPr lang="en-US" dirty="0" smtClean="0"/>
              <a:t>,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incat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compatibilitate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b="1" dirty="0" err="1" smtClean="0"/>
              <a:t>dorintele</a:t>
            </a:r>
            <a:r>
              <a:rPr lang="en-US" b="1" dirty="0" smtClean="0"/>
              <a:t> </a:t>
            </a:r>
            <a:r>
              <a:rPr lang="en-US" b="1" dirty="0" err="1" smtClean="0"/>
              <a:t>voastre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b="1" dirty="0" err="1" smtClean="0"/>
              <a:t>cerintele</a:t>
            </a:r>
            <a:r>
              <a:rPr lang="en-US" b="1" dirty="0" smtClean="0"/>
              <a:t> </a:t>
            </a:r>
            <a:r>
              <a:rPr lang="en-US" b="1" dirty="0" err="1" smtClean="0"/>
              <a:t>viitoarei</a:t>
            </a:r>
            <a:r>
              <a:rPr lang="en-US" b="1" dirty="0" smtClean="0"/>
              <a:t> </a:t>
            </a:r>
            <a:r>
              <a:rPr lang="en-US" b="1" dirty="0" err="1" smtClean="0"/>
              <a:t>profesii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309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Amza</dc:creator>
  <cp:lastModifiedBy>Amza</cp:lastModifiedBy>
  <cp:revision>16</cp:revision>
  <dcterms:created xsi:type="dcterms:W3CDTF">2006-08-16T00:00:00Z</dcterms:created>
  <dcterms:modified xsi:type="dcterms:W3CDTF">2021-03-08T05:24:05Z</dcterms:modified>
</cp:coreProperties>
</file>