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T Sans Narrow" panose="020B0604020202020204" charset="0"/>
      <p:regular r:id="rId30"/>
      <p:bold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269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951C-9F98-487A-8B52-804B4BEDC935}" type="datetimeFigureOut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60F7-CE59-4BC4-A2B0-55B34A4A8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une.ro/?/judet/ijud15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11700" y="260275"/>
            <a:ext cx="8520600" cy="850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3800" dirty="0" smtClean="0"/>
              <a:t>Educație </a:t>
            </a:r>
            <a:r>
              <a:rPr lang="ro" sz="3800" dirty="0"/>
              <a:t>tehnologică</a:t>
            </a:r>
            <a:endParaRPr sz="3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2600" dirty="0" smtClean="0"/>
              <a:t>ce </a:t>
            </a:r>
            <a:r>
              <a:rPr lang="ro" sz="2600" dirty="0"/>
              <a:t>vom studia anul acesta?</a:t>
            </a:r>
            <a:endParaRPr sz="2600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11700" y="1111250"/>
            <a:ext cx="8520600" cy="1931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4000" b="1" dirty="0"/>
              <a:t>Mediul construit</a:t>
            </a:r>
            <a:endParaRPr sz="4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 smtClean="0">
                <a:solidFill>
                  <a:srgbClr val="FF0000"/>
                </a:solidFill>
              </a:rPr>
              <a:t>I. LOCALITATEA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 smtClean="0"/>
              <a:t>Clădiri</a:t>
            </a:r>
            <a:endParaRPr lang="ro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 smtClean="0"/>
              <a:t>Rețele </a:t>
            </a:r>
            <a:r>
              <a:rPr lang="ro" b="1" dirty="0"/>
              <a:t>de utilități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 dirty="0"/>
              <a:t>Căi și mijloace de transport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 smtClean="0">
                <a:solidFill>
                  <a:srgbClr val="FF0000"/>
                </a:solidFill>
              </a:rPr>
              <a:t>II. </a:t>
            </a:r>
            <a:r>
              <a:rPr lang="en-US" b="1" dirty="0" smtClean="0">
                <a:solidFill>
                  <a:srgbClr val="FF0000"/>
                </a:solidFill>
              </a:rPr>
              <a:t>LOCUIN</a:t>
            </a:r>
            <a:r>
              <a:rPr lang="en-US" sz="2600" b="1" dirty="0" smtClean="0">
                <a:solidFill>
                  <a:srgbClr val="FF0000"/>
                </a:solidFill>
              </a:rPr>
              <a:t>Ț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 smtClean="0">
                <a:solidFill>
                  <a:srgbClr val="FF0000"/>
                </a:solidFill>
              </a:rPr>
              <a:t>III. </a:t>
            </a:r>
            <a:r>
              <a:rPr lang="en-US" b="1" dirty="0" smtClean="0">
                <a:solidFill>
                  <a:srgbClr val="FF0000"/>
                </a:solidFill>
              </a:rPr>
              <a:t>ȘCOALA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xQSEhUUEhQUFhQWFBQUFBQVFxUUFRQXFBYXFxgXFhUYHCggGBwlHBUUITEhJSkrLi4uFx8zODMsNygtLisBCgoKDg0OGhAQGiwkHCQsLCwsLCwsLCwsLCwsLCwsLCwsLCwsLCwsLCwsLCwsLCwsLCwsLCwsLCwsLCwsLCwsLP/AABEIALYBFQMBIgACEQEDEQH/xAAbAAACAwEBAQAAAAAAAAAAAAABAgADBAUGB//EADoQAAEDAgQEAwYGAgEEAwAAAAEAAhEDIQQSMUFRYXGRBROBIqGxwdHwBhQyUuHxQmIHI3LC8hUzgv/EABgBAQEBAQEAAAAAAAAAAAAAAAABAgME/8QAIBEBAQEAAgMAAwEBAAAAAAAAAAERAhIDITEiQVEyE//aAAwDAQACEQMRAD8A4gYnbTVoaiAvZrzYUMR8tOAmAU1VflpgxMjKABqMIgoqKWEC1OogryqtyuKrcFqIqhM1QtQhVk8quoE0KQiqYRAVmRENWtZxWGo5VZCEKaqshIWq0hLCqK4QyqyEYQVZEcisQRC5VA1NCMIFhGEVFFJlUyJ0CiELUrgnKQhMXVJCictURHSlBNCCw6JKYJVEDSpCATSgEIoqIoIEp0pQIUpVsJSFdRWomLUFUSFIUlAlBFEJQlMTRUIQzISrhqFBFGFUKhCaEIQCEYRhGEC5VMqaFCoFhCE0IwqhYUhNlRhQVkJCrHBVFq1IloFRAtKiYmulCOVFRcHcmVTKnlFXRVCkKxSE0VypKchLlVRAUyWFFQSlKMoJgUoIlBXE0pQTIQqyVBPCmVVFZCCshSFrUKE4QUCzVgkIQmQUUFAioggCOVQIpq4EKQooppiKIFSU0xISlOgmpiohFMQommNOZA1FcWql1JSY1dTOjnSGkhkV6xNq0ORVOVEJ0OywlBASnNO3/wCh8Cs8vxansqCJYhlWkBCU2VENTTCQjCtbTnRelwX4aZE1XEn9rLAcs26zy8k4/Wpwt+OBgfDKtafLYXAWJsAOpK6tL8MQP+pVAPBoJ95hekp0WNbkY0NbwCdzyBMWAuY+cLz8vPyvx1nik+uNhvBqDdRmtq6fhoi/wqhP6B7xHpK6mV2VsA3EmOd1VUBm+aPVc+/L+t9Z/HnsZ+HLZqbrc7jpy9VxMRhXMMOEfDuvdMou2BvrsudjsFmLmkQQA6LAuHEDjqPVdeHms+ufLxz9PIZUcq218HH6TPLf+VkheictceuEhSE+RTIrphIQhW5UC1QJCiMIFNARQURUUUlSUQVIQlFEAoIqKo3IQmNJ1iWmDYWN+inlngey566YQtS5Vd5R4Hsh5ZmIPY9uqdjFWRDy1pNJw1aeygpngeyvc6s4aiRbU6i22hv98Voq0XNElrosLAk3MCwvupXoOaQwj2nGQJB0Dp+Sxz5RvjxUShmSGr/1DTyVJBjNlOQnk/RXGkeBWuzPVWXKU2lxAGpIG515BW/l3ftPZen/AA/4UKbc9Qe2dOLW/UqcvJOMWcNrT4b4VToi/tOn9UR24BdIVBYZfp2RZTHDudfTZWDKNl47d+vRJhQ88h0CDqhIunzsHFEPbsPeoqjzDFiqajzAIJgjutjnDYLOBALRppHDogz+YeJVVVuYXura+m8g9wqDWMQY7CVqMuZivDzcgTFyNwOIC5OIw4OkT2lenbVE3Goi2sHguLisKA4xcbHiF14cqxyjiOMJS5acRhXZrXn73QOAfwHcWXo7RxysxchK1N8OqExlPuSHBuzFsaRe4BngTEp2n9MrMpC0/lHcCj+Vd+09k2GVkhTKtf5V37XdkvkO/aeyuxMrKQhC0OongUvku4HsmxMVQirfy7uBUOHd+0q7DKqQT+U79p7FRNiZXoHOJ1v1uiCVeMK7/W/NO3CVCLAHmDPwXm2PSzZioRMSJjTl0V/5ep+0j0j4q2hg6jtAPWPcpsGW6YStQwxBh1uWUW6lBuEcDD7X2E24ypsVnh3Nc+rSAq0gAAAHwBAAkTp6LsvpgkZTDRIedTI3HBc7FUya1KNTm1tseIClqxnbQP5hxzHL5bTk2DiSM3WBHougGnh7lnYD5zwJd7FMTsAM5MnbULTTDnnKON/55KxK6Hhvh+c5nDTTmfmuy2iQZIlJg6GUAbD3lai5crdrcIKcoeRfVM50KMNp4rKgaCRlLKPa15cE1SuG6lNUeNyB1QLI4KNLXAxre/SyTEvAYTyMKUaUNbyifUQVRKoDhECd1gr4Vokiw+F1uqNss+JMNdPCPUpErHVogSBqAZB4jh6SslRgzf6xvqD9L+5bq9M5WOIuWiRzCzVG8F0lZrj+IGwtrNuhI+SOHY0tB3DQ28k2GhJKuxLZAPM9427e4LFVq5b8pI0vxXT7GPldKmwRLSOiqxAkEGRzAgjo5co+IH9o7lAeIuGkDv8AVXpTtHSBb3ubanii9oJBLyYuBFhaDCw0cfmIBHqFqJ+/6UsNWuIJnMdIsI9yryt5nmkMo5TwTBaMvP3FVu7j0CQgoBiB3Nv8khPVEU02QDn3RFfQKJiByHqog9PRpNAe4NuBYnouQ+dQV2XvytnKXf5H3bclx/FMpcCy+aHFrduhXPj9bqutinggTJiy9PQEZQdYHuC5jGtLcwzAbzNrK1tRxdE6XM7Kcvax0cRhsxudtLLh+JOc18NGkcDbhzXVpeIMaIdryE9+ax16Re5z4MSJU4+r7WsGBLgYIsdef0N/gqvG6LX4rDtJPtB1tLDhxv8AFdhpbkgC5sZ5jhquPj6WTE4YZif/ALJcQSdAlvskE1vLdXYHEAvYwERIysG2kQUmUy0loYAIEkiXD/Jv0U8Jl1WucvsjEOYD+rMWNZJylX+Iy8lkZZcGmbAxcEE7q8U5NFJ76cea8kGIJ0F7RHJW4oupPBaS4uktaJMWiTJiJWOq4sb7BzNYCPbJku3DSFlxGPfDswa2AJvLiDsLab+pVzTXRp+PwIrMI2zN9/2Fvwvi9NwN8twBO687jqwrMIpC+VoAtFryOc2XHpUMQ4ZqTWhkD9ZMm1y0Rp1Wb1Wa97isU0XcRAdM8o+sL5D/AMifinE08Xmw9RzKRaA0w1zXETP6gRPRavxD4tVFPyYIOupk8hpbXReE8ax73U2MJtmc48yIA7fNOP1b8b2/j7HxesHDSDTp/wDi0L6B/wAV/iavjH1m1nNimxrmloIJLnRe8GAPevjDSvqH/DWCe3EVXQQx1GJiAXB7SPdmVvxmPrDmnj1WZ09e1ittN2s/NUOasytOb/8AKDzPJd1aeR/sdFZimwGka+0COYP0hcfx7DkV2uAP6SDHP/1HZdYvJa06mB3jdbz9ssTxNj1hYPFDNMTq0kDo7bu33ldZ7Y1IDtIAt74lZW0uN9uULUrNjy2Y8FpoYR79GwOJ0Xp8MwNENa0cyIP8hNUIMBtiJkjfqt3yMzg5mGwWTQm/ED3K003C/sn3JPEHAGm4m4eGt2/WYI5z8le9yxttbxQ+mBBnU6DUeiAbwKuay87jkrBVAuWtPUR8FdRkufTVBjr6rr0ccz/KmB0AK2+dSDc8Nyy1ugsXODRPq4LN5Z+jHnTf5qExpp0k+9eoqYZgdGRvKwVjKDRo1o9Ap3MeSzc/cFF678u39rewUT/omMr8ebQ3/utK5QwIcS+4uSI0PAxsFbXxJpz+qwg6aTMqOJIc4QRpBHtHsrPXxptoYiWEOkE2HAzppxVDMTlkAFxkA5uemU/IqqgxzgJaQNQSCDbSyNi9ofOawG+mhAnVTBsa1sEAXtoN1Z/iW9oNx6LDjKOU+ZDiSDcWLTtZZcZVfTLcpJcSA4CJzW9RPZSTV11n4MgNAd/q0aiDvxleQ/5HxlahTBY4t1gi5lrmZSDtqV3qPixzZHAjYO2BjQgWXn/x5hn4lmUNg5GNZLmjM41Lxe1sqllix8+/D/4gxNKswCs/K+u19VtjnzPGYnMDcjcL61gKj64Jj2JOupO0HbYeq8N4R/x9UDw/EVGNylpaxhzOfBBi4AFgb3X0H8yKYZkEAWLXCBHI7rW+mRxsZIBEXBFrW5LJh8A7yprNBH+AM5oNpkbRt0XUZVaXh2UGSL3txF/RbPFnsc0Q5sg6dVNs9LjybsCA4ObIgEESTIJGl9V2fBMQx5LHt1JAvsLabbrHiGnRpA56nslweHFMZg4l2awNhxmeK1eMvslscR4e/FVsNi6bTSzPFKsBBGnl3BmYK5tD8MQXNDM4edCA5vszfTRe3dVEkmLuzGdyNzzursNj8hm3YWB+KxJyl2LsscTwv8Ihn6WNbypsjuYXe/KPw1Jzw1oA1G5nj/a0t8bI2B9yoxni3mNLSIBsYV/K32npno+NN1Lr7tOYxPvKtqYwPyuaSCNwC3N1vdZa1Om6MlNrCCDIiTx9PomFP7t8Z6q5DavdULxEknbSPu5VReDIJuLCRH3qldAOtxB6HXX6KtzRqCCTEjmeHFMFuQfuHoFpY1j4a0wYiYvZc1zjNo9LfFNSxThpIVsF3iDBRyhxnNIB6cgqXPbuiauc+2420MTCvdRpCIeTP6jGluYRHH8VuaZkAedT4873WpzJ004n5cUxoz+oNIEkSAOhuNVWXcT3HzVQWUuE9VZ5MaSZ9D9IVTiPv+1dTpuiZj1QVPoOBjW2xBHTqq3tcRlIsde8/EBbqdIuAcHAgixHBafyoIAnTcWPqVNMGl4iTGcXB1G/G2y6TcQCAWgu4xsuezw5vF3dV+IUfLpl7S72QDEzabrOS/FdgYhu8jqCouDhccHiZn/tkdwFFnqaciRUECSLA6SZ1/hLTFwfaHs3aNC4QJAlU5xm0BkXcNZjQDgpiiHhoAcCLQ0i88tv5XXEdCpisoMG40zXFtRYys1CoZNR+UPIJAgnKJ4rM6n7NgYBkREyjS0mSNgpitzsZMTsSY+Uo43EAlj8od7WlgRG59FzqkkybzuPmmaQbaJhrdj6zamVujAZ9kCSb9tVXjC1+R2UEsgwb369uyzzuZ++CgcPuynVdV4um2o8VHi+4Gh5TrtqrcWBUIOkDKIMW2+Cg+9EWkaG/TRaQjGxpZMWX9+oTHlCjBe/1QKQo0KyPSyBZyuoFy8J9OKpAPBWkols8/iqKc/JWttHHVR1DiUH0yOPZASSOXNAMJ0O6RjCU0nmUA8q9/76KPbCAkI1Te2kX4z9ECH75pWt+ymHP5IkgaE/foqAGiP1eiDLae+VYx4OvwCsbVLRAfA4aDsoMpaf6PyTkgAS2b6k7dFfSyBrhGYkEA5rN6DZaG+FewCyoCYkg8d9E0c8ZSNBOu+/FVYgw0wRodLR1WxhOUteDY2LSIPoRPdZKmG2IN0RT4RVcMjG3sM06N4+q7xEXGvuhcrw2m1robFp9JXXhZosw+IBsbEag/EcVX4i4PoVADqx0RebJXYbPpquLXfVwpmDkne4HL+Uk2+i3GrwTANZTBJlzrlRCj4o14kE8xaxUSy6kxZkaZIGUxBiANNUKThlOgPHhHqLqoViDqBOiV9Q66dIK2q9rYEhwnSxugahdrfgdT22StIIIl0xw/lL5cDlp0PAxoguhv8Al7IFidD/AGqXsl0AgN5gl1lAbWNtYJ04iN0Gt3BHrqZ+KBpyxbabX3jqrW8j30Ssv6ekDomczj/HGyilqEg3Bvf74Jw0akGORv2SPd/ET9+iLDpY777dUEYIkO1Bj+kczm8x6ackDTvA5Tf09U7QBczO336ICKk2Ig/O3yTVn8NNJt8lUKkb+4Rb1sprvayl9eyDmteddfsJc6rosgnhmPxKauNNOicbs1bMuL2EuGk3hVVXXsfmq5M27BRm+nQ/JXEPmg6d0M5GsifkqHYkXk32Gs/RXUKciXEAgxA1j5q4A4cZ6hAAfcqx1Mi+rdLzrwRNF3lmplIaATrsN1NCBo2KfyeBF7739FRSdIDmyQe61nDOyl4b7IE3MG3CyUUGkeSYUzbTsPqqsPiA8AwW/PsrPLG5PoiI+lzPYJI+/wCFaadjczxn5JWvcLWPNBYxhkXsuk/CZx8FzqMRII6X+i34fHxZw9Rf4LN1Wc4EtdMQePEcJWl7baQrKnjDQYyuPQKqrjBUNgQeBsp7GjBCxKauwOBBAIOoO6ow9bL7JG+qsqvyscd4N1m/R4vxLBCnVcKby1tjHDkotOFpMqgvquJc4kxpCK7dsc8WltjHGNpA9dUwcdOU9b39ySpWEguk6gbenNX06RiYE7DfujRXVbzrbfh2tolq1A2XElv+ux2uEkkEl2UEeyIMb781eXHeY1gGVRH5nZf0hsTAgEeiIHsmwI/hU+YAfUnXbhzT0mO/xmJnj8UDtmd9o5RrqgaoJt2PBRxzWJ9/uukaImw29ygvDBx0G2hTsJ2nRI2qYibaQT8EtOmW5iANzHE72RTtaQ65A2v39UAbDnf56LVUdLbMuYAImW21j0WWnTdEEzpxBkHgoA8Tt/Pp6JaF3XMRtBKsqVczibW1m0D7KqrOi8c5HDqqNdGvlJEbl2b0ECN1Q50mLSTbSNeXVITJaRBmFb54Z7Bax37WnKTJt6Ll4v8AMb5/Q84ATDeNwNuqop185JaSB+42nkPqqBSkjONBAbM77ncrVRfkmALiCCAR6LrmMKmUwCSLk8TfnPFXUKoghw22AkXWcty6WvMCRE3stNOm5w3c3jwShjTETf5R3T/nKgb5ZPskREWINoWup4cDQGQkOiZ+IhecwLXEy4mLgAz35KTKX06LSIgDTht6QtNLEksLSTl3m/2FgNjP3HOE2c7AdJ7q4avqWi4HolDm7ntuqXPG4I4GdFXnnr0sUwbGO2Die+btulpv/dHWN+6rzGNI6E/2rmYhwsYcOZDgZ6hQAkCfZgcQdO62YOnTP6iQOnzCwGs28FzeLSJHp9wgzHOYTlu0xYj4JYa9HT8u2Vwjks+IYwkukTBA9f6XH/MtN4IJ1GgPRRuMy6Q4bh1j3hZ6mulUc3LZwJsexSYitnbBdHFvHquXVrMdoCDty9UpfIu4A7AiEw1ZUfew7aILDVeNw4HuCotYhWOzX3Nptv0C6NCWjqf9jy4qKLVIz1WyQTBM8Fc6ocs72+KiiIpzfuv8VdQbI6/HQKKJQ9KBeOR4GeSVwgAe/wBVFEUjK19NI66rXTp5gY1vE3AgSoopSJ+RdlDmu1AInWI3je3vRqwYMuBk312UUUl1TCsRIIaZs6xk8L72UbeZALSbtPyQUU/Qz47BugBpAAJEiQQNba3ss1LBgNBaYPGL9/VRRZ4ep6Xl7p6gkXjrulZUM9IB+5UUW0XvdOw9RB+Kei+ILTGoMDX33RUXK8rFwa1ZwFjbgdPisxveAOkqKK8edLC1TaRpG6WmA4SLHp9Coou0+M1CTx+KrIUUREk8VawGMwI1jmoogLa9zLQfvZJSg+0CQCR7PCeCiiCx5cIAcCHAxmaJtGvdVVm5TDgLiQW2KiiiqzSJ/S4+v1CrrvcDDnE+/wCKiiIVtbLI19FFFEwf/9k="/>
          <p:cNvSpPr>
            <a:spLocks noChangeAspect="1" noChangeArrowheads="1"/>
          </p:cNvSpPr>
          <p:nvPr/>
        </p:nvSpPr>
        <p:spPr bwMode="auto">
          <a:xfrm>
            <a:off x="144463" y="-108347"/>
            <a:ext cx="304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1267" name="AutoShape 4" descr="data:image/jpeg;base64,/9j/4AAQSkZJRgABAQAAAQABAAD/2wCEAAkGBxQSEhUUEhQUFhQWFBQUFBQVFxUUFRQXFBYXFxgXFhUYHCggGBwlHBUUITEhJSkrLi4uFx8zODMsNygtLisBCgoKDg0OGhAQGiwkHCQsLCwsLCwsLCwsLCwsLCwsLCwsLCwsLCwsLCwsLCwsLCwsLCwsLCwsLCwsLCwsLCwsLP/AABEIALYBFQMBIgACEQEDEQH/xAAbAAACAwEBAQAAAAAAAAAAAAABAgADBAUGB//EADoQAAEDAgQEAwYGAgEEAwAAAAEAAhEDIQQSMUFRYXGRBROBIqGxwdHwBhQyUuHxQmIHI3LC8hUzgv/EABgBAQEBAQEAAAAAAAAAAAAAAAABAgME/8QAIBEBAQEAAgMAAwEBAAAAAAAAAAERAhIDITEiQVEyE//aAAwDAQACEQMRAD8A4gYnbTVoaiAvZrzYUMR8tOAmAU1VflpgxMjKABqMIgoqKWEC1OogryqtyuKrcFqIqhM1QtQhVk8quoE0KQiqYRAVmRENWtZxWGo5VZCEKaqshIWq0hLCqK4QyqyEYQVZEcisQRC5VA1NCMIFhGEVFFJlUyJ0CiELUrgnKQhMXVJCictURHSlBNCCw6JKYJVEDSpCATSgEIoqIoIEp0pQIUpVsJSFdRWomLUFUSFIUlAlBFEJQlMTRUIQzISrhqFBFGFUKhCaEIQCEYRhGEC5VMqaFCoFhCE0IwqhYUhNlRhQVkJCrHBVFq1IloFRAtKiYmulCOVFRcHcmVTKnlFXRVCkKxSE0VypKchLlVRAUyWFFQSlKMoJgUoIlBXE0pQTIQqyVBPCmVVFZCCshSFrUKE4QUCzVgkIQmQUUFAioggCOVQIpq4EKQooppiKIFSU0xISlOgmpiohFMQommNOZA1FcWql1JSY1dTOjnSGkhkV6xNq0ORVOVEJ0OywlBASnNO3/wCh8Cs8vxansqCJYhlWkBCU2VENTTCQjCtbTnRelwX4aZE1XEn9rLAcs26zy8k4/Wpwt+OBgfDKtafLYXAWJsAOpK6tL8MQP+pVAPBoJ95hekp0WNbkY0NbwCdzyBMWAuY+cLz8vPyvx1nik+uNhvBqDdRmtq6fhoi/wqhP6B7xHpK6mV2VsA3EmOd1VUBm+aPVc+/L+t9Z/HnsZ+HLZqbrc7jpy9VxMRhXMMOEfDuvdMou2BvrsudjsFmLmkQQA6LAuHEDjqPVdeHms+ufLxz9PIZUcq218HH6TPLf+VkheictceuEhSE+RTIrphIQhW5UC1QJCiMIFNARQURUUUlSUQVIQlFEAoIqKo3IQmNJ1iWmDYWN+inlngey566YQtS5Vd5R4Hsh5ZmIPY9uqdjFWRDy1pNJw1aeygpngeyvc6s4aiRbU6i22hv98Voq0XNElrosLAk3MCwvupXoOaQwj2nGQJB0Dp+Sxz5RvjxUShmSGr/1DTyVJBjNlOQnk/RXGkeBWuzPVWXKU2lxAGpIG515BW/l3ftPZen/AA/4UKbc9Qe2dOLW/UqcvJOMWcNrT4b4VToi/tOn9UR24BdIVBYZfp2RZTHDudfTZWDKNl47d+vRJhQ88h0CDqhIunzsHFEPbsPeoqjzDFiqajzAIJgjutjnDYLOBALRppHDogz+YeJVVVuYXura+m8g9wqDWMQY7CVqMuZivDzcgTFyNwOIC5OIw4OkT2lenbVE3Goi2sHguLisKA4xcbHiF14cqxyjiOMJS5acRhXZrXn73QOAfwHcWXo7RxysxchK1N8OqExlPuSHBuzFsaRe4BngTEp2n9MrMpC0/lHcCj+Vd+09k2GVkhTKtf5V37XdkvkO/aeyuxMrKQhC0OongUvku4HsmxMVQirfy7uBUOHd+0q7DKqQT+U79p7FRNiZXoHOJ1v1uiCVeMK7/W/NO3CVCLAHmDPwXm2PSzZioRMSJjTl0V/5ep+0j0j4q2hg6jtAPWPcpsGW6YStQwxBh1uWUW6lBuEcDD7X2E24ypsVnh3Nc+rSAq0gAAAHwBAAkTp6LsvpgkZTDRIedTI3HBc7FUya1KNTm1tseIClqxnbQP5hxzHL5bTk2DiSM3WBHougGnh7lnYD5zwJd7FMTsAM5MnbULTTDnnKON/55KxK6Hhvh+c5nDTTmfmuy2iQZIlJg6GUAbD3lai5crdrcIKcoeRfVM50KMNp4rKgaCRlLKPa15cE1SuG6lNUeNyB1QLI4KNLXAxre/SyTEvAYTyMKUaUNbyifUQVRKoDhECd1gr4Vokiw+F1uqNss+JMNdPCPUpErHVogSBqAZB4jh6SslRgzf6xvqD9L+5bq9M5WOIuWiRzCzVG8F0lZrj+IGwtrNuhI+SOHY0tB3DQ28k2GhJKuxLZAPM9427e4LFVq5b8pI0vxXT7GPldKmwRLSOiqxAkEGRzAgjo5co+IH9o7lAeIuGkDv8AVXpTtHSBb3ubanii9oJBLyYuBFhaDCw0cfmIBHqFqJ+/6UsNWuIJnMdIsI9yryt5nmkMo5TwTBaMvP3FVu7j0CQgoBiB3Nv8khPVEU02QDn3RFfQKJiByHqog9PRpNAe4NuBYnouQ+dQV2XvytnKXf5H3bclx/FMpcCy+aHFrduhXPj9bqutinggTJiy9PQEZQdYHuC5jGtLcwzAbzNrK1tRxdE6XM7Kcvax0cRhsxudtLLh+JOc18NGkcDbhzXVpeIMaIdryE9+ax16Re5z4MSJU4+r7WsGBLgYIsdef0N/gqvG6LX4rDtJPtB1tLDhxv8AFdhpbkgC5sZ5jhquPj6WTE4YZif/ALJcQSdAlvskE1vLdXYHEAvYwERIysG2kQUmUy0loYAIEkiXD/Jv0U8Jl1WucvsjEOYD+rMWNZJylX+Iy8lkZZcGmbAxcEE7q8U5NFJ76cea8kGIJ0F7RHJW4oupPBaS4uktaJMWiTJiJWOq4sb7BzNYCPbJku3DSFlxGPfDswa2AJvLiDsLab+pVzTXRp+PwIrMI2zN9/2Fvwvi9NwN8twBO687jqwrMIpC+VoAtFryOc2XHpUMQ4ZqTWhkD9ZMm1y0Rp1Wb1Wa97isU0XcRAdM8o+sL5D/AMifinE08Xmw9RzKRaA0w1zXETP6gRPRavxD4tVFPyYIOupk8hpbXReE8ax73U2MJtmc48yIA7fNOP1b8b2/j7HxesHDSDTp/wDi0L6B/wAV/iavjH1m1nNimxrmloIJLnRe8GAPevjDSvqH/DWCe3EVXQQx1GJiAXB7SPdmVvxmPrDmnj1WZ09e1ittN2s/NUOasytOb/8AKDzPJd1aeR/sdFZimwGka+0COYP0hcfx7DkV2uAP6SDHP/1HZdYvJa06mB3jdbz9ssTxNj1hYPFDNMTq0kDo7bu33ldZ7Y1IDtIAt74lZW0uN9uULUrNjy2Y8FpoYR79GwOJ0Xp8MwNENa0cyIP8hNUIMBtiJkjfqt3yMzg5mGwWTQm/ED3K003C/sn3JPEHAGm4m4eGt2/WYI5z8le9yxttbxQ+mBBnU6DUeiAbwKuay87jkrBVAuWtPUR8FdRkufTVBjr6rr0ccz/KmB0AK2+dSDc8Nyy1ugsXODRPq4LN5Z+jHnTf5qExpp0k+9eoqYZgdGRvKwVjKDRo1o9Ap3MeSzc/cFF678u39rewUT/omMr8ebQ3/utK5QwIcS+4uSI0PAxsFbXxJpz+qwg6aTMqOJIc4QRpBHtHsrPXxptoYiWEOkE2HAzppxVDMTlkAFxkA5uemU/IqqgxzgJaQNQSCDbSyNi9ofOawG+mhAnVTBsa1sEAXtoN1Z/iW9oNx6LDjKOU+ZDiSDcWLTtZZcZVfTLcpJcSA4CJzW9RPZSTV11n4MgNAd/q0aiDvxleQ/5HxlahTBY4t1gi5lrmZSDtqV3qPixzZHAjYO2BjQgWXn/x5hn4lmUNg5GNZLmjM41Lxe1sqllix8+/D/4gxNKswCs/K+u19VtjnzPGYnMDcjcL61gKj64Jj2JOupO0HbYeq8N4R/x9UDw/EVGNylpaxhzOfBBi4AFgb3X0H8yKYZkEAWLXCBHI7rW+mRxsZIBEXBFrW5LJh8A7yprNBH+AM5oNpkbRt0XUZVaXh2UGSL3txF/RbPFnsc0Q5sg6dVNs9LjybsCA4ObIgEESTIJGl9V2fBMQx5LHt1JAvsLabbrHiGnRpA56nslweHFMZg4l2awNhxmeK1eMvslscR4e/FVsNi6bTSzPFKsBBGnl3BmYK5tD8MQXNDM4edCA5vszfTRe3dVEkmLuzGdyNzzursNj8hm3YWB+KxJyl2LsscTwv8Ihn6WNbypsjuYXe/KPw1Jzw1oA1G5nj/a0t8bI2B9yoxni3mNLSIBsYV/K32npno+NN1Lr7tOYxPvKtqYwPyuaSCNwC3N1vdZa1Om6MlNrCCDIiTx9PomFP7t8Z6q5DavdULxEknbSPu5VReDIJuLCRH3qldAOtxB6HXX6KtzRqCCTEjmeHFMFuQfuHoFpY1j4a0wYiYvZc1zjNo9LfFNSxThpIVsF3iDBRyhxnNIB6cgqXPbuiauc+2420MTCvdRpCIeTP6jGluYRHH8VuaZkAedT4873WpzJ004n5cUxoz+oNIEkSAOhuNVWXcT3HzVQWUuE9VZ5MaSZ9D9IVTiPv+1dTpuiZj1QVPoOBjW2xBHTqq3tcRlIsde8/EBbqdIuAcHAgixHBafyoIAnTcWPqVNMGl4iTGcXB1G/G2y6TcQCAWgu4xsuezw5vF3dV+IUfLpl7S72QDEzabrOS/FdgYhu8jqCouDhccHiZn/tkdwFFnqaciRUECSLA6SZ1/hLTFwfaHs3aNC4QJAlU5xm0BkXcNZjQDgpiiHhoAcCLQ0i88tv5XXEdCpisoMG40zXFtRYys1CoZNR+UPIJAgnKJ4rM6n7NgYBkREyjS0mSNgpitzsZMTsSY+Uo43EAlj8od7WlgRG59FzqkkybzuPmmaQbaJhrdj6zamVujAZ9kCSb9tVXjC1+R2UEsgwb369uyzzuZ++CgcPuynVdV4um2o8VHi+4Gh5TrtqrcWBUIOkDKIMW2+Cg+9EWkaG/TRaQjGxpZMWX9+oTHlCjBe/1QKQo0KyPSyBZyuoFy8J9OKpAPBWkols8/iqKc/JWttHHVR1DiUH0yOPZASSOXNAMJ0O6RjCU0nmUA8q9/76KPbCAkI1Te2kX4z9ECH75pWt+ymHP5IkgaE/foqAGiP1eiDLae+VYx4OvwCsbVLRAfA4aDsoMpaf6PyTkgAS2b6k7dFfSyBrhGYkEA5rN6DZaG+FewCyoCYkg8d9E0c8ZSNBOu+/FVYgw0wRodLR1WxhOUteDY2LSIPoRPdZKmG2IN0RT4RVcMjG3sM06N4+q7xEXGvuhcrw2m1robFp9JXXhZosw+IBsbEag/EcVX4i4PoVADqx0RebJXYbPpquLXfVwpmDkne4HL+Uk2+i3GrwTANZTBJlzrlRCj4o14kE8xaxUSy6kxZkaZIGUxBiANNUKThlOgPHhHqLqoViDqBOiV9Q66dIK2q9rYEhwnSxugahdrfgdT22StIIIl0xw/lL5cDlp0PAxoguhv8Al7IFidD/AGqXsl0AgN5gl1lAbWNtYJ04iN0Gt3BHrqZ+KBpyxbabX3jqrW8j30Ssv6ekDomczj/HGyilqEg3Bvf74Jw0akGORv2SPd/ET9+iLDpY777dUEYIkO1Bj+kczm8x6ackDTvA5Tf09U7QBczO336ICKk2Ig/O3yTVn8NNJt8lUKkb+4Rb1sprvayl9eyDmteddfsJc6rosgnhmPxKauNNOicbs1bMuL2EuGk3hVVXXsfmq5M27BRm+nQ/JXEPmg6d0M5GsifkqHYkXk32Gs/RXUKciXEAgxA1j5q4A4cZ6hAAfcqx1Mi+rdLzrwRNF3lmplIaATrsN1NCBo2KfyeBF7739FRSdIDmyQe61nDOyl4b7IE3MG3CyUUGkeSYUzbTsPqqsPiA8AwW/PsrPLG5PoiI+lzPYJI+/wCFaadjczxn5JWvcLWPNBYxhkXsuk/CZx8FzqMRII6X+i34fHxZw9Rf4LN1Wc4EtdMQePEcJWl7baQrKnjDQYyuPQKqrjBUNgQeBsp7GjBCxKauwOBBAIOoO6ow9bL7JG+qsqvyscd4N1m/R4vxLBCnVcKby1tjHDkotOFpMqgvquJc4kxpCK7dsc8WltjHGNpA9dUwcdOU9b39ySpWEguk6gbenNX06RiYE7DfujRXVbzrbfh2tolq1A2XElv+ux2uEkkEl2UEeyIMb781eXHeY1gGVRH5nZf0hsTAgEeiIHsmwI/hU+YAfUnXbhzT0mO/xmJnj8UDtmd9o5RrqgaoJt2PBRxzWJ9/uukaImw29ygvDBx0G2hTsJ2nRI2qYibaQT8EtOmW5iANzHE72RTtaQ65A2v39UAbDnf56LVUdLbMuYAImW21j0WWnTdEEzpxBkHgoA8Tt/Pp6JaF3XMRtBKsqVczibW1m0D7KqrOi8c5HDqqNdGvlJEbl2b0ECN1Q50mLSTbSNeXVITJaRBmFb54Z7Bax37WnKTJt6Ll4v8AMb5/Q84ATDeNwNuqop185JaSB+42nkPqqBSkjONBAbM77ncrVRfkmALiCCAR6LrmMKmUwCSLk8TfnPFXUKoghw22AkXWcty6WvMCRE3stNOm5w3c3jwShjTETf5R3T/nKgb5ZPskREWINoWup4cDQGQkOiZ+IhecwLXEy4mLgAz35KTKX06LSIgDTht6QtNLEksLSTl3m/2FgNjP3HOE2c7AdJ7q4avqWi4HolDm7ntuqXPG4I4GdFXnnr0sUwbGO2Die+btulpv/dHWN+6rzGNI6E/2rmYhwsYcOZDgZ6hQAkCfZgcQdO62YOnTP6iQOnzCwGs28FzeLSJHp9wgzHOYTlu0xYj4JYa9HT8u2Vwjks+IYwkukTBA9f6XH/MtN4IJ1GgPRRuMy6Q4bh1j3hZ6mulUc3LZwJsexSYitnbBdHFvHquXVrMdoCDty9UpfIu4A7AiEw1ZUfew7aILDVeNw4HuCotYhWOzX3Nptv0C6NCWjqf9jy4qKLVIz1WyQTBM8Fc6ocs72+KiiIpzfuv8VdQbI6/HQKKJQ9KBeOR4GeSVwgAe/wBVFEUjK19NI66rXTp5gY1vE3AgSoopSJ+RdlDmu1AInWI3je3vRqwYMuBk312UUUl1TCsRIIaZs6xk8L72UbeZALSbtPyQUU/Qz47BugBpAAJEiQQNba3ss1LBgNBaYPGL9/VRRZ4ep6Xl7p6gkXjrulZUM9IB+5UUW0XvdOw9RB+Kei+ILTGoMDX33RUXK8rFwa1ZwFjbgdPisxveAOkqKK8edLC1TaRpG6WmA4SLHp9Coou0+M1CTx+KrIUUREk8VawGMwI1jmoogLa9zLQfvZJSg+0CQCR7PCeCiiCx5cIAcCHAxmaJtGvdVVm5TDgLiQW2KiiiqzSJ/S4+v1CrrvcDDnE+/wCKiiIVtbLI19FFFEwf/9k="/>
          <p:cNvSpPr>
            <a:spLocks noChangeAspect="1" noChangeArrowheads="1"/>
          </p:cNvSpPr>
          <p:nvPr/>
        </p:nvSpPr>
        <p:spPr bwMode="auto">
          <a:xfrm>
            <a:off x="144464" y="-1108472"/>
            <a:ext cx="4714875" cy="23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1268" name="AutoShape 6" descr="data:image/jpeg;base64,/9j/4AAQSkZJRgABAQAAAQABAAD/2wCEAAkGBxQSEhUUEhQUFhQWFBQUFBQVFxUUFRQXFBYXFxgXFhUYHCggGBwlHBUUITEhJSkrLi4uFx8zODMsNygtLisBCgoKDg0OGhAQGiwkHCQsLCwsLCwsLCwsLCwsLCwsLCwsLCwsLCwsLCwsLCwsLCwsLCwsLCwsLCwsLCwsLCwsLP/AABEIALYBFQMBIgACEQEDEQH/xAAbAAACAwEBAQAAAAAAAAAAAAABAgADBAUGB//EADoQAAEDAgQEAwYGAgEEAwAAAAEAAhEDIQQSMUFRYXGRBROBIqGxwdHwBhQyUuHxQmIHI3LC8hUzgv/EABgBAQEBAQEAAAAAAAAAAAAAAAABAgME/8QAIBEBAQEAAgMAAwEBAAAAAAAAAAERAhIDITEiQVEyE//aAAwDAQACEQMRAD8A4gYnbTVoaiAvZrzYUMR8tOAmAU1VflpgxMjKABqMIgoqKWEC1OogryqtyuKrcFqIqhM1QtQhVk8quoE0KQiqYRAVmRENWtZxWGo5VZCEKaqshIWq0hLCqK4QyqyEYQVZEcisQRC5VA1NCMIFhGEVFFJlUyJ0CiELUrgnKQhMXVJCictURHSlBNCCw6JKYJVEDSpCATSgEIoqIoIEp0pQIUpVsJSFdRWomLUFUSFIUlAlBFEJQlMTRUIQzISrhqFBFGFUKhCaEIQCEYRhGEC5VMqaFCoFhCE0IwqhYUhNlRhQVkJCrHBVFq1IloFRAtKiYmulCOVFRcHcmVTKnlFXRVCkKxSE0VypKchLlVRAUyWFFQSlKMoJgUoIlBXE0pQTIQqyVBPCmVVFZCCshSFrUKE4QUCzVgkIQmQUUFAioggCOVQIpq4EKQooppiKIFSU0xISlOgmpiohFMQommNOZA1FcWql1JSY1dTOjnSGkhkV6xNq0ORVOVEJ0OywlBASnNO3/wCh8Cs8vxansqCJYhlWkBCU2VENTTCQjCtbTnRelwX4aZE1XEn9rLAcs26zy8k4/Wpwt+OBgfDKtafLYXAWJsAOpK6tL8MQP+pVAPBoJ95hekp0WNbkY0NbwCdzyBMWAuY+cLz8vPyvx1nik+uNhvBqDdRmtq6fhoi/wqhP6B7xHpK6mV2VsA3EmOd1VUBm+aPVc+/L+t9Z/HnsZ+HLZqbrc7jpy9VxMRhXMMOEfDuvdMou2BvrsudjsFmLmkQQA6LAuHEDjqPVdeHms+ufLxz9PIZUcq218HH6TPLf+VkheictceuEhSE+RTIrphIQhW5UC1QJCiMIFNARQURUUUlSUQVIQlFEAoIqKo3IQmNJ1iWmDYWN+inlngey566YQtS5Vd5R4Hsh5ZmIPY9uqdjFWRDy1pNJw1aeygpngeyvc6s4aiRbU6i22hv98Voq0XNElrosLAk3MCwvupXoOaQwj2nGQJB0Dp+Sxz5RvjxUShmSGr/1DTyVJBjNlOQnk/RXGkeBWuzPVWXKU2lxAGpIG515BW/l3ftPZen/AA/4UKbc9Qe2dOLW/UqcvJOMWcNrT4b4VToi/tOn9UR24BdIVBYZfp2RZTHDudfTZWDKNl47d+vRJhQ88h0CDqhIunzsHFEPbsPeoqjzDFiqajzAIJgjutjnDYLOBALRppHDogz+YeJVVVuYXura+m8g9wqDWMQY7CVqMuZivDzcgTFyNwOIC5OIw4OkT2lenbVE3Goi2sHguLisKA4xcbHiF14cqxyjiOMJS5acRhXZrXn73QOAfwHcWXo7RxysxchK1N8OqExlPuSHBuzFsaRe4BngTEp2n9MrMpC0/lHcCj+Vd+09k2GVkhTKtf5V37XdkvkO/aeyuxMrKQhC0OongUvku4HsmxMVQirfy7uBUOHd+0q7DKqQT+U79p7FRNiZXoHOJ1v1uiCVeMK7/W/NO3CVCLAHmDPwXm2PSzZioRMSJjTl0V/5ep+0j0j4q2hg6jtAPWPcpsGW6YStQwxBh1uWUW6lBuEcDD7X2E24ypsVnh3Nc+rSAq0gAAAHwBAAkTp6LsvpgkZTDRIedTI3HBc7FUya1KNTm1tseIClqxnbQP5hxzHL5bTk2DiSM3WBHougGnh7lnYD5zwJd7FMTsAM5MnbULTTDnnKON/55KxK6Hhvh+c5nDTTmfmuy2iQZIlJg6GUAbD3lai5crdrcIKcoeRfVM50KMNp4rKgaCRlLKPa15cE1SuG6lNUeNyB1QLI4KNLXAxre/SyTEvAYTyMKUaUNbyifUQVRKoDhECd1gr4Vokiw+F1uqNss+JMNdPCPUpErHVogSBqAZB4jh6SslRgzf6xvqD9L+5bq9M5WOIuWiRzCzVG8F0lZrj+IGwtrNuhI+SOHY0tB3DQ28k2GhJKuxLZAPM9427e4LFVq5b8pI0vxXT7GPldKmwRLSOiqxAkEGRzAgjo5co+IH9o7lAeIuGkDv8AVXpTtHSBb3ubanii9oJBLyYuBFhaDCw0cfmIBHqFqJ+/6UsNWuIJnMdIsI9yryt5nmkMo5TwTBaMvP3FVu7j0CQgoBiB3Nv8khPVEU02QDn3RFfQKJiByHqog9PRpNAe4NuBYnouQ+dQV2XvytnKXf5H3bclx/FMpcCy+aHFrduhXPj9bqutinggTJiy9PQEZQdYHuC5jGtLcwzAbzNrK1tRxdE6XM7Kcvax0cRhsxudtLLh+JOc18NGkcDbhzXVpeIMaIdryE9+ax16Re5z4MSJU4+r7WsGBLgYIsdef0N/gqvG6LX4rDtJPtB1tLDhxv8AFdhpbkgC5sZ5jhquPj6WTE4YZif/ALJcQSdAlvskE1vLdXYHEAvYwERIysG2kQUmUy0loYAIEkiXD/Jv0U8Jl1WucvsjEOYD+rMWNZJylX+Iy8lkZZcGmbAxcEE7q8U5NFJ76cea8kGIJ0F7RHJW4oupPBaS4uktaJMWiTJiJWOq4sb7BzNYCPbJku3DSFlxGPfDswa2AJvLiDsLab+pVzTXRp+PwIrMI2zN9/2Fvwvi9NwN8twBO687jqwrMIpC+VoAtFryOc2XHpUMQ4ZqTWhkD9ZMm1y0Rp1Wb1Wa97isU0XcRAdM8o+sL5D/AMifinE08Xmw9RzKRaA0w1zXETP6gRPRavxD4tVFPyYIOupk8hpbXReE8ax73U2MJtmc48yIA7fNOP1b8b2/j7HxesHDSDTp/wDi0L6B/wAV/iavjH1m1nNimxrmloIJLnRe8GAPevjDSvqH/DWCe3EVXQQx1GJiAXB7SPdmVvxmPrDmnj1WZ09e1ittN2s/NUOasytOb/8AKDzPJd1aeR/sdFZimwGka+0COYP0hcfx7DkV2uAP6SDHP/1HZdYvJa06mB3jdbz9ssTxNj1hYPFDNMTq0kDo7bu33ldZ7Y1IDtIAt74lZW0uN9uULUrNjy2Y8FpoYR79GwOJ0Xp8MwNENa0cyIP8hNUIMBtiJkjfqt3yMzg5mGwWTQm/ED3K003C/sn3JPEHAGm4m4eGt2/WYI5z8le9yxttbxQ+mBBnU6DUeiAbwKuay87jkrBVAuWtPUR8FdRkufTVBjr6rr0ccz/KmB0AK2+dSDc8Nyy1ugsXODRPq4LN5Z+jHnTf5qExpp0k+9eoqYZgdGRvKwVjKDRo1o9Ap3MeSzc/cFF678u39rewUT/omMr8ebQ3/utK5QwIcS+4uSI0PAxsFbXxJpz+qwg6aTMqOJIc4QRpBHtHsrPXxptoYiWEOkE2HAzppxVDMTlkAFxkA5uemU/IqqgxzgJaQNQSCDbSyNi9ofOawG+mhAnVTBsa1sEAXtoN1Z/iW9oNx6LDjKOU+ZDiSDcWLTtZZcZVfTLcpJcSA4CJzW9RPZSTV11n4MgNAd/q0aiDvxleQ/5HxlahTBY4t1gi5lrmZSDtqV3qPixzZHAjYO2BjQgWXn/x5hn4lmUNg5GNZLmjM41Lxe1sqllix8+/D/4gxNKswCs/K+u19VtjnzPGYnMDcjcL61gKj64Jj2JOupO0HbYeq8N4R/x9UDw/EVGNylpaxhzOfBBi4AFgb3X0H8yKYZkEAWLXCBHI7rW+mRxsZIBEXBFrW5LJh8A7yprNBH+AM5oNpkbRt0XUZVaXh2UGSL3txF/RbPFnsc0Q5sg6dVNs9LjybsCA4ObIgEESTIJGl9V2fBMQx5LHt1JAvsLabbrHiGnRpA56nslweHFMZg4l2awNhxmeK1eMvslscR4e/FVsNi6bTSzPFKsBBGnl3BmYK5tD8MQXNDM4edCA5vszfTRe3dVEkmLuzGdyNzzursNj8hm3YWB+KxJyl2LsscTwv8Ihn6WNbypsjuYXe/KPw1Jzw1oA1G5nj/a0t8bI2B9yoxni3mNLSIBsYV/K32npno+NN1Lr7tOYxPvKtqYwPyuaSCNwC3N1vdZa1Om6MlNrCCDIiTx9PomFP7t8Z6q5DavdULxEknbSPu5VReDIJuLCRH3qldAOtxB6HXX6KtzRqCCTEjmeHFMFuQfuHoFpY1j4a0wYiYvZc1zjNo9LfFNSxThpIVsF3iDBRyhxnNIB6cgqXPbuiauc+2420MTCvdRpCIeTP6jGluYRHH8VuaZkAedT4873WpzJ004n5cUxoz+oNIEkSAOhuNVWXcT3HzVQWUuE9VZ5MaSZ9D9IVTiPv+1dTpuiZj1QVPoOBjW2xBHTqq3tcRlIsde8/EBbqdIuAcHAgixHBafyoIAnTcWPqVNMGl4iTGcXB1G/G2y6TcQCAWgu4xsuezw5vF3dV+IUfLpl7S72QDEzabrOS/FdgYhu8jqCouDhccHiZn/tkdwFFnqaciRUECSLA6SZ1/hLTFwfaHs3aNC4QJAlU5xm0BkXcNZjQDgpiiHhoAcCLQ0i88tv5XXEdCpisoMG40zXFtRYys1CoZNR+UPIJAgnKJ4rM6n7NgYBkREyjS0mSNgpitzsZMTsSY+Uo43EAlj8od7WlgRG59FzqkkybzuPmmaQbaJhrdj6zamVujAZ9kCSb9tVXjC1+R2UEsgwb369uyzzuZ++CgcPuynVdV4um2o8VHi+4Gh5TrtqrcWBUIOkDKIMW2+Cg+9EWkaG/TRaQjGxpZMWX9+oTHlCjBe/1QKQo0KyPSyBZyuoFy8J9OKpAPBWkols8/iqKc/JWttHHVR1DiUH0yOPZASSOXNAMJ0O6RjCU0nmUA8q9/76KPbCAkI1Te2kX4z9ECH75pWt+ymHP5IkgaE/foqAGiP1eiDLae+VYx4OvwCsbVLRAfA4aDsoMpaf6PyTkgAS2b6k7dFfSyBrhGYkEA5rN6DZaG+FewCyoCYkg8d9E0c8ZSNBOu+/FVYgw0wRodLR1WxhOUteDY2LSIPoRPdZKmG2IN0RT4RVcMjG3sM06N4+q7xEXGvuhcrw2m1robFp9JXXhZosw+IBsbEag/EcVX4i4PoVADqx0RebJXYbPpquLXfVwpmDkne4HL+Uk2+i3GrwTANZTBJlzrlRCj4o14kE8xaxUSy6kxZkaZIGUxBiANNUKThlOgPHhHqLqoViDqBOiV9Q66dIK2q9rYEhwnSxugahdrfgdT22StIIIl0xw/lL5cDlp0PAxoguhv8Al7IFidD/AGqXsl0AgN5gl1lAbWNtYJ04iN0Gt3BHrqZ+KBpyxbabX3jqrW8j30Ssv6ekDomczj/HGyilqEg3Bvf74Jw0akGORv2SPd/ET9+iLDpY777dUEYIkO1Bj+kczm8x6ackDTvA5Tf09U7QBczO336ICKk2Ig/O3yTVn8NNJt8lUKkb+4Rb1sprvayl9eyDmteddfsJc6rosgnhmPxKauNNOicbs1bMuL2EuGk3hVVXXsfmq5M27BRm+nQ/JXEPmg6d0M5GsifkqHYkXk32Gs/RXUKciXEAgxA1j5q4A4cZ6hAAfcqx1Mi+rdLzrwRNF3lmplIaATrsN1NCBo2KfyeBF7739FRSdIDmyQe61nDOyl4b7IE3MG3CyUUGkeSYUzbTsPqqsPiA8AwW/PsrPLG5PoiI+lzPYJI+/wCFaadjczxn5JWvcLWPNBYxhkXsuk/CZx8FzqMRII6X+i34fHxZw9Rf4LN1Wc4EtdMQePEcJWl7baQrKnjDQYyuPQKqrjBUNgQeBsp7GjBCxKauwOBBAIOoO6ow9bL7JG+qsqvyscd4N1m/R4vxLBCnVcKby1tjHDkotOFpMqgvquJc4kxpCK7dsc8WltjHGNpA9dUwcdOU9b39ySpWEguk6gbenNX06RiYE7DfujRXVbzrbfh2tolq1A2XElv+ux2uEkkEl2UEeyIMb781eXHeY1gGVRH5nZf0hsTAgEeiIHsmwI/hU+YAfUnXbhzT0mO/xmJnj8UDtmd9o5RrqgaoJt2PBRxzWJ9/uukaImw29ygvDBx0G2hTsJ2nRI2qYibaQT8EtOmW5iANzHE72RTtaQ65A2v39UAbDnf56LVUdLbMuYAImW21j0WWnTdEEzpxBkHgoA8Tt/Pp6JaF3XMRtBKsqVczibW1m0D7KqrOi8c5HDqqNdGvlJEbl2b0ECN1Q50mLSTbSNeXVITJaRBmFb54Z7Bax37WnKTJt6Ll4v8AMb5/Q84ATDeNwNuqop185JaSB+42nkPqqBSkjONBAbM77ncrVRfkmALiCCAR6LrmMKmUwCSLk8TfnPFXUKoghw22AkXWcty6WvMCRE3stNOm5w3c3jwShjTETf5R3T/nKgb5ZPskREWINoWup4cDQGQkOiZ+IhecwLXEy4mLgAz35KTKX06LSIgDTht6QtNLEksLSTl3m/2FgNjP3HOE2c7AdJ7q4avqWi4HolDm7ntuqXPG4I4GdFXnnr0sUwbGO2Die+btulpv/dHWN+6rzGNI6E/2rmYhwsYcOZDgZ6hQAkCfZgcQdO62YOnTP6iQOnzCwGs28FzeLSJHp9wgzHOYTlu0xYj4JYa9HT8u2Vwjks+IYwkukTBA9f6XH/MtN4IJ1GgPRRuMy6Q4bh1j3hZ6mulUc3LZwJsexSYitnbBdHFvHquXVrMdoCDty9UpfIu4A7AiEw1ZUfew7aILDVeNw4HuCotYhWOzX3Nptv0C6NCWjqf9jy4qKLVIz1WyQTBM8Fc6ocs72+KiiIpzfuv8VdQbI6/HQKKJQ9KBeOR4GeSVwgAe/wBVFEUjK19NI66rXTp5gY1vE3AgSoopSJ+RdlDmu1AInWI3je3vRqwYMuBk312UUUl1TCsRIIaZs6xk8L72UbeZALSbtPyQUU/Qz47BugBpAAJEiQQNba3ss1LBgNBaYPGL9/VRRZ4ep6Xl7p6gkXjrulZUM9IB+5UUW0XvdOw9RB+Kei+ILTGoMDX33RUXK8rFwa1ZwFjbgdPisxveAOkqKK8edLC1TaRpG6WmA4SLHp9Coou0+M1CTx+KrIUUREk8VawGMwI1jmoogLa9zLQfvZJSg+0CQCR7PCeCiiCx5cIAcCHAxmaJtGvdVVm5TDgLiQW2KiiiqzSJ/S4+v1CrrvcDDnE+/wCKiiIVtbLI19FFFEwf/9k="/>
          <p:cNvSpPr>
            <a:spLocks noChangeAspect="1" noChangeArrowheads="1"/>
          </p:cNvSpPr>
          <p:nvPr/>
        </p:nvSpPr>
        <p:spPr bwMode="auto">
          <a:xfrm>
            <a:off x="144464" y="-1108472"/>
            <a:ext cx="4714875" cy="23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11269" name="Picture 8" descr="http://www.upcdigitalnature.ro/uploads/52aeac9604d84igloo-snow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810000" cy="18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http://www.cronicadeiasi.ro/pictures/images/iglu_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97180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https://encrypted-tbn3.gstatic.com/images?q=tbn:ANd9GcTnhydU4uDSZBAE84MFbTalEHaTkb6nSWrfR__gThFh3wJaOxj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2571750"/>
            <a:ext cx="4714875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5200651" y="1006970"/>
            <a:ext cx="27863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b="1" dirty="0" smtClean="0"/>
              <a:t>Igluuri – adăposturi din gheață</a:t>
            </a:r>
            <a:endParaRPr lang="ro-R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540255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Primele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asezari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organizate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satele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primitive (cu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aprox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10.000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ani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urma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11700" y="872359"/>
            <a:ext cx="8520600" cy="3696666"/>
          </a:xfrm>
        </p:spPr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aparut</a:t>
            </a:r>
            <a:r>
              <a:rPr lang="en-US" dirty="0" smtClean="0"/>
              <a:t> ca </a:t>
            </a:r>
            <a:r>
              <a:rPr lang="en-US" dirty="0" err="1" smtClean="0"/>
              <a:t>urmare</a:t>
            </a:r>
            <a:r>
              <a:rPr lang="en-US" dirty="0" smtClean="0"/>
              <a:t> a </a:t>
            </a:r>
            <a:r>
              <a:rPr lang="en-US" dirty="0" err="1" smtClean="0"/>
              <a:t>procesului</a:t>
            </a:r>
            <a:r>
              <a:rPr lang="en-US" dirty="0" smtClean="0"/>
              <a:t> de </a:t>
            </a:r>
            <a:r>
              <a:rPr lang="en-US" dirty="0" err="1" smtClean="0"/>
              <a:t>trecere</a:t>
            </a:r>
            <a:r>
              <a:rPr lang="en-US" dirty="0" smtClean="0"/>
              <a:t> de la </a:t>
            </a:r>
            <a:r>
              <a:rPr lang="en-US" dirty="0" err="1" smtClean="0"/>
              <a:t>pescuit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vanatoare</a:t>
            </a:r>
            <a:r>
              <a:rPr lang="en-US" dirty="0" smtClean="0"/>
              <a:t> la </a:t>
            </a:r>
            <a:r>
              <a:rPr lang="en-US" dirty="0" err="1" smtClean="0"/>
              <a:t>agricultura</a:t>
            </a:r>
            <a:r>
              <a:rPr lang="en-US" dirty="0" smtClean="0"/>
              <a:t>.</a:t>
            </a:r>
          </a:p>
        </p:txBody>
      </p:sp>
      <p:pic>
        <p:nvPicPr>
          <p:cNvPr id="12292" name="Picture 2" descr="https://encrypted-tbn3.gstatic.com/images?q=tbn:ANd9GcTZ95a-Z6O7YklRlfWo3UmlVUCkidY7vSf7559dDjwxSfNGYP5C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39614"/>
            <a:ext cx="3429000" cy="16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storage0.dms.mpinteractiv.ro/media/401/321/5387/4869070/3/altru1.jpg?width=500&amp;height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3536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3.bp.blogspot.com/_25hyMqzE4qM/TTP4vWPQqJI/AAAAAAAAABM/ZMTzBJ6ZxM0/s1600/agricultur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8" y="1849821"/>
            <a:ext cx="3427412" cy="212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14800" y="3143250"/>
            <a:ext cx="1295400" cy="363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Aparitia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oraselor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(cu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aprox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5000-6000 de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ani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urma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1700" y="1072055"/>
            <a:ext cx="8520600" cy="349697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Este </a:t>
            </a:r>
            <a:r>
              <a:rPr lang="en-US" dirty="0" err="1" smtClean="0"/>
              <a:t>legata</a:t>
            </a:r>
            <a:r>
              <a:rPr lang="en-US" dirty="0" smtClean="0"/>
              <a:t> de :</a:t>
            </a:r>
          </a:p>
          <a:p>
            <a:r>
              <a:rPr lang="en-US" dirty="0" err="1" smtClean="0"/>
              <a:t>Cresterea</a:t>
            </a:r>
            <a:r>
              <a:rPr lang="en-US" dirty="0" smtClean="0"/>
              <a:t> </a:t>
            </a:r>
            <a:r>
              <a:rPr lang="en-US" dirty="0" err="1" smtClean="0"/>
              <a:t>populatiei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Extinderea</a:t>
            </a:r>
            <a:r>
              <a:rPr lang="en-US" dirty="0" smtClean="0"/>
              <a:t> </a:t>
            </a:r>
            <a:r>
              <a:rPr lang="en-US" dirty="0" err="1" smtClean="0"/>
              <a:t>teritoriului</a:t>
            </a:r>
            <a:r>
              <a:rPr lang="en-US" dirty="0" smtClean="0"/>
              <a:t> </a:t>
            </a:r>
            <a:r>
              <a:rPr lang="en-US" dirty="0" err="1" smtClean="0"/>
              <a:t>satului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Diversificarea</a:t>
            </a:r>
            <a:r>
              <a:rPr lang="en-US" dirty="0" smtClean="0"/>
              <a:t> </a:t>
            </a:r>
            <a:r>
              <a:rPr lang="en-US" dirty="0" err="1" smtClean="0"/>
              <a:t>activitatilor</a:t>
            </a:r>
            <a:r>
              <a:rPr lang="en-US" dirty="0" smtClean="0"/>
              <a:t> </a:t>
            </a:r>
            <a:r>
              <a:rPr lang="en-US" dirty="0" err="1" smtClean="0"/>
              <a:t>oamenilor</a:t>
            </a:r>
            <a:r>
              <a:rPr lang="en-US" dirty="0" smtClean="0"/>
              <a:t>.</a:t>
            </a:r>
          </a:p>
        </p:txBody>
      </p:sp>
      <p:pic>
        <p:nvPicPr>
          <p:cNvPr id="13316" name="Picture 2" descr="http://static.infoturism.ro/destinatia/large/1327651058_72847d762ad6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78154"/>
            <a:ext cx="54864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2210" y="276859"/>
            <a:ext cx="8520600" cy="7074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Locuitorii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oraselor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au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devenit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2238703" cy="2100097"/>
          </a:xfrm>
        </p:spPr>
        <p:txBody>
          <a:bodyPr/>
          <a:lstStyle/>
          <a:p>
            <a:r>
              <a:rPr lang="en-US" dirty="0" err="1" smtClean="0"/>
              <a:t>Olari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Fierari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Tamplari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Prelucratori</a:t>
            </a:r>
            <a:r>
              <a:rPr lang="en-US" dirty="0" smtClean="0"/>
              <a:t> de </a:t>
            </a:r>
            <a:r>
              <a:rPr lang="en-US" dirty="0" err="1" smtClean="0"/>
              <a:t>piele</a:t>
            </a:r>
            <a:r>
              <a:rPr lang="en-US" dirty="0" smtClean="0"/>
              <a:t>.</a:t>
            </a:r>
          </a:p>
        </p:txBody>
      </p:sp>
      <p:pic>
        <p:nvPicPr>
          <p:cNvPr id="14340" name="Picture 2" descr="http://str2.crestin-ortodox.ro/foto/1189/118843_mestesuguri-traditionale-olarit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857250"/>
            <a:ext cx="2846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www.turismbuzau.ro/images/stories/diverse/fierar%20traditii%20buz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3086100"/>
            <a:ext cx="35718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adidimcea.files.wordpress.com/2013/11/99932946-james-krenov_0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1" y="800100"/>
            <a:ext cx="29559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www.mestesugari-transilvania.ro/sites/default/files/f_images/nistor_io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1" y="3350419"/>
            <a:ext cx="3952875" cy="17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1700" y="220717"/>
            <a:ext cx="8520600" cy="388882"/>
          </a:xfrm>
        </p:spPr>
        <p:txBody>
          <a:bodyPr/>
          <a:lstStyle/>
          <a:p>
            <a:pPr algn="ctr"/>
            <a:r>
              <a:rPr lang="ro-RO" sz="2800" dirty="0" smtClean="0">
                <a:solidFill>
                  <a:schemeClr val="bg2"/>
                </a:solidFill>
              </a:rPr>
              <a:t>Organizarea administrativ – teritorială a României</a:t>
            </a:r>
          </a:p>
        </p:txBody>
      </p:sp>
      <p:pic>
        <p:nvPicPr>
          <p:cNvPr id="15363" name="Picture 2" descr="Imagine simila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296" y="777766"/>
            <a:ext cx="7535917" cy="43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ini pentru harta administrativ teritoriala a constant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048" y="332225"/>
            <a:ext cx="494249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5821" y="399393"/>
            <a:ext cx="3741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Județul</a:t>
            </a:r>
            <a:r>
              <a:rPr lang="ro-RO" dirty="0" smtClean="0"/>
              <a:t> – unitate  administrativ – teritorială, alcătuită din: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...............................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.................................</a:t>
            </a:r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................................. </a:t>
            </a:r>
            <a:endParaRPr lang="ro-R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21" y="266349"/>
            <a:ext cx="8520600" cy="707400"/>
          </a:xfrm>
        </p:spPr>
        <p:txBody>
          <a:bodyPr/>
          <a:lstStyle/>
          <a:p>
            <a:pPr algn="ctr"/>
            <a:r>
              <a:rPr lang="ro-RO" sz="2800" dirty="0" smtClean="0">
                <a:solidFill>
                  <a:schemeClr val="bg2"/>
                </a:solidFill>
              </a:rPr>
              <a:t>Orașe și municipii – asemănări și deosebiri...</a:t>
            </a:r>
            <a:endParaRPr lang="ro-RO" sz="2800" dirty="0">
              <a:solidFill>
                <a:schemeClr val="bg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2055" y="1702674"/>
            <a:ext cx="2354316" cy="2259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Oval 4"/>
          <p:cNvSpPr/>
          <p:nvPr/>
        </p:nvSpPr>
        <p:spPr>
          <a:xfrm>
            <a:off x="2627586" y="1728952"/>
            <a:ext cx="2459421" cy="2317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TextBox 5"/>
          <p:cNvSpPr txBox="1"/>
          <p:nvPr/>
        </p:nvSpPr>
        <p:spPr>
          <a:xfrm>
            <a:off x="1208689" y="1334813"/>
            <a:ext cx="491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 smtClean="0"/>
              <a:t>      orașe                      municipii </a:t>
            </a:r>
            <a:endParaRPr lang="ro-RO" sz="1800" b="1" dirty="0"/>
          </a:p>
        </p:txBody>
      </p:sp>
      <p:pic>
        <p:nvPicPr>
          <p:cNvPr id="7" name="Picture 4" descr="MangaliaNews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848" y="1324303"/>
            <a:ext cx="3710152" cy="353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395783" y="0"/>
            <a:ext cx="8520600" cy="515007"/>
          </a:xfrm>
        </p:spPr>
        <p:txBody>
          <a:bodyPr/>
          <a:lstStyle/>
          <a:p>
            <a:pPr algn="ctr" eaLnBrk="1" hangingPunct="1"/>
            <a:r>
              <a:rPr lang="ro-RO" sz="2800" dirty="0" smtClean="0">
                <a:solidFill>
                  <a:schemeClr val="bg2"/>
                </a:solidFill>
              </a:rPr>
              <a:t>Orașul Mangalia – Elemente componente specifice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026" name="Picture 2" descr="HARTA MANGALIA | HARTA MANGALIA| HARTA MANG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34" y="534716"/>
            <a:ext cx="8177049" cy="460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643224" cy="451946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bg2"/>
                </a:solidFill>
              </a:rPr>
              <a:t>Comuna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pic>
        <p:nvPicPr>
          <p:cNvPr id="19459" name="Picture 5" descr="Prezentarea comun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3697" y="296918"/>
            <a:ext cx="3384331" cy="126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arta regională - CNIPT Murfatlar"/>
          <p:cNvPicPr>
            <a:picLocks noChangeAspect="1" noChangeArrowheads="1"/>
          </p:cNvPicPr>
          <p:nvPr/>
        </p:nvPicPr>
        <p:blipFill>
          <a:blip r:embed="rId3"/>
          <a:srcRect l="1850" t="2100" r="4316" b="33071"/>
          <a:stretch>
            <a:fillRect/>
          </a:stretch>
        </p:blipFill>
        <p:spPr bwMode="auto">
          <a:xfrm>
            <a:off x="0" y="609601"/>
            <a:ext cx="5478805" cy="4139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75283" y="2322786"/>
            <a:ext cx="2942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50000"/>
                  </a:schemeClr>
                </a:solidFill>
              </a:rPr>
              <a:t>Identificați 3 comune din județul Constanța, aflate în apropierea localității voastre, utilizând harta  alăturată</a:t>
            </a:r>
            <a:endParaRPr lang="ro-RO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/>
          <a:lstStyle/>
          <a:p>
            <a:pPr algn="l" eaLnBrk="1" hangingPunct="1"/>
            <a:r>
              <a:rPr lang="en-US" b="1" smtClean="0"/>
              <a:t>Elementele satului</a:t>
            </a:r>
          </a:p>
        </p:txBody>
      </p:sp>
      <p:pic>
        <p:nvPicPr>
          <p:cNvPr id="20483" name="Picture 2" descr="http://www.i-tour.ro/wp-content/uploads/2014/02/Sarlota-sau-Charlotten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00300"/>
            <a:ext cx="4778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447800" y="1200150"/>
            <a:ext cx="2093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Vatra satului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248400" y="3086100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Mo</a:t>
            </a:r>
            <a:r>
              <a:rPr lang="ro-RO" sz="2800" b="1" dirty="0" smtClean="0">
                <a:latin typeface="Calibri" pitchFamily="34" charset="0"/>
              </a:rPr>
              <a:t>ș</a:t>
            </a:r>
            <a:r>
              <a:rPr lang="en-US" sz="2800" b="1" dirty="0" err="1" smtClean="0">
                <a:latin typeface="Calibri" pitchFamily="34" charset="0"/>
              </a:rPr>
              <a:t>ia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satului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20486" name="Picture 4" descr="http://3.bp.blogspot.com/-keLQ5gBuH0I/T1M0tbhShDI/AAAAAAAABGs/I70BvcdQgxc/s640/carliba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6" y="-171450"/>
            <a:ext cx="4714875" cy="26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2409826" y="3514329"/>
            <a:ext cx="571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484" idx="2"/>
          </p:cNvCxnSpPr>
          <p:nvPr/>
        </p:nvCxnSpPr>
        <p:spPr>
          <a:xfrm rot="16200000" flipH="1">
            <a:off x="1594696" y="2623396"/>
            <a:ext cx="1819931" cy="198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1428750"/>
            <a:ext cx="2057400" cy="11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485" idx="1"/>
          </p:cNvCxnSpPr>
          <p:nvPr/>
        </p:nvCxnSpPr>
        <p:spPr>
          <a:xfrm rot="10800000">
            <a:off x="4419600" y="3143250"/>
            <a:ext cx="1828800" cy="20446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629275" y="2276475"/>
            <a:ext cx="108585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24"/>
          <p:cNvSpPr txBox="1">
            <a:spLocks noChangeArrowheads="1"/>
          </p:cNvSpPr>
          <p:nvPr/>
        </p:nvSpPr>
        <p:spPr bwMode="auto">
          <a:xfrm>
            <a:off x="5562601" y="3943351"/>
            <a:ext cx="2823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err="1" smtClean="0">
                <a:latin typeface="Calibri" pitchFamily="34" charset="0"/>
              </a:rPr>
              <a:t>Popula</a:t>
            </a:r>
            <a:r>
              <a:rPr lang="ro-RO" sz="2800" b="1" dirty="0" smtClean="0">
                <a:latin typeface="Calibri" pitchFamily="34" charset="0"/>
              </a:rPr>
              <a:t>ț</a:t>
            </a:r>
            <a:r>
              <a:rPr lang="en-US" sz="2800" b="1" dirty="0" err="1" smtClean="0">
                <a:latin typeface="Calibri" pitchFamily="34" charset="0"/>
              </a:rPr>
              <a:t>ia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satului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0493" name="TextBox 25"/>
          <p:cNvSpPr txBox="1">
            <a:spLocks noChangeArrowheads="1"/>
          </p:cNvSpPr>
          <p:nvPr/>
        </p:nvSpPr>
        <p:spPr bwMode="auto">
          <a:xfrm>
            <a:off x="4876800" y="4629151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>
                <a:latin typeface="Calibri" pitchFamily="34" charset="0"/>
              </a:rPr>
              <a:t>Forma </a:t>
            </a:r>
            <a:r>
              <a:rPr lang="ro-RO" sz="2800" b="1" dirty="0">
                <a:latin typeface="Calibri" pitchFamily="34" charset="0"/>
              </a:rPr>
              <a:t>ș</a:t>
            </a:r>
            <a:r>
              <a:rPr lang="en-US" sz="2800" b="1" dirty="0" err="1" smtClean="0">
                <a:latin typeface="Calibri" pitchFamily="34" charset="0"/>
              </a:rPr>
              <a:t>i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structura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satului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90679" y="266349"/>
            <a:ext cx="8520600" cy="490396"/>
          </a:xfrm>
        </p:spPr>
        <p:txBody>
          <a:bodyPr/>
          <a:lstStyle/>
          <a:p>
            <a:pPr algn="ctr" eaLnBrk="1" hangingPunct="1"/>
            <a:r>
              <a:rPr lang="ro-RO" sz="2800" dirty="0" smtClean="0">
                <a:solidFill>
                  <a:schemeClr val="bg2">
                    <a:lumMod val="50000"/>
                  </a:schemeClr>
                </a:solidFill>
              </a:rPr>
              <a:t>Cum au evoluat așezările umane de-a lungul timpului?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6" descr="https://encrypted-tbn3.gstatic.com/images?q=tbn:ANd9GcQv8WhiLYe_g0Gf-1OTlNpLk3n0lpbs0fjjM0r-sWJNqvI-o266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26" y="1714500"/>
            <a:ext cx="427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http://2.bp.blogspot.com/_UpUR9FsC8Qo/TLlexbIJSmI/AAAAAAAAAj0/Ma_RwE-Yi2c/s1600/grota-familiei-gh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993" y="3048000"/>
            <a:ext cx="4100442" cy="192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http://www.inromania.info/assets/images/pesteri/liliecilor/pestera-lilieci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57251"/>
            <a:ext cx="4182164" cy="187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5286377" y="4405586"/>
            <a:ext cx="4194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Ad</a:t>
            </a:r>
            <a:r>
              <a:rPr lang="ro-RO" b="1" dirty="0"/>
              <a:t>ă</a:t>
            </a:r>
            <a:r>
              <a:rPr lang="en-US" b="1" dirty="0" err="1" smtClean="0"/>
              <a:t>posturi</a:t>
            </a:r>
            <a:r>
              <a:rPr lang="en-US" b="1" dirty="0" smtClean="0"/>
              <a:t> </a:t>
            </a:r>
            <a:r>
              <a:rPr lang="en-US" b="1" dirty="0" err="1"/>
              <a:t>naturale</a:t>
            </a:r>
            <a:r>
              <a:rPr lang="en-US" dirty="0"/>
              <a:t>: </a:t>
            </a:r>
            <a:r>
              <a:rPr lang="en-US" dirty="0" err="1" smtClean="0"/>
              <a:t>pe</a:t>
            </a:r>
            <a:r>
              <a:rPr lang="ro-RO" dirty="0" smtClean="0"/>
              <a:t>ș</a:t>
            </a:r>
            <a:r>
              <a:rPr lang="en-US" dirty="0" err="1" smtClean="0"/>
              <a:t>teri</a:t>
            </a:r>
            <a:r>
              <a:rPr lang="en-US" dirty="0" smtClean="0"/>
              <a:t>,</a:t>
            </a:r>
            <a:r>
              <a:rPr lang="ro-RO" dirty="0" smtClean="0"/>
              <a:t> </a:t>
            </a:r>
            <a:r>
              <a:rPr lang="en-US" dirty="0" err="1" smtClean="0"/>
              <a:t>scorburi</a:t>
            </a:r>
            <a:r>
              <a:rPr lang="en-US" dirty="0"/>
              <a:t>, </a:t>
            </a:r>
            <a:r>
              <a:rPr lang="en-US" dirty="0" err="1"/>
              <a:t>grote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0372" y="1187669"/>
            <a:ext cx="347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Așezări neorganizate...</a:t>
            </a:r>
            <a:endParaRPr lang="ro-R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38150" y="63103"/>
            <a:ext cx="8229600" cy="422672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ro-RO" sz="3200" b="1" dirty="0" smtClean="0"/>
              <a:t>Tipuri de sate</a:t>
            </a:r>
            <a:endParaRPr lang="en-US" sz="3200" b="1" dirty="0" smtClean="0"/>
          </a:p>
        </p:txBody>
      </p:sp>
      <p:pic>
        <p:nvPicPr>
          <p:cNvPr id="21507" name="Picture 4" descr="http://images.zoso.ro/img/2013/11/case-sose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1314450"/>
            <a:ext cx="2495550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ghidvideoturistic.ro/usr_uploads/Locatii/MihaiViteazu/mviteazu-spla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4235450" cy="196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4.bp.blogspot.com/-waMCXtSvMjg/UxhyWKGjYXI/AAAAAAAAQNQ/1vkc5S4l6G0/s1600/100_4286.JPG"/>
          <p:cNvPicPr>
            <a:picLocks noChangeAspect="1" noChangeArrowheads="1"/>
          </p:cNvPicPr>
          <p:nvPr/>
        </p:nvPicPr>
        <p:blipFill>
          <a:blip r:embed="rId4"/>
          <a:srcRect l="19200" t="9599" b="8800"/>
          <a:stretch>
            <a:fillRect/>
          </a:stretch>
        </p:blipFill>
        <p:spPr bwMode="auto">
          <a:xfrm>
            <a:off x="0" y="2764632"/>
            <a:ext cx="4191000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4191001" y="914401"/>
            <a:ext cx="1946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Sate adunate 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4267200" y="3028951"/>
            <a:ext cx="1701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Sate risipite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7086600" y="4286251"/>
            <a:ext cx="1896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Sate rasfirate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</a:t>
            </a:r>
            <a:r>
              <a:rPr lang="ro-RO" dirty="0" smtClean="0"/>
              <a:t>ă</a:t>
            </a:r>
            <a:r>
              <a:rPr lang="en-US" dirty="0" err="1" smtClean="0"/>
              <a:t>tunul</a:t>
            </a:r>
            <a:endParaRPr lang="en-US" dirty="0" smtClean="0"/>
          </a:p>
        </p:txBody>
      </p:sp>
      <p:pic>
        <p:nvPicPr>
          <p:cNvPr id="22531" name="Picture 2" descr="http://3.bp.blogspot.com/-CalepRc7quw/TqgavcP3jdI/AAAAAAAADpU/DzZHD5C8Rvg/s1600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00150"/>
            <a:ext cx="7696200" cy="354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86" y="147145"/>
            <a:ext cx="1713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>
                <a:solidFill>
                  <a:srgbClr val="FF0000"/>
                </a:solidFill>
              </a:rPr>
              <a:t>Schema </a:t>
            </a:r>
            <a:r>
              <a:rPr lang="ro-RO" b="1" i="1" dirty="0" smtClean="0">
                <a:solidFill>
                  <a:srgbClr val="FF0000"/>
                </a:solidFill>
              </a:rPr>
              <a:t>lecției 1</a:t>
            </a:r>
            <a:endParaRPr lang="ro-RO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731" y="430924"/>
            <a:ext cx="351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Mediul construit – prezentare generală</a:t>
            </a:r>
            <a:endParaRPr lang="ro-R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945" y="746235"/>
            <a:ext cx="7472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Localitatea – formă de așezare stabilă a populației pe un teritoriu.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2406868" y="1051034"/>
            <a:ext cx="442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/>
              <a:t>Organizarea </a:t>
            </a:r>
            <a:r>
              <a:rPr lang="ro-RO" b="1" i="1" dirty="0" smtClean="0"/>
              <a:t>adminitrativ - teritorială </a:t>
            </a:r>
            <a:r>
              <a:rPr lang="ro-RO" b="1" i="1" dirty="0" smtClean="0"/>
              <a:t>a teritoriului</a:t>
            </a:r>
            <a:endParaRPr lang="ro-RO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141076" y="1587062"/>
            <a:ext cx="798786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Județe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1587062" y="1975945"/>
            <a:ext cx="95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Comune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6190593" y="1965435"/>
            <a:ext cx="158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Orașe, municipii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1313794" y="2438400"/>
            <a:ext cx="1324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Sate, cătune</a:t>
            </a:r>
            <a:endParaRPr lang="ro-RO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335518" y="1466195"/>
            <a:ext cx="304799" cy="158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585546" y="1855871"/>
            <a:ext cx="1761279" cy="26722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08635" y="1860331"/>
            <a:ext cx="1460938" cy="22746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803345" y="2377522"/>
            <a:ext cx="304799" cy="158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9186" y="2806261"/>
            <a:ext cx="87656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Orașele</a:t>
            </a:r>
            <a:r>
              <a:rPr lang="ro-RO" dirty="0" smtClean="0"/>
              <a:t> – așezări urbane, cu un număr mare de locuitori, dezvoltate din punct de vedere economic.</a:t>
            </a:r>
          </a:p>
          <a:p>
            <a:r>
              <a:rPr lang="ro-RO" dirty="0" smtClean="0"/>
              <a:t> </a:t>
            </a:r>
            <a:r>
              <a:rPr lang="ro-RO" dirty="0"/>
              <a:t>– </a:t>
            </a:r>
            <a:r>
              <a:rPr lang="ro-RO" dirty="0" smtClean="0"/>
              <a:t>teritoriul lor cuprinde:</a:t>
            </a:r>
          </a:p>
          <a:p>
            <a:pPr lvl="4"/>
            <a:r>
              <a:rPr lang="ro-RO" dirty="0" smtClean="0"/>
              <a:t>                             - zonă construită – </a:t>
            </a:r>
            <a:r>
              <a:rPr lang="ro-RO" b="1" i="1" dirty="0" smtClean="0"/>
              <a:t>teren intravilan</a:t>
            </a:r>
          </a:p>
          <a:p>
            <a:pPr lvl="4"/>
            <a:r>
              <a:rPr lang="ro-RO" dirty="0" smtClean="0"/>
              <a:t>                             - zonă neconstruită – </a:t>
            </a:r>
            <a:r>
              <a:rPr lang="ro-RO" b="1" i="1" dirty="0" smtClean="0"/>
              <a:t>teren extravilan</a:t>
            </a:r>
          </a:p>
          <a:p>
            <a:pPr lvl="4"/>
            <a:r>
              <a:rPr lang="ro-RO" dirty="0" smtClean="0"/>
              <a:t>Orașele cu un număr mare de locuitori (peste 40.000) și cu o importantă activitate economică - </a:t>
            </a:r>
            <a:r>
              <a:rPr lang="ro-RO" b="1" dirty="0" smtClean="0"/>
              <a:t>municipii</a:t>
            </a:r>
            <a:endParaRPr lang="ro-RO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9186" y="4204138"/>
            <a:ext cx="542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Comunele</a:t>
            </a:r>
            <a:r>
              <a:rPr lang="ro-RO" dirty="0" smtClean="0"/>
              <a:t> – așezări rurale alcătuite din unul sau mai multe </a:t>
            </a:r>
            <a:r>
              <a:rPr lang="ro-RO" b="1" dirty="0" smtClean="0"/>
              <a:t>sate.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0479" y="4035896"/>
            <a:ext cx="2427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Tipuri de sate:</a:t>
            </a:r>
          </a:p>
          <a:p>
            <a:pPr marL="171450"/>
            <a:r>
              <a:rPr lang="ro-RO" b="1" dirty="0" smtClean="0"/>
              <a:t> </a:t>
            </a:r>
            <a:r>
              <a:rPr lang="ro-RO" dirty="0"/>
              <a:t>-</a:t>
            </a:r>
            <a:r>
              <a:rPr lang="ro-RO" b="1" dirty="0" smtClean="0"/>
              <a:t> </a:t>
            </a:r>
            <a:r>
              <a:rPr lang="ro-RO" dirty="0" smtClean="0"/>
              <a:t>sate adunate</a:t>
            </a:r>
          </a:p>
          <a:p>
            <a:pPr marL="171450"/>
            <a:r>
              <a:rPr lang="ro-RO" dirty="0" smtClean="0"/>
              <a:t> </a:t>
            </a:r>
            <a:r>
              <a:rPr lang="ro-RO" dirty="0" smtClean="0"/>
              <a:t>- </a:t>
            </a:r>
            <a:r>
              <a:rPr lang="ro-RO" dirty="0" smtClean="0"/>
              <a:t>sate risipite</a:t>
            </a:r>
          </a:p>
          <a:p>
            <a:pPr marL="171450"/>
            <a:r>
              <a:rPr lang="ro-RO" dirty="0" smtClean="0"/>
              <a:t> </a:t>
            </a:r>
            <a:r>
              <a:rPr lang="ro-RO" dirty="0" smtClean="0"/>
              <a:t>- </a:t>
            </a:r>
            <a:r>
              <a:rPr lang="ro-RO" dirty="0" smtClean="0"/>
              <a:t>sate răsfirate</a:t>
            </a:r>
            <a:endParaRPr lang="ro-RO" dirty="0"/>
          </a:p>
        </p:txBody>
      </p:sp>
      <p:sp>
        <p:nvSpPr>
          <p:cNvPr id="34" name="TextBox 33"/>
          <p:cNvSpPr txBox="1"/>
          <p:nvPr/>
        </p:nvSpPr>
        <p:spPr>
          <a:xfrm>
            <a:off x="189186" y="4658980"/>
            <a:ext cx="5517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Cătunul</a:t>
            </a:r>
            <a:r>
              <a:rPr lang="ro-RO" dirty="0" smtClean="0"/>
              <a:t> – cea mai mică formă de așezare umană.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93" y="1114097"/>
            <a:ext cx="4670203" cy="420414"/>
          </a:xfrm>
        </p:spPr>
        <p:txBody>
          <a:bodyPr/>
          <a:lstStyle/>
          <a:p>
            <a:pPr>
              <a:buNone/>
            </a:pPr>
            <a:r>
              <a:rPr lang="ro-RO" dirty="0" smtClean="0">
                <a:hlinkClick r:id="rId2"/>
              </a:rPr>
              <a:t>http://www.comune.ro/?/judet/ijud15/</a:t>
            </a:r>
            <a:endParaRPr lang="ro-RO" dirty="0" smtClean="0"/>
          </a:p>
          <a:p>
            <a:pPr>
              <a:buNone/>
            </a:pPr>
            <a:endParaRPr lang="ro-RO" dirty="0" smtClean="0">
              <a:hlinkClick r:id="rId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24" y="977462"/>
            <a:ext cx="569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Accesați site-ul de la adresa de mai jos</a:t>
            </a:r>
            <a:r>
              <a:rPr lang="ro-RO" dirty="0" smtClean="0"/>
              <a:t>,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409904" y="1702676"/>
            <a:ext cx="708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i="1" dirty="0" smtClean="0"/>
              <a:t>Alegeți o comună, executând clic pe o localitate de pe harta comunelor din județul Constanța și culegeți date despre aceasta: suprafață, populație, sate componente, relief, acces spre localitate...</a:t>
            </a:r>
            <a:endParaRPr lang="ro-RO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8372" y="441434"/>
            <a:ext cx="2469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 smtClean="0">
                <a:solidFill>
                  <a:srgbClr val="FF0000"/>
                </a:solidFill>
              </a:rPr>
              <a:t>Aplicație</a:t>
            </a:r>
            <a:r>
              <a:rPr lang="ro-RO" dirty="0" smtClean="0"/>
              <a:t>: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9697" y="205979"/>
            <a:ext cx="8715703" cy="582297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Adaposturi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primitive – din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materiale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gasite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mediul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inconjurator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2" descr="http://ciobani.ro/var/albums/Stane%20si%20bordeie/100_4174.jpg?m=1319275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10" y="90586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img.carpati.org/users/al/alex/alex_sandrin/editor/Macin_Sarica/img_1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415" y="830317"/>
            <a:ext cx="4265612" cy="224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s://encrypted-tbn1.gstatic.com/images?q=tbn:ANd9GcS6GqGOMytrYFSvn1VF9m-dE8Qnh3b0kySZZwQueeTHipcWLP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118" y="3067953"/>
            <a:ext cx="3810000" cy="1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947744" y="3686503"/>
            <a:ext cx="4527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Bordeie</a:t>
            </a:r>
            <a:r>
              <a:rPr lang="en-US"/>
              <a:t> – adaposturi sapate in pamant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carpati.org/users/an/andr/andrei.st/editor/CoziaIan2011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fotevikensmuseum.se/d/sites/default/files/upload/sidbilder/uzihu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0"/>
            <a:ext cx="38766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287588" y="2413099"/>
            <a:ext cx="3722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Ad</a:t>
            </a:r>
            <a:r>
              <a:rPr lang="ro-RO" b="1" dirty="0" smtClean="0"/>
              <a:t>ă</a:t>
            </a:r>
            <a:r>
              <a:rPr lang="en-US" b="1" dirty="0" err="1" smtClean="0"/>
              <a:t>posturi</a:t>
            </a:r>
            <a:r>
              <a:rPr lang="en-US" b="1" dirty="0" smtClean="0"/>
              <a:t> </a:t>
            </a:r>
            <a:r>
              <a:rPr lang="en-US" b="1" dirty="0" err="1"/>
              <a:t>construite</a:t>
            </a:r>
            <a:r>
              <a:rPr lang="en-US" b="1" dirty="0"/>
              <a:t> din </a:t>
            </a:r>
            <a:r>
              <a:rPr lang="en-US" b="1" dirty="0" err="1"/>
              <a:t>lemn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 smtClean="0"/>
              <a:t>piatr</a:t>
            </a:r>
            <a:r>
              <a:rPr lang="ro-RO" b="1" dirty="0" smtClean="0"/>
              <a:t>ă</a:t>
            </a:r>
            <a:endParaRPr lang="en-US" b="1" dirty="0"/>
          </a:p>
        </p:txBody>
      </p:sp>
      <p:pic>
        <p:nvPicPr>
          <p:cNvPr id="5125" name="Picture 6" descr="https://encrypted-tbn3.gstatic.com/images?q=tbn:ANd9GcTwXSuw6GjI6pj6dBi9xRf4YCB_5Zxo9T_gX-ph8FsBkc7agQX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793207"/>
            <a:ext cx="4181475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8" descr="https://saccsiv.files.wordpress.com/2011/10/un-pustnic-retras-in-munti-evacuat-din-cauza-partiei-de-schi-care-se-construieste-in-zona-112753.jpg"/>
          <p:cNvSpPr>
            <a:spLocks noChangeAspect="1" noChangeArrowheads="1"/>
          </p:cNvSpPr>
          <p:nvPr/>
        </p:nvSpPr>
        <p:spPr bwMode="auto">
          <a:xfrm>
            <a:off x="144463" y="-937022"/>
            <a:ext cx="42862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5127" name="AutoShape 10" descr="https://saccsiv.files.wordpress.com/2011/10/un-pustnic-retras-in-munti-evacuat-din-cauza-partiei-de-schi-care-se-construieste-in-zona-112753.jpg"/>
          <p:cNvSpPr>
            <a:spLocks noChangeAspect="1" noChangeArrowheads="1"/>
          </p:cNvSpPr>
          <p:nvPr/>
        </p:nvSpPr>
        <p:spPr bwMode="auto">
          <a:xfrm>
            <a:off x="144463" y="-937022"/>
            <a:ext cx="42862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5128" name="AutoShape 12" descr="https://saccsiv.files.wordpress.com/2011/10/un-pustnic-retras-in-munti-evacuat-din-cauza-partiei-de-schi-care-se-construieste-in-zona-112753.jpg"/>
          <p:cNvSpPr>
            <a:spLocks noChangeAspect="1" noChangeArrowheads="1"/>
          </p:cNvSpPr>
          <p:nvPr/>
        </p:nvSpPr>
        <p:spPr bwMode="auto">
          <a:xfrm>
            <a:off x="144463" y="-937022"/>
            <a:ext cx="42862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5129" name="AutoShape 14" descr="https://saccsiv.files.wordpress.com/2011/10/un-pustnic-retras-in-munti-evacuat-din-cauza-partiei-de-schi-care-se-construieste-in-zona-112753.jpg"/>
          <p:cNvSpPr>
            <a:spLocks noChangeAspect="1" noChangeArrowheads="1"/>
          </p:cNvSpPr>
          <p:nvPr/>
        </p:nvSpPr>
        <p:spPr bwMode="auto">
          <a:xfrm>
            <a:off x="144463" y="-937022"/>
            <a:ext cx="42862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5130" name="Picture 16" descr="http://www.artline.ro/files/gItems/image/5/elveti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88444"/>
            <a:ext cx="4267200" cy="23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9UbiD-B4yPo/T2Ya8LTHi4I/AAAAAAAADio/OL6TF0LvJ5w/s320/DSC02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697" y="228599"/>
            <a:ext cx="3573517" cy="18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4" descr="https://i0.wp.com/ecology.md/pics/2013/07/ekodom_kamish.jpg"/>
          <p:cNvSpPr>
            <a:spLocks noChangeAspect="1" noChangeArrowheads="1"/>
          </p:cNvSpPr>
          <p:nvPr/>
        </p:nvSpPr>
        <p:spPr bwMode="auto">
          <a:xfrm>
            <a:off x="144464" y="-1034653"/>
            <a:ext cx="47148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6148" name="AutoShape 6" descr="https://i0.wp.com/ecology.md/pics/2013/07/ekodom_kamish.jpg"/>
          <p:cNvSpPr>
            <a:spLocks noChangeAspect="1" noChangeArrowheads="1"/>
          </p:cNvSpPr>
          <p:nvPr/>
        </p:nvSpPr>
        <p:spPr bwMode="auto">
          <a:xfrm>
            <a:off x="685801" y="-1078707"/>
            <a:ext cx="47148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6149" name="Picture 8" descr="http://1.bp.blogspot.com/-Zs3UMYddmv0/UwjswqJHp8I/AAAAAAAACV4/w8EUu6B7KF0/s1600/bordei+castranov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938" y="159932"/>
            <a:ext cx="4396938" cy="221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https://encrypted-tbn2.gstatic.com/images?q=tbn:ANd9GcSkNdd7t9U6iu2a0m3k5r-cWE-ejb0Vrim8MXaNUJeDEq33Wn4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686050"/>
            <a:ext cx="39036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https://encrypted-tbn1.gstatic.com/images?q=tbn:ANd9GcRrd079fSdHpBjgihG_0EJu3Xv791bmCOei_5fRMqJz138FsSs2"/>
          <p:cNvPicPr>
            <a:picLocks noChangeAspect="1" noChangeArrowheads="1"/>
          </p:cNvPicPr>
          <p:nvPr/>
        </p:nvPicPr>
        <p:blipFill>
          <a:blip r:embed="rId5"/>
          <a:srcRect r="14769" b="9897"/>
          <a:stretch>
            <a:fillRect/>
          </a:stretch>
        </p:blipFill>
        <p:spPr bwMode="auto">
          <a:xfrm>
            <a:off x="4724401" y="2514600"/>
            <a:ext cx="40179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911772" y="2183524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Ad</a:t>
            </a:r>
            <a:r>
              <a:rPr lang="ro-RO" b="1" dirty="0" smtClean="0"/>
              <a:t>ă</a:t>
            </a:r>
            <a:r>
              <a:rPr lang="en-US" b="1" dirty="0" err="1" smtClean="0"/>
              <a:t>posturi</a:t>
            </a:r>
            <a:r>
              <a:rPr lang="en-US" b="1" dirty="0" smtClean="0"/>
              <a:t> </a:t>
            </a:r>
            <a:r>
              <a:rPr lang="en-US" b="1" dirty="0"/>
              <a:t>din </a:t>
            </a:r>
            <a:r>
              <a:rPr lang="en-US" b="1" dirty="0" err="1"/>
              <a:t>stuf</a:t>
            </a:r>
            <a:r>
              <a:rPr lang="en-US" b="1" dirty="0"/>
              <a:t> </a:t>
            </a:r>
            <a:r>
              <a:rPr lang="ro-RO" b="1" dirty="0" smtClean="0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paie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RUPgtFJATd3dTJf__bmYH1RR2uyVaQpa327Ef7HoVVVrHmERL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1450"/>
            <a:ext cx="3371850" cy="15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www.chebucto.ns.ca/Culture/Shifting_Boundaries/Images/Tent/paleolith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1"/>
            <a:ext cx="4572000" cy="269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upload.wikimedia.org/wikipedia/commons/1/14/Lazaret_H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1" y="2400300"/>
            <a:ext cx="43084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257801" y="4000500"/>
            <a:ext cx="24737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Corturi </a:t>
            </a:r>
            <a:r>
              <a:rPr lang="en-US"/>
              <a:t>– din piei de animale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iarulevenimentul.ro/data/_editor/1chirp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1"/>
            <a:ext cx="3733800" cy="209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s://encrypted-tbn1.gstatic.com/images?q=tbn:ANd9GcRficHL-KrPefsCg-VU0Lq1ZaUOhfRne8YyMKqC5o-JfM0cHIE56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228600"/>
            <a:ext cx="4714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www.quakeschool.org/files/tool-erc/files/a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2686050"/>
            <a:ext cx="3997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867400" y="3200400"/>
            <a:ext cx="2182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Adaposturi din chirpici </a:t>
            </a:r>
          </a:p>
          <a:p>
            <a:r>
              <a:rPr lang="en-US"/>
              <a:t>(paie si lut)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s://encrypted-tbn0.gstatic.com/images?q=tbn:ANd9GcRSgusBeXx01cmSiSvpyyDa8zEbTiijH8jlPQmHlaNXJUomJX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2400301"/>
            <a:ext cx="4457700" cy="247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https://encrypted-tbn3.gstatic.com/images?q=tbn:ANd9GcQcGq9GhY63jx8EeLfqu4DdCRVZM6fy2dX9Oa8I_ek37Jj9TD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5750"/>
            <a:ext cx="428625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 descr="http://storage.spatiulconstruit.ro/storproc/stire/h120/f12001/poza_liste_stire/41308/maracaibo_3_41308.jpg?width=230&amp;height=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00050"/>
            <a:ext cx="3257550" cy="18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1539606" y="3206750"/>
            <a:ext cx="1664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/>
              <a:t>Locuin</a:t>
            </a:r>
            <a:r>
              <a:rPr lang="ro-RO" b="1" dirty="0" smtClean="0"/>
              <a:t>ț</a:t>
            </a:r>
            <a:r>
              <a:rPr lang="en-US" b="1" dirty="0" smtClean="0"/>
              <a:t>e </a:t>
            </a:r>
            <a:r>
              <a:rPr lang="en-US" b="1" dirty="0" err="1"/>
              <a:t>lacustre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xy1NQ42vdlo/UDDq5gCbNCI/AAAAAAAAJfE/0FaNeKFOxi4/s1600/casuta+lut+in+construc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71450"/>
            <a:ext cx="4714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http://casedinbalotidepaie.ro/wp-content/uploads/2013/07/130531_szalmahaz_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2457450"/>
            <a:ext cx="4714875" cy="23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04800" y="3370987"/>
            <a:ext cx="3708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Ad</a:t>
            </a:r>
            <a:r>
              <a:rPr lang="ro-RO" b="1" dirty="0" smtClean="0"/>
              <a:t>ă</a:t>
            </a:r>
            <a:r>
              <a:rPr lang="en-US" b="1" dirty="0" err="1" smtClean="0"/>
              <a:t>posturi</a:t>
            </a:r>
            <a:r>
              <a:rPr lang="en-US" b="1" dirty="0" smtClean="0"/>
              <a:t> </a:t>
            </a:r>
            <a:endParaRPr lang="ro-RO" b="1" dirty="0" smtClean="0"/>
          </a:p>
          <a:p>
            <a:pPr algn="ctr"/>
            <a:r>
              <a:rPr lang="en-US" b="1" dirty="0" smtClean="0"/>
              <a:t>din c</a:t>
            </a:r>
            <a:r>
              <a:rPr lang="ro-RO" b="1" dirty="0" smtClean="0"/>
              <a:t>ă</a:t>
            </a:r>
            <a:r>
              <a:rPr lang="en-US" b="1" dirty="0" smtClean="0"/>
              <a:t>r</a:t>
            </a:r>
            <a:r>
              <a:rPr lang="ro-RO" b="1" dirty="0" smtClean="0"/>
              <a:t>ă</a:t>
            </a:r>
            <a:r>
              <a:rPr lang="en-US" b="1" dirty="0" err="1" smtClean="0"/>
              <a:t>mizi</a:t>
            </a:r>
            <a:r>
              <a:rPr lang="en-US" b="1" dirty="0" smtClean="0"/>
              <a:t> de</a:t>
            </a:r>
            <a:r>
              <a:rPr lang="ro-RO" b="1" dirty="0" smtClean="0"/>
              <a:t> </a:t>
            </a:r>
            <a:r>
              <a:rPr lang="en-US" b="1" dirty="0" err="1" smtClean="0"/>
              <a:t>lut</a:t>
            </a:r>
            <a:r>
              <a:rPr lang="en-US" b="1" dirty="0" smtClean="0"/>
              <a:t> </a:t>
            </a:r>
            <a:r>
              <a:rPr lang="en-US" b="1" dirty="0" err="1"/>
              <a:t>ars</a:t>
            </a:r>
            <a:r>
              <a:rPr lang="en-US" b="1" dirty="0"/>
              <a:t> la </a:t>
            </a:r>
            <a:r>
              <a:rPr lang="en-US" b="1" dirty="0" err="1"/>
              <a:t>soare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459</Words>
  <Application>Microsoft Office PowerPoint</Application>
  <PresentationFormat>On-screen Show (16:9)</PresentationFormat>
  <Paragraphs>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PT Sans Narrow</vt:lpstr>
      <vt:lpstr>Open Sans</vt:lpstr>
      <vt:lpstr>Tropic</vt:lpstr>
      <vt:lpstr>Educație tehnologică ce vom studia anul acesta?</vt:lpstr>
      <vt:lpstr>Cum au evoluat așezările umane de-a lungul timpului?</vt:lpstr>
      <vt:lpstr>Adaposturi primitive – din materiale gasite in mediul inconjurator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Primele asezari organizate – satele primitive (cu aprox 10.000 ani in urma)</vt:lpstr>
      <vt:lpstr>Aparitia oraselor (cu aprox 5000-6000 de ani in urma)</vt:lpstr>
      <vt:lpstr>Locuitorii oraselor au devenit:</vt:lpstr>
      <vt:lpstr>Organizarea administrativ – teritorială a României</vt:lpstr>
      <vt:lpstr>PowerPoint Presentation</vt:lpstr>
      <vt:lpstr>Orașe și municipii – asemănări și deosebiri...</vt:lpstr>
      <vt:lpstr>Orașul Mangalia – Elemente componente specifice </vt:lpstr>
      <vt:lpstr>Comuna</vt:lpstr>
      <vt:lpstr>Elementele satului</vt:lpstr>
      <vt:lpstr>Tipuri de sate</vt:lpstr>
      <vt:lpstr>Cătunul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Educație tehnologică  ce vom studia anul acesta?</dc:title>
  <cp:lastModifiedBy>toni</cp:lastModifiedBy>
  <cp:revision>31</cp:revision>
  <dcterms:modified xsi:type="dcterms:W3CDTF">2022-09-13T08:34:38Z</dcterms:modified>
</cp:coreProperties>
</file>