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3048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i="1" dirty="0" smtClean="0"/>
              <a:t>Să ne amintim despre... </a:t>
            </a:r>
            <a:r>
              <a:rPr lang="ro-RO" sz="2400" b="1" dirty="0" smtClean="0"/>
              <a:t>consumatorii electrocasnici</a:t>
            </a:r>
            <a:endParaRPr lang="ro-RO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9906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Identificați </a:t>
            </a:r>
            <a:r>
              <a:rPr lang="ro-RO" sz="2000" b="1" dirty="0" smtClean="0"/>
              <a:t> </a:t>
            </a:r>
            <a:r>
              <a:rPr lang="ro-RO" sz="2000" b="1" dirty="0" smtClean="0"/>
              <a:t>aparatele</a:t>
            </a:r>
            <a:r>
              <a:rPr lang="ro-RO" sz="2000" b="1" dirty="0" smtClean="0"/>
              <a:t> electrocasnice </a:t>
            </a:r>
            <a:r>
              <a:rPr lang="ro-RO" sz="2000" b="1" dirty="0" smtClean="0"/>
              <a:t>și precizați din ce categorie </a:t>
            </a:r>
            <a:r>
              <a:rPr lang="ro-RO" sz="2000" b="1" dirty="0" smtClean="0"/>
              <a:t> </a:t>
            </a:r>
            <a:r>
              <a:rPr lang="ro-RO" sz="2000" b="1" dirty="0" smtClean="0"/>
              <a:t>fac </a:t>
            </a:r>
            <a:r>
              <a:rPr lang="ro-RO" sz="2000" b="1" dirty="0" smtClean="0"/>
              <a:t>parte:</a:t>
            </a:r>
            <a:endParaRPr lang="ro-RO" sz="2000" b="1" dirty="0"/>
          </a:p>
        </p:txBody>
      </p:sp>
      <p:pic>
        <p:nvPicPr>
          <p:cNvPr id="3074" name="Picture 2" descr="Frigider cu 2 usi Albatros FA54NFX+ - Pret avantajos - Ideall.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1600200" cy="1600200"/>
          </a:xfrm>
          <a:prstGeom prst="rect">
            <a:avLst/>
          </a:prstGeom>
          <a:noFill/>
        </p:spPr>
      </p:pic>
      <p:pic>
        <p:nvPicPr>
          <p:cNvPr id="3076" name="Picture 4" descr="Plita incorporabila electrica - My Stor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438400" y="1981200"/>
            <a:ext cx="1775254" cy="1219200"/>
          </a:xfrm>
          <a:prstGeom prst="rect">
            <a:avLst/>
          </a:prstGeom>
          <a:noFill/>
        </p:spPr>
      </p:pic>
      <p:pic>
        <p:nvPicPr>
          <p:cNvPr id="3078" name="Picture 6" descr="Calorifer Electric Supra Ceramino 2000W - Alecoai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29200" y="1828800"/>
            <a:ext cx="1371600" cy="1747076"/>
          </a:xfrm>
          <a:prstGeom prst="rect">
            <a:avLst/>
          </a:prstGeom>
          <a:noFill/>
        </p:spPr>
      </p:pic>
      <p:pic>
        <p:nvPicPr>
          <p:cNvPr id="3080" name="Picture 8" descr="Mixer MIXER PLANETAR HEINNER HPM-600RD Pret: 271,99 lei - Vexi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1905000"/>
            <a:ext cx="1524000" cy="1524000"/>
          </a:xfrm>
          <a:prstGeom prst="rect">
            <a:avLst/>
          </a:prstGeom>
          <a:noFill/>
        </p:spPr>
      </p:pic>
      <p:pic>
        <p:nvPicPr>
          <p:cNvPr id="3082" name="Picture 10" descr="Dedeman - Aspirator Electrolux EEG41CB, cu sac, aspirare uscata, filtru  Hygiene, 3 l, 750 W - Dedicat planurilor ta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810000"/>
            <a:ext cx="2209800" cy="2209800"/>
          </a:xfrm>
          <a:prstGeom prst="rect">
            <a:avLst/>
          </a:prstGeom>
          <a:noFill/>
        </p:spPr>
      </p:pic>
      <p:pic>
        <p:nvPicPr>
          <p:cNvPr id="3084" name="Picture 12" descr="Uscator de par PHILIPS DryCare Advanced BHD290/00, 2300W, 3 viteze, 3  trepte temperatura, ro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4419600"/>
            <a:ext cx="1143000" cy="1143000"/>
          </a:xfrm>
          <a:prstGeom prst="rect">
            <a:avLst/>
          </a:prstGeom>
          <a:noFill/>
        </p:spPr>
      </p:pic>
      <p:pic>
        <p:nvPicPr>
          <p:cNvPr id="3086" name="Picture 14" descr="Boiler electric vertical ARISTON Pro R 80 V, 80l, 1800W, al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4038600"/>
            <a:ext cx="1905000" cy="1905000"/>
          </a:xfrm>
          <a:prstGeom prst="rect">
            <a:avLst/>
          </a:prstGeom>
          <a:noFill/>
        </p:spPr>
      </p:pic>
      <p:pic>
        <p:nvPicPr>
          <p:cNvPr id="3088" name="Picture 16" descr="Masina de spalat rufe frontala cu uscator WHIRLPOOL FWDG96148SBSEU, 6th  sense, 9/6kg, 1400rpm, Clasa A,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4114800"/>
            <a:ext cx="1600200" cy="16002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295400" y="3657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0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20" name="TextBox 19"/>
          <p:cNvSpPr txBox="1"/>
          <p:nvPr/>
        </p:nvSpPr>
        <p:spPr>
          <a:xfrm>
            <a:off x="5867400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21" name="TextBox 20"/>
          <p:cNvSpPr txBox="1"/>
          <p:nvPr/>
        </p:nvSpPr>
        <p:spPr>
          <a:xfrm>
            <a:off x="7924800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4</a:t>
            </a:r>
            <a:endParaRPr lang="ro-RO" dirty="0"/>
          </a:p>
        </p:txBody>
      </p:sp>
      <p:sp>
        <p:nvSpPr>
          <p:cNvPr id="22" name="TextBox 21"/>
          <p:cNvSpPr txBox="1"/>
          <p:nvPr/>
        </p:nvSpPr>
        <p:spPr>
          <a:xfrm>
            <a:off x="1676400" y="6019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23" name="TextBox 22"/>
          <p:cNvSpPr txBox="1"/>
          <p:nvPr/>
        </p:nvSpPr>
        <p:spPr>
          <a:xfrm>
            <a:off x="3733800" y="586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24" name="TextBox 23"/>
          <p:cNvSpPr txBox="1"/>
          <p:nvPr/>
        </p:nvSpPr>
        <p:spPr>
          <a:xfrm>
            <a:off x="5715000" y="6096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25" name="TextBox 24"/>
          <p:cNvSpPr txBox="1"/>
          <p:nvPr/>
        </p:nvSpPr>
        <p:spPr>
          <a:xfrm>
            <a:off x="7924800" y="6096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8</a:t>
            </a:r>
            <a:endParaRPr lang="ro-R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4572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/>
              <a:t>Consumuri energetice și reflectarea lor în costuri</a:t>
            </a:r>
            <a:endParaRPr lang="ro-RO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668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Consumul de energie electrică </a:t>
            </a:r>
            <a:r>
              <a:rPr lang="ro-RO" sz="2000" dirty="0" smtClean="0"/>
              <a:t>– puterea consumată de un circuit electric într-un interval de timp </a:t>
            </a:r>
            <a:r>
              <a:rPr lang="ro-RO" sz="2000" dirty="0" smtClean="0"/>
              <a:t>determinat.</a:t>
            </a:r>
            <a:endParaRPr lang="ro-RO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905000"/>
            <a:ext cx="8229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 smtClean="0"/>
              <a:t>Energia consumată este direct proporțională cu puterea electrică a consumatorului înscrisă pe etichetă / în cartea tehnică, conform formulei:</a:t>
            </a:r>
          </a:p>
          <a:p>
            <a:pPr algn="ctr"/>
            <a:r>
              <a:rPr lang="ro-RO" sz="2400" b="1" dirty="0" smtClean="0"/>
              <a:t>       E = P x t</a:t>
            </a:r>
            <a:r>
              <a:rPr lang="ro-RO" dirty="0" smtClean="0"/>
              <a:t>,</a:t>
            </a:r>
          </a:p>
          <a:p>
            <a:r>
              <a:rPr lang="ro-RO" sz="2000" b="1" i="1" dirty="0" smtClean="0"/>
              <a:t>E </a:t>
            </a:r>
            <a:r>
              <a:rPr lang="ro-RO" sz="2000" i="1" dirty="0" smtClean="0"/>
              <a:t>– energia electrică consumată </a:t>
            </a:r>
            <a:r>
              <a:rPr lang="ro-RO" sz="2000" b="1" i="1" dirty="0" smtClean="0"/>
              <a:t>(kWh)</a:t>
            </a:r>
          </a:p>
          <a:p>
            <a:r>
              <a:rPr lang="ro-RO" sz="2000" b="1" i="1" dirty="0" smtClean="0"/>
              <a:t>P </a:t>
            </a:r>
            <a:r>
              <a:rPr lang="ro-RO" sz="2000" i="1" dirty="0" smtClean="0"/>
              <a:t>– puterea electrică a consumatorului </a:t>
            </a:r>
            <a:r>
              <a:rPr lang="ro-RO" sz="2000" b="1" i="1" dirty="0" smtClean="0"/>
              <a:t>(kW)</a:t>
            </a:r>
          </a:p>
          <a:p>
            <a:r>
              <a:rPr lang="ro-RO" sz="2000" b="1" i="1" dirty="0" smtClean="0"/>
              <a:t>t </a:t>
            </a:r>
            <a:r>
              <a:rPr lang="ro-RO" sz="2000" i="1" dirty="0" smtClean="0"/>
              <a:t>– timpul de funcționare a consumatorului </a:t>
            </a:r>
            <a:r>
              <a:rPr lang="ro-RO" sz="2000" b="1" i="1" dirty="0" smtClean="0"/>
              <a:t>(h)</a:t>
            </a:r>
            <a:endParaRPr lang="ro-RO" sz="2000" b="1" i="1" dirty="0"/>
          </a:p>
        </p:txBody>
      </p:sp>
      <p:pic>
        <p:nvPicPr>
          <p:cNvPr id="2050" name="Picture 2" descr="Televizor Smart LED, Schneider 32SC450K, 81 cm, HD, Clasa A+ - eMAG.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819400"/>
            <a:ext cx="3200400" cy="1981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39624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i="1" dirty="0" smtClean="0"/>
              <a:t>Exemplu</a:t>
            </a:r>
            <a:r>
              <a:rPr lang="ro-RO" dirty="0" smtClean="0"/>
              <a:t>:  TV LED</a:t>
            </a:r>
          </a:p>
          <a:p>
            <a:r>
              <a:rPr lang="ro-RO" dirty="0" smtClean="0"/>
              <a:t>P=40 W</a:t>
            </a:r>
          </a:p>
          <a:p>
            <a:r>
              <a:rPr lang="ro-RO" dirty="0" smtClean="0"/>
              <a:t>t = 5h</a:t>
            </a:r>
          </a:p>
          <a:p>
            <a:r>
              <a:rPr lang="ro-RO" dirty="0" smtClean="0"/>
              <a:t>E = 40 x 5 = 200Wh = 0,2kWh</a:t>
            </a:r>
            <a:endParaRPr lang="ro-R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80581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 smtClean="0"/>
              <a:t>Consumul lunar al tuturor consumatorilor din locuință – </a:t>
            </a:r>
            <a:r>
              <a:rPr lang="ro-RO" sz="2000" b="1" dirty="0" smtClean="0"/>
              <a:t>costurile din factura de energie electrică </a:t>
            </a:r>
            <a:endParaRPr lang="ro-RO" sz="2000" b="1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9068738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66800"/>
            <a:ext cx="8305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Soluții simple de utilizare inteligentă a energiei electrice</a:t>
            </a:r>
            <a:r>
              <a:rPr lang="ro-RO" dirty="0" smtClean="0"/>
              <a:t>:</a:t>
            </a:r>
          </a:p>
          <a:p>
            <a:endParaRPr lang="ro-RO" dirty="0" smtClean="0"/>
          </a:p>
          <a:p>
            <a:pPr>
              <a:buFont typeface="Arial" pitchFamily="34" charset="0"/>
              <a:buChar char="•"/>
            </a:pPr>
            <a:r>
              <a:rPr lang="ro-RO" dirty="0" smtClean="0"/>
              <a:t> </a:t>
            </a:r>
            <a:r>
              <a:rPr lang="ro-RO" sz="2000" dirty="0" smtClean="0"/>
              <a:t>achiziționarea unui aparat electrocasnic dintr-o clasă energetică superioară / A+++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 smtClean="0"/>
              <a:t> modul de utilizare și de amplasare a aparatului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 smtClean="0"/>
              <a:t> achiziționarea produselor cu consum de energie redus în modul stand-by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 smtClean="0"/>
              <a:t> folosirea lămpilor cu LED reduce consumul de energie electrică cu 80%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 smtClean="0"/>
              <a:t> un televizor LED consumă cu 25% mai puțină energie electrică decât ecranele LCD și cu 40% mai puțin decât televizoarele cu plasmă</a:t>
            </a:r>
          </a:p>
          <a:p>
            <a:pPr>
              <a:buFont typeface="Arial" pitchFamily="34" charset="0"/>
              <a:buChar char="•"/>
            </a:pPr>
            <a:endParaRPr lang="ro-RO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216</Words>
  <Application>Microsoft Office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Amza</dc:creator>
  <cp:lastModifiedBy>Amza</cp:lastModifiedBy>
  <cp:revision>26</cp:revision>
  <dcterms:created xsi:type="dcterms:W3CDTF">2006-08-16T00:00:00Z</dcterms:created>
  <dcterms:modified xsi:type="dcterms:W3CDTF">2020-12-14T05:18:57Z</dcterms:modified>
</cp:coreProperties>
</file>