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48200" y="990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/>
              <a:t>Domenii profesionale</a:t>
            </a:r>
            <a:endParaRPr lang="ro-RO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209800"/>
            <a:ext cx="6858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o-RO" dirty="0" smtClean="0"/>
              <a:t> </a:t>
            </a:r>
            <a:r>
              <a:rPr lang="ro-RO" sz="2400" i="1" dirty="0" smtClean="0"/>
              <a:t>Domenii profesionale specifice – termeni specifici</a:t>
            </a:r>
          </a:p>
          <a:p>
            <a:pPr>
              <a:buFont typeface="Arial" pitchFamily="34" charset="0"/>
              <a:buChar char="•"/>
            </a:pPr>
            <a:r>
              <a:rPr lang="ro-RO" sz="2400" i="1" dirty="0" smtClean="0"/>
              <a:t> Trasee de educație și formare profesională</a:t>
            </a:r>
          </a:p>
          <a:p>
            <a:pPr>
              <a:buFont typeface="Arial" pitchFamily="34" charset="0"/>
              <a:buChar char="•"/>
            </a:pPr>
            <a:r>
              <a:rPr lang="ro-RO" sz="2400" i="1" dirty="0" smtClean="0"/>
              <a:t> Competențe profesionale</a:t>
            </a:r>
          </a:p>
          <a:p>
            <a:pPr>
              <a:buFont typeface="Arial" pitchFamily="34" charset="0"/>
              <a:buChar char="•"/>
            </a:pPr>
            <a:r>
              <a:rPr lang="ro-RO" sz="2400" i="1" dirty="0" smtClean="0"/>
              <a:t> Tendințe în evoluția pieței muncii</a:t>
            </a:r>
          </a:p>
          <a:p>
            <a:pPr>
              <a:buFont typeface="Arial" pitchFamily="34" charset="0"/>
              <a:buChar char="•"/>
            </a:pPr>
            <a:r>
              <a:rPr lang="ro-RO" sz="2400" i="1" dirty="0" smtClean="0"/>
              <a:t> Calitatea muncii și relațiile de muncă</a:t>
            </a:r>
          </a:p>
          <a:p>
            <a:pPr>
              <a:buFont typeface="Arial" pitchFamily="34" charset="0"/>
              <a:buChar char="•"/>
            </a:pPr>
            <a:r>
              <a:rPr lang="ro-RO" sz="2400" i="1" dirty="0" smtClean="0"/>
              <a:t> Antreprenoriatul – planul de afaceri</a:t>
            </a:r>
            <a:endParaRPr lang="ro-RO" sz="2400" i="1" dirty="0"/>
          </a:p>
        </p:txBody>
      </p:sp>
      <p:pic>
        <p:nvPicPr>
          <p:cNvPr id="1030" name="Picture 6" descr="Program de orientare școlară și profesională „28 ore pentru cariera mea” -  Biblioteca psihologulu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8600"/>
            <a:ext cx="3723955" cy="12954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85800" y="5181600"/>
            <a:ext cx="624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b="1" dirty="0" smtClean="0"/>
              <a:t>Alegerea  profesiei  – este influențată de ....</a:t>
            </a:r>
            <a:endParaRPr lang="ro-RO" sz="2400" b="1" dirty="0"/>
          </a:p>
        </p:txBody>
      </p:sp>
      <p:pic>
        <p:nvPicPr>
          <p:cNvPr id="10" name="Picture 8" descr="Frihed png 5 » PNG Imag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4343400"/>
            <a:ext cx="2133600" cy="213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81000"/>
            <a:ext cx="807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i="1" dirty="0" smtClean="0"/>
              <a:t>Identificați semnificația termenilor specifici din  prima coloană </a:t>
            </a:r>
            <a:endParaRPr lang="ro-RO" sz="20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286000"/>
            <a:ext cx="5715000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activitatea desfășurată într-o ierarhie de conducere</a:t>
            </a:r>
            <a:endParaRPr lang="ro-RO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1143000"/>
            <a:ext cx="57150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activitatea utilă aducătoare de venit, constituie principala sursă de existență</a:t>
            </a:r>
            <a:endParaRPr lang="ro-RO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438400" y="2971800"/>
            <a:ext cx="4267200" cy="40011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sector, ramură de activitate economică</a:t>
            </a:r>
            <a:endParaRPr lang="ro-RO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438400" y="3657600"/>
            <a:ext cx="57150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un grup de meserii înrudite sau nu, practicate în același domeniu profesional</a:t>
            </a:r>
            <a:endParaRPr lang="ro-RO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38400" y="4572000"/>
            <a:ext cx="6172200" cy="70788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calificarea obținută prin studii, cunoștințe ce definesc pregătirea unei persoane</a:t>
            </a:r>
            <a:endParaRPr lang="ro-RO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8400" y="5486400"/>
            <a:ext cx="6705600" cy="101566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complex de cunoștințe teoretice și practice obținute prin școlarizare și practică necesare pentru executarea operațiilor de prelucrare a bunurilor și pentru prestarea unor servicii </a:t>
            </a:r>
            <a:endParaRPr lang="ro-RO" sz="2000" b="1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-762000" y="3886200"/>
            <a:ext cx="5486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990600"/>
            <a:ext cx="1752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Domeniu profesional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Ocupație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Meserie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Profesie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Funcție </a:t>
            </a:r>
          </a:p>
          <a:p>
            <a:endParaRPr lang="ro-RO" sz="2000" b="1" dirty="0" smtClean="0"/>
          </a:p>
          <a:p>
            <a:endParaRPr lang="ro-RO" sz="2000" b="1" dirty="0" smtClean="0"/>
          </a:p>
          <a:p>
            <a:r>
              <a:rPr lang="ro-RO" sz="2000" b="1" dirty="0" smtClean="0"/>
              <a:t>Familie ocupațională</a:t>
            </a:r>
          </a:p>
        </p:txBody>
      </p:sp>
    </p:spTree>
    <p:extLst>
      <p:ext uri="{BB962C8B-B14F-4D97-AF65-F5344CB8AC3E}">
        <p14:creationId xmlns:p14="http://schemas.microsoft.com/office/powerpoint/2010/main" val="63247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533400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Domenii profesionale – termeni specifici</a:t>
            </a:r>
            <a:endParaRPr lang="ro-RO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447800"/>
            <a:ext cx="84582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Domeniul profesional </a:t>
            </a:r>
            <a:r>
              <a:rPr lang="ro-RO" sz="2000" dirty="0" smtClean="0"/>
              <a:t>– un sector, o ramură de activitate economică</a:t>
            </a:r>
          </a:p>
          <a:p>
            <a:endParaRPr lang="ro-RO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514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Ocupația</a:t>
            </a:r>
            <a:r>
              <a:rPr lang="ro-RO" sz="2000" dirty="0" smtClean="0"/>
              <a:t> 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905000" y="22860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895600" y="205740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Calificarea profesională</a:t>
            </a:r>
            <a:r>
              <a:rPr lang="ro-RO" sz="2000" dirty="0" smtClean="0"/>
              <a:t>: </a:t>
            </a:r>
            <a:r>
              <a:rPr lang="ro-RO" sz="2000" b="1" i="1" dirty="0" smtClean="0"/>
              <a:t>meseria, profesia</a:t>
            </a:r>
            <a:endParaRPr lang="ro-RO" sz="20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29718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Funcția</a:t>
            </a:r>
            <a:endParaRPr lang="ro-RO" sz="2000" b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27432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495800"/>
            <a:ext cx="83439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/>
          <p:cNvSpPr txBox="1"/>
          <p:nvPr/>
        </p:nvSpPr>
        <p:spPr>
          <a:xfrm>
            <a:off x="304800" y="3733800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/>
              <a:t>Familia ocupațională</a:t>
            </a:r>
            <a:endParaRPr lang="ro-RO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4"/>
          <p:cNvSpPr>
            <a:spLocks noChangeArrowheads="1"/>
          </p:cNvSpPr>
          <p:nvPr/>
        </p:nvSpPr>
        <p:spPr bwMode="auto">
          <a:xfrm>
            <a:off x="2590800" y="2743200"/>
            <a:ext cx="4114800" cy="1219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Pregatirea profesionala</a:t>
            </a:r>
          </a:p>
        </p:txBody>
      </p:sp>
      <p:sp>
        <p:nvSpPr>
          <p:cNvPr id="6147" name="Line 5"/>
          <p:cNvSpPr>
            <a:spLocks noChangeShapeType="1"/>
          </p:cNvSpPr>
          <p:nvPr/>
        </p:nvSpPr>
        <p:spPr bwMode="auto">
          <a:xfrm flipV="1">
            <a:off x="4572000" y="21336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48" name="Oval 6"/>
          <p:cNvSpPr>
            <a:spLocks noChangeArrowheads="1"/>
          </p:cNvSpPr>
          <p:nvPr/>
        </p:nvSpPr>
        <p:spPr bwMode="auto">
          <a:xfrm>
            <a:off x="3200400" y="1219200"/>
            <a:ext cx="2819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tehnologica</a:t>
            </a:r>
          </a:p>
        </p:txBody>
      </p:sp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304800" y="4800600"/>
            <a:ext cx="2590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teoretica</a:t>
            </a:r>
          </a:p>
        </p:txBody>
      </p:sp>
      <p:sp>
        <p:nvSpPr>
          <p:cNvPr id="6150" name="Oval 9"/>
          <p:cNvSpPr>
            <a:spLocks noChangeArrowheads="1"/>
          </p:cNvSpPr>
          <p:nvPr/>
        </p:nvSpPr>
        <p:spPr bwMode="auto">
          <a:xfrm>
            <a:off x="5410200" y="4800600"/>
            <a:ext cx="29718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/>
              <a:t>Filiera vocationala</a:t>
            </a:r>
          </a:p>
        </p:txBody>
      </p:sp>
      <p:sp>
        <p:nvSpPr>
          <p:cNvPr id="6151" name="Line 10"/>
          <p:cNvSpPr>
            <a:spLocks noChangeShapeType="1"/>
          </p:cNvSpPr>
          <p:nvPr/>
        </p:nvSpPr>
        <p:spPr bwMode="auto">
          <a:xfrm flipH="1">
            <a:off x="2362200" y="3962400"/>
            <a:ext cx="1676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52" name="Line 11"/>
          <p:cNvSpPr>
            <a:spLocks noChangeShapeType="1"/>
          </p:cNvSpPr>
          <p:nvPr/>
        </p:nvSpPr>
        <p:spPr bwMode="auto">
          <a:xfrm>
            <a:off x="5029200" y="39624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53" name="Text Box 12"/>
          <p:cNvSpPr txBox="1">
            <a:spLocks noChangeArrowheads="1"/>
          </p:cNvSpPr>
          <p:nvPr/>
        </p:nvSpPr>
        <p:spPr bwMode="auto">
          <a:xfrm>
            <a:off x="136525" y="6030913"/>
            <a:ext cx="635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real</a:t>
            </a:r>
          </a:p>
        </p:txBody>
      </p:sp>
      <p:sp>
        <p:nvSpPr>
          <p:cNvPr id="6154" name="Text Box 13"/>
          <p:cNvSpPr txBox="1">
            <a:spLocks noChangeArrowheads="1"/>
          </p:cNvSpPr>
          <p:nvPr/>
        </p:nvSpPr>
        <p:spPr bwMode="auto">
          <a:xfrm>
            <a:off x="1828800" y="6070600"/>
            <a:ext cx="862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uman</a:t>
            </a:r>
          </a:p>
        </p:txBody>
      </p:sp>
      <p:sp>
        <p:nvSpPr>
          <p:cNvPr id="6155" name="Text Box 14"/>
          <p:cNvSpPr txBox="1">
            <a:spLocks noChangeArrowheads="1"/>
          </p:cNvSpPr>
          <p:nvPr/>
        </p:nvSpPr>
        <p:spPr bwMode="auto">
          <a:xfrm>
            <a:off x="4419600" y="5715000"/>
            <a:ext cx="1030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sportiv</a:t>
            </a:r>
          </a:p>
        </p:txBody>
      </p:sp>
      <p:sp>
        <p:nvSpPr>
          <p:cNvPr id="6156" name="Text Box 15"/>
          <p:cNvSpPr txBox="1">
            <a:spLocks noChangeArrowheads="1"/>
          </p:cNvSpPr>
          <p:nvPr/>
        </p:nvSpPr>
        <p:spPr bwMode="auto">
          <a:xfrm>
            <a:off x="4800600" y="6172200"/>
            <a:ext cx="1014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artistic</a:t>
            </a:r>
          </a:p>
        </p:txBody>
      </p:sp>
      <p:sp>
        <p:nvSpPr>
          <p:cNvPr id="6157" name="Text Box 16"/>
          <p:cNvSpPr txBox="1">
            <a:spLocks noChangeArrowheads="1"/>
          </p:cNvSpPr>
          <p:nvPr/>
        </p:nvSpPr>
        <p:spPr bwMode="auto">
          <a:xfrm>
            <a:off x="5927725" y="6030913"/>
            <a:ext cx="14557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pedagogic</a:t>
            </a:r>
          </a:p>
        </p:txBody>
      </p:sp>
      <p:sp>
        <p:nvSpPr>
          <p:cNvPr id="6158" name="Text Box 17"/>
          <p:cNvSpPr txBox="1">
            <a:spLocks noChangeArrowheads="1"/>
          </p:cNvSpPr>
          <p:nvPr/>
        </p:nvSpPr>
        <p:spPr bwMode="auto">
          <a:xfrm>
            <a:off x="7986713" y="5638800"/>
            <a:ext cx="11572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teologic</a:t>
            </a:r>
          </a:p>
        </p:txBody>
      </p:sp>
      <p:sp>
        <p:nvSpPr>
          <p:cNvPr id="6159" name="Text Box 18"/>
          <p:cNvSpPr txBox="1">
            <a:spLocks noChangeArrowheads="1"/>
          </p:cNvSpPr>
          <p:nvPr/>
        </p:nvSpPr>
        <p:spPr bwMode="auto">
          <a:xfrm>
            <a:off x="7543800" y="6248400"/>
            <a:ext cx="942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militar</a:t>
            </a:r>
          </a:p>
        </p:txBody>
      </p:sp>
      <p:sp>
        <p:nvSpPr>
          <p:cNvPr id="6160" name="Line 19"/>
          <p:cNvSpPr>
            <a:spLocks noChangeShapeType="1"/>
          </p:cNvSpPr>
          <p:nvPr/>
        </p:nvSpPr>
        <p:spPr bwMode="auto">
          <a:xfrm>
            <a:off x="6781800" y="571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1" name="Line 20"/>
          <p:cNvSpPr>
            <a:spLocks noChangeShapeType="1"/>
          </p:cNvSpPr>
          <p:nvPr/>
        </p:nvSpPr>
        <p:spPr bwMode="auto">
          <a:xfrm flipH="1">
            <a:off x="5486400" y="5715000"/>
            <a:ext cx="1219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2" name="Line 21"/>
          <p:cNvSpPr>
            <a:spLocks noChangeShapeType="1"/>
          </p:cNvSpPr>
          <p:nvPr/>
        </p:nvSpPr>
        <p:spPr bwMode="auto">
          <a:xfrm flipH="1">
            <a:off x="5638800" y="5715000"/>
            <a:ext cx="1066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3" name="Line 22"/>
          <p:cNvSpPr>
            <a:spLocks noChangeShapeType="1"/>
          </p:cNvSpPr>
          <p:nvPr/>
        </p:nvSpPr>
        <p:spPr bwMode="auto">
          <a:xfrm>
            <a:off x="6781800" y="57150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4" name="Line 23"/>
          <p:cNvSpPr>
            <a:spLocks noChangeShapeType="1"/>
          </p:cNvSpPr>
          <p:nvPr/>
        </p:nvSpPr>
        <p:spPr bwMode="auto">
          <a:xfrm>
            <a:off x="6858000" y="5715000"/>
            <a:ext cx="990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5" name="Line 24"/>
          <p:cNvSpPr>
            <a:spLocks noChangeShapeType="1"/>
          </p:cNvSpPr>
          <p:nvPr/>
        </p:nvSpPr>
        <p:spPr bwMode="auto">
          <a:xfrm flipH="1">
            <a:off x="685800" y="5715000"/>
            <a:ext cx="609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6" name="Line 25"/>
          <p:cNvSpPr>
            <a:spLocks noChangeShapeType="1"/>
          </p:cNvSpPr>
          <p:nvPr/>
        </p:nvSpPr>
        <p:spPr bwMode="auto">
          <a:xfrm>
            <a:off x="1524000" y="57150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67" name="Text Box 26"/>
          <p:cNvSpPr txBox="1">
            <a:spLocks noChangeArrowheads="1"/>
          </p:cNvSpPr>
          <p:nvPr/>
        </p:nvSpPr>
        <p:spPr bwMode="auto">
          <a:xfrm>
            <a:off x="4175125" y="87313"/>
            <a:ext cx="931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tehnic</a:t>
            </a:r>
          </a:p>
        </p:txBody>
      </p:sp>
      <p:sp>
        <p:nvSpPr>
          <p:cNvPr id="6168" name="Text Box 27"/>
          <p:cNvSpPr txBox="1">
            <a:spLocks noChangeArrowheads="1"/>
          </p:cNvSpPr>
          <p:nvPr/>
        </p:nvSpPr>
        <p:spPr bwMode="auto">
          <a:xfrm>
            <a:off x="1736725" y="620713"/>
            <a:ext cx="105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servicii</a:t>
            </a:r>
          </a:p>
        </p:txBody>
      </p:sp>
      <p:sp>
        <p:nvSpPr>
          <p:cNvPr id="6169" name="Text Box 28"/>
          <p:cNvSpPr txBox="1">
            <a:spLocks noChangeArrowheads="1"/>
          </p:cNvSpPr>
          <p:nvPr/>
        </p:nvSpPr>
        <p:spPr bwMode="auto">
          <a:xfrm>
            <a:off x="6019800" y="355600"/>
            <a:ext cx="2525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Resurse naturale si</a:t>
            </a:r>
          </a:p>
          <a:p>
            <a:r>
              <a:rPr lang="en-US" sz="2000" b="1"/>
              <a:t> protectia mediului</a:t>
            </a:r>
          </a:p>
        </p:txBody>
      </p:sp>
      <p:sp>
        <p:nvSpPr>
          <p:cNvPr id="6170" name="Line 29"/>
          <p:cNvSpPr>
            <a:spLocks noChangeShapeType="1"/>
          </p:cNvSpPr>
          <p:nvPr/>
        </p:nvSpPr>
        <p:spPr bwMode="auto">
          <a:xfrm flipV="1">
            <a:off x="4495800" y="5334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71" name="Line 30"/>
          <p:cNvSpPr>
            <a:spLocks noChangeShapeType="1"/>
          </p:cNvSpPr>
          <p:nvPr/>
        </p:nvSpPr>
        <p:spPr bwMode="auto">
          <a:xfrm flipV="1">
            <a:off x="4495800" y="7620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  <p:sp>
        <p:nvSpPr>
          <p:cNvPr id="6172" name="Line 31"/>
          <p:cNvSpPr>
            <a:spLocks noChangeShapeType="1"/>
          </p:cNvSpPr>
          <p:nvPr/>
        </p:nvSpPr>
        <p:spPr bwMode="auto">
          <a:xfrm flipH="1" flipV="1">
            <a:off x="2895600" y="9144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o-R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4800"/>
            <a:ext cx="6400801" cy="632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458200" cy="5516563"/>
          </a:xfrm>
        </p:spPr>
        <p:txBody>
          <a:bodyPr/>
          <a:lstStyle/>
          <a:p>
            <a:pPr eaLnBrk="1" hangingPunct="1"/>
            <a:r>
              <a:rPr lang="en-US" dirty="0" err="1" smtClean="0"/>
              <a:t>Activitatea</a:t>
            </a:r>
            <a:r>
              <a:rPr lang="en-US" dirty="0" smtClean="0"/>
              <a:t> </a:t>
            </a:r>
            <a:r>
              <a:rPr lang="en-US" dirty="0" err="1" smtClean="0"/>
              <a:t>desfasurata</a:t>
            </a:r>
            <a:r>
              <a:rPr lang="en-US" dirty="0" smtClean="0"/>
              <a:t> de o </a:t>
            </a:r>
            <a:r>
              <a:rPr lang="en-US" dirty="0" err="1" smtClean="0"/>
              <a:t>persoana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-o </a:t>
            </a:r>
            <a:r>
              <a:rPr lang="en-US" dirty="0" err="1" smtClean="0"/>
              <a:t>ierarhie</a:t>
            </a:r>
            <a:r>
              <a:rPr lang="en-US" dirty="0" smtClean="0"/>
              <a:t> de </a:t>
            </a:r>
            <a:r>
              <a:rPr lang="en-US" dirty="0" err="1" smtClean="0"/>
              <a:t>conducere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de </a:t>
            </a:r>
            <a:r>
              <a:rPr lang="en-US" dirty="0" err="1" smtClean="0"/>
              <a:t>executie</a:t>
            </a:r>
            <a:r>
              <a:rPr lang="en-US" dirty="0" smtClean="0"/>
              <a:t> </a:t>
            </a:r>
            <a:r>
              <a:rPr lang="en-US" dirty="0" err="1" smtClean="0"/>
              <a:t>reprezinta</a:t>
            </a:r>
            <a:r>
              <a:rPr lang="en-US" dirty="0" smtClean="0"/>
              <a:t> …………………</a:t>
            </a:r>
          </a:p>
          <a:p>
            <a:pPr eaLnBrk="1" hangingPunct="1"/>
            <a:r>
              <a:rPr lang="en-US" dirty="0" err="1" smtClean="0"/>
              <a:t>Profilul</a:t>
            </a:r>
            <a:r>
              <a:rPr lang="en-US" dirty="0" smtClean="0"/>
              <a:t> real cu </a:t>
            </a:r>
            <a:r>
              <a:rPr lang="en-US" dirty="0" err="1" smtClean="0"/>
              <a:t>specializarea</a:t>
            </a:r>
            <a:r>
              <a:rPr lang="en-US" dirty="0" smtClean="0"/>
              <a:t> </a:t>
            </a:r>
            <a:r>
              <a:rPr lang="en-US" dirty="0" err="1" smtClean="0"/>
              <a:t>stiinte</a:t>
            </a:r>
            <a:r>
              <a:rPr lang="en-US" dirty="0" smtClean="0"/>
              <a:t> ale </a:t>
            </a:r>
            <a:r>
              <a:rPr lang="en-US" dirty="0" err="1" smtClean="0"/>
              <a:t>naturii</a:t>
            </a:r>
            <a:r>
              <a:rPr lang="en-US" dirty="0" smtClean="0"/>
              <a:t> face parte din </a:t>
            </a:r>
            <a:r>
              <a:rPr lang="en-US" dirty="0" err="1" smtClean="0"/>
              <a:t>filiera</a:t>
            </a:r>
            <a:r>
              <a:rPr lang="en-US" dirty="0" smtClean="0"/>
              <a:t> ……………..</a:t>
            </a:r>
          </a:p>
          <a:p>
            <a:pPr eaLnBrk="1" hangingPunct="1"/>
            <a:r>
              <a:rPr lang="en-US" dirty="0" err="1" smtClean="0"/>
              <a:t>Filiera</a:t>
            </a:r>
            <a:r>
              <a:rPr lang="en-US" dirty="0" smtClean="0"/>
              <a:t> </a:t>
            </a:r>
            <a:r>
              <a:rPr lang="en-US" dirty="0" err="1" smtClean="0"/>
              <a:t>vocationala</a:t>
            </a:r>
            <a:r>
              <a:rPr lang="en-US" dirty="0" smtClean="0"/>
              <a:t> </a:t>
            </a:r>
            <a:r>
              <a:rPr lang="en-US" dirty="0" err="1" smtClean="0"/>
              <a:t>cuprinde</a:t>
            </a:r>
            <a:r>
              <a:rPr lang="en-US" dirty="0" smtClean="0"/>
              <a:t> </a:t>
            </a:r>
            <a:r>
              <a:rPr lang="en-US" dirty="0" err="1" smtClean="0"/>
              <a:t>profilurile</a:t>
            </a:r>
            <a:r>
              <a:rPr lang="en-US" dirty="0" smtClean="0"/>
              <a:t> </a:t>
            </a:r>
            <a:r>
              <a:rPr lang="en-US" dirty="0" err="1" smtClean="0"/>
              <a:t>sportiv</a:t>
            </a:r>
            <a:r>
              <a:rPr lang="en-US" dirty="0" smtClean="0"/>
              <a:t>, artistic, </a:t>
            </a:r>
            <a:r>
              <a:rPr lang="en-US" dirty="0" err="1" smtClean="0"/>
              <a:t>pedag</a:t>
            </a:r>
            <a:r>
              <a:rPr lang="ro-RO" dirty="0" smtClean="0"/>
              <a:t>o</a:t>
            </a:r>
            <a:r>
              <a:rPr lang="en-US" dirty="0" err="1" smtClean="0"/>
              <a:t>gic</a:t>
            </a:r>
            <a:r>
              <a:rPr lang="en-US" dirty="0" smtClean="0"/>
              <a:t>, ……………., …………….</a:t>
            </a:r>
          </a:p>
          <a:p>
            <a:pPr eaLnBrk="1" hangingPunct="1"/>
            <a:r>
              <a:rPr lang="en-US" dirty="0" err="1" smtClean="0"/>
              <a:t>Estetica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igiena</a:t>
            </a:r>
            <a:r>
              <a:rPr lang="en-US" dirty="0" smtClean="0"/>
              <a:t> </a:t>
            </a:r>
            <a:r>
              <a:rPr lang="en-US" dirty="0" err="1" smtClean="0"/>
              <a:t>corpului</a:t>
            </a:r>
            <a:r>
              <a:rPr lang="en-US" dirty="0" smtClean="0"/>
              <a:t> </a:t>
            </a:r>
            <a:r>
              <a:rPr lang="en-US" dirty="0" err="1" smtClean="0"/>
              <a:t>omenesc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un </a:t>
            </a:r>
            <a:r>
              <a:rPr lang="en-US" dirty="0" err="1" smtClean="0"/>
              <a:t>domeniu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face parte din </a:t>
            </a:r>
            <a:r>
              <a:rPr lang="en-US" dirty="0" err="1" smtClean="0"/>
              <a:t>filiera</a:t>
            </a:r>
            <a:r>
              <a:rPr lang="en-US" dirty="0" smtClean="0"/>
              <a:t> …………..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219200" y="990600"/>
            <a:ext cx="20574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Teoretica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Vocationala</a:t>
            </a:r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endParaRPr lang="en-US" sz="2400" b="1"/>
          </a:p>
          <a:p>
            <a:pPr>
              <a:spcBef>
                <a:spcPct val="50000"/>
              </a:spcBef>
            </a:pPr>
            <a:r>
              <a:rPr lang="en-US" sz="2400" b="1"/>
              <a:t>Tehnologica 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5257800" y="914400"/>
            <a:ext cx="3124200" cy="465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Mecanica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Comert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Filologie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Stiinte sociale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Teatru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Teologie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Estetica si igiena corpului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Arhitectura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2819400"/>
          </a:xfrm>
        </p:spPr>
        <p:txBody>
          <a:bodyPr/>
          <a:lstStyle/>
          <a:p>
            <a:pPr eaLnBrk="1" hangingPunct="1"/>
            <a:r>
              <a:rPr lang="en-US" dirty="0" err="1" smtClean="0"/>
              <a:t>Identificati</a:t>
            </a:r>
            <a:r>
              <a:rPr lang="en-US" dirty="0" smtClean="0"/>
              <a:t>, in </a:t>
            </a:r>
            <a:r>
              <a:rPr lang="en-US" dirty="0" err="1" smtClean="0"/>
              <a:t>functie</a:t>
            </a:r>
            <a:r>
              <a:rPr lang="en-US" dirty="0" smtClean="0"/>
              <a:t> de </a:t>
            </a:r>
            <a:r>
              <a:rPr lang="en-US" dirty="0" err="1" smtClean="0"/>
              <a:t>optiunea</a:t>
            </a:r>
            <a:r>
              <a:rPr lang="en-US" dirty="0" smtClean="0"/>
              <a:t> </a:t>
            </a:r>
            <a:r>
              <a:rPr lang="en-US" dirty="0" err="1" smtClean="0"/>
              <a:t>voastra</a:t>
            </a:r>
            <a:r>
              <a:rPr lang="en-US" dirty="0" smtClean="0"/>
              <a:t>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formarea</a:t>
            </a:r>
            <a:r>
              <a:rPr lang="en-US" dirty="0" smtClean="0"/>
              <a:t> </a:t>
            </a:r>
            <a:r>
              <a:rPr lang="en-US" dirty="0" err="1" smtClean="0"/>
              <a:t>profesionala</a:t>
            </a:r>
            <a:r>
              <a:rPr lang="en-US" dirty="0" smtClean="0"/>
              <a:t>,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b="1" dirty="0" err="1" smtClean="0"/>
              <a:t>aptitudini</a:t>
            </a:r>
            <a:r>
              <a:rPr lang="en-US" dirty="0" smtClean="0"/>
              <a:t> </a:t>
            </a:r>
            <a:r>
              <a:rPr lang="en-US" dirty="0" err="1" smtClean="0"/>
              <a:t>aveti</a:t>
            </a:r>
            <a:r>
              <a:rPr lang="en-US" dirty="0" smtClean="0"/>
              <a:t>, </a:t>
            </a:r>
            <a:r>
              <a:rPr lang="en-US" dirty="0" err="1" smtClean="0"/>
              <a:t>astfel</a:t>
            </a:r>
            <a:r>
              <a:rPr lang="en-US" dirty="0" smtClean="0"/>
              <a:t> </a:t>
            </a:r>
            <a:r>
              <a:rPr lang="en-US" dirty="0" err="1" smtClean="0"/>
              <a:t>incat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existe</a:t>
            </a:r>
            <a:r>
              <a:rPr lang="en-US" dirty="0" smtClean="0"/>
              <a:t> </a:t>
            </a:r>
            <a:r>
              <a:rPr lang="en-US" dirty="0" err="1" smtClean="0"/>
              <a:t>compatibilitate</a:t>
            </a:r>
            <a:r>
              <a:rPr lang="en-US" dirty="0" smtClean="0"/>
              <a:t> </a:t>
            </a:r>
            <a:r>
              <a:rPr lang="en-US" dirty="0" err="1" smtClean="0"/>
              <a:t>intre</a:t>
            </a:r>
            <a:r>
              <a:rPr lang="en-US" dirty="0" smtClean="0"/>
              <a:t> </a:t>
            </a:r>
            <a:r>
              <a:rPr lang="en-US" b="1" dirty="0" err="1" smtClean="0"/>
              <a:t>dorintele</a:t>
            </a:r>
            <a:r>
              <a:rPr lang="en-US" b="1" dirty="0" smtClean="0"/>
              <a:t> </a:t>
            </a:r>
            <a:r>
              <a:rPr lang="en-US" b="1" dirty="0" err="1" smtClean="0"/>
              <a:t>voastre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b="1" dirty="0" err="1" smtClean="0"/>
              <a:t>cerintele</a:t>
            </a:r>
            <a:r>
              <a:rPr lang="en-US" b="1" dirty="0" smtClean="0"/>
              <a:t> </a:t>
            </a:r>
            <a:r>
              <a:rPr lang="en-US" b="1" dirty="0" err="1" smtClean="0"/>
              <a:t>viitoarei</a:t>
            </a:r>
            <a:r>
              <a:rPr lang="en-US" b="1" dirty="0" smtClean="0"/>
              <a:t> </a:t>
            </a:r>
            <a:r>
              <a:rPr lang="en-US" b="1" dirty="0" err="1" smtClean="0"/>
              <a:t>profesii</a:t>
            </a:r>
            <a:r>
              <a:rPr lang="en-US" b="1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277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Amza</dc:creator>
  <cp:lastModifiedBy>toni</cp:lastModifiedBy>
  <cp:revision>12</cp:revision>
  <dcterms:created xsi:type="dcterms:W3CDTF">2006-08-16T00:00:00Z</dcterms:created>
  <dcterms:modified xsi:type="dcterms:W3CDTF">2021-03-15T17:58:08Z</dcterms:modified>
</cp:coreProperties>
</file>