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Să ne amintim...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236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TRANSPORTURI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1600" y="3124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Rețele de transport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91200" y="31242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Mijloace de transport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2667000" y="2743200"/>
            <a:ext cx="1600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53000" y="27432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28600" y="3657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Căi de transport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81200" y="3962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Noduri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71800" y="3733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Terminale 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1447800" y="3429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2171700" y="3695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667000" y="34290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 flipV="1">
            <a:off x="5943600" y="34290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257800" y="3657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persoane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772400" y="3657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mărfuri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315200" y="34290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0960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publice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7244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private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rot="10800000" flipV="1">
            <a:off x="5257800" y="40386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791200" y="40386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33400" y="1295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/>
              <a:t>Transporturi terestre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819400" y="1295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/>
              <a:t>Transporturi pe apă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81600" y="137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/>
              <a:t>....................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010400" y="1447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/>
              <a:t>Transporturi speciale</a:t>
            </a:r>
          </a:p>
        </p:txBody>
      </p:sp>
      <p:cxnSp>
        <p:nvCxnSpPr>
          <p:cNvPr id="131" name="Straight Arrow Connector 130"/>
          <p:cNvCxnSpPr/>
          <p:nvPr/>
        </p:nvCxnSpPr>
        <p:spPr>
          <a:xfrm rot="10800000">
            <a:off x="1828800" y="1981200"/>
            <a:ext cx="1981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16200000" flipV="1">
            <a:off x="3657600" y="1981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4724400" y="19050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5105400" y="1905000"/>
            <a:ext cx="190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457200" y="5486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autobuz,   pachebot,   șalupă,   avion,   tramvai,   autocisternă, autoturism,   metrou,    tren marfar,     petroliere,    troleibuz, feriboturi,     autoutilitară 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048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...................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828800" y="441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...............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9718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..................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0" y="762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............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1295400" y="762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............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2590800" y="45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.............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733800" y="457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................</a:t>
            </a:r>
          </a:p>
        </p:txBody>
      </p:sp>
      <p:cxnSp>
        <p:nvCxnSpPr>
          <p:cNvPr id="152" name="Straight Arrow Connector 151"/>
          <p:cNvCxnSpPr/>
          <p:nvPr/>
        </p:nvCxnSpPr>
        <p:spPr>
          <a:xfrm rot="10800000">
            <a:off x="762000" y="11430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1371600" y="11430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06" idx="0"/>
            <a:endCxn id="147" idx="2"/>
          </p:cNvCxnSpPr>
          <p:nvPr/>
        </p:nvCxnSpPr>
        <p:spPr>
          <a:xfrm rot="16200000" flipV="1">
            <a:off x="3099316" y="813316"/>
            <a:ext cx="468868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06" idx="0"/>
            <a:endCxn id="148" idx="2"/>
          </p:cNvCxnSpPr>
          <p:nvPr/>
        </p:nvCxnSpPr>
        <p:spPr>
          <a:xfrm rot="5400000" flipH="1" flipV="1">
            <a:off x="3714750" y="704850"/>
            <a:ext cx="4572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304800" y="5029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/>
              <a:t>Precizați  din ce grupă de mijloace de transport fac parte exemplele de mai jos: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81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/>
              <a:t>Transporturi speciale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26574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300594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3797" y="3810000"/>
            <a:ext cx="310020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1" y="1371599"/>
            <a:ext cx="3124200" cy="210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762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prin  conducte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1600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pe benzi rulante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762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pe cablu</a:t>
            </a:r>
          </a:p>
        </p:txBody>
      </p:sp>
      <p:cxnSp>
        <p:nvCxnSpPr>
          <p:cNvPr id="12" name="Straight Arrow Connector 11"/>
          <p:cNvCxnSpPr>
            <a:stCxn id="4" idx="2"/>
          </p:cNvCxnSpPr>
          <p:nvPr/>
        </p:nvCxnSpPr>
        <p:spPr>
          <a:xfrm rot="5400000">
            <a:off x="3069283" y="-245418"/>
            <a:ext cx="147935" cy="2324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</p:cNvCxnSpPr>
          <p:nvPr/>
        </p:nvCxnSpPr>
        <p:spPr>
          <a:xfrm rot="16200000" flipH="1">
            <a:off x="3907482" y="1240483"/>
            <a:ext cx="833737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</p:cNvCxnSpPr>
          <p:nvPr/>
        </p:nvCxnSpPr>
        <p:spPr>
          <a:xfrm rot="16200000" flipH="1">
            <a:off x="5507683" y="-359718"/>
            <a:ext cx="71735" cy="2476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1066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dirty="0"/>
              <a:t> petroducte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apeducte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gazoducte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Siguranța și securitatea în transporturi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calea de transport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1066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elementul tehnic - vehiculul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elementul uman - omul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71500" y="3848100"/>
            <a:ext cx="464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695700" y="3695700"/>
            <a:ext cx="4724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905000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dirty="0"/>
              <a:t> construcția și asigurarea unor rețele corespunzătoare</a:t>
            </a:r>
          </a:p>
          <a:p>
            <a:endParaRPr lang="ro-RO" dirty="0"/>
          </a:p>
          <a:p>
            <a:pPr>
              <a:buFont typeface="Arial" pitchFamily="34" charset="0"/>
              <a:buChar char="•"/>
            </a:pPr>
            <a:r>
              <a:rPr lang="ro-RO" dirty="0"/>
              <a:t> verificarea și întreținerea infrastructurii terestre</a:t>
            </a:r>
          </a:p>
          <a:p>
            <a:endParaRPr lang="ro-RO" dirty="0"/>
          </a:p>
          <a:p>
            <a:pPr>
              <a:buFont typeface="Arial" pitchFamily="34" charset="0"/>
              <a:buChar char="•"/>
            </a:pPr>
            <a:r>
              <a:rPr lang="ro-RO" dirty="0"/>
              <a:t> utilizarea de noi echipamente și tehnologii</a:t>
            </a:r>
          </a:p>
          <a:p>
            <a:pPr>
              <a:buFontTx/>
              <a:buChar char="-"/>
            </a:pPr>
            <a:endParaRPr lang="ro-RO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352800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dirty="0"/>
              <a:t> utilizarea vehiculelor cu elemente de siguranță</a:t>
            </a:r>
          </a:p>
          <a:p>
            <a:pPr>
              <a:buFont typeface="Arial" pitchFamily="34" charset="0"/>
              <a:buChar char="•"/>
            </a:pPr>
            <a:endParaRPr lang="ro-RO" dirty="0"/>
          </a:p>
          <a:p>
            <a:pPr>
              <a:buFont typeface="Arial" pitchFamily="34" charset="0"/>
              <a:buChar char="•"/>
            </a:pPr>
            <a:r>
              <a:rPr lang="ro-RO" dirty="0"/>
              <a:t> verificarea și întreținerea vehiculelor</a:t>
            </a:r>
          </a:p>
          <a:p>
            <a:pPr>
              <a:buFont typeface="Arial" pitchFamily="34" charset="0"/>
              <a:buChar char="•"/>
            </a:pPr>
            <a:endParaRPr lang="ro-RO" dirty="0"/>
          </a:p>
          <a:p>
            <a:pPr>
              <a:buFont typeface="Arial" pitchFamily="34" charset="0"/>
              <a:buChar char="•"/>
            </a:pPr>
            <a:r>
              <a:rPr lang="ro-RO" dirty="0"/>
              <a:t> actualizarea hărților de navigație</a:t>
            </a:r>
          </a:p>
          <a:p>
            <a:pPr>
              <a:buFont typeface="Arial" pitchFamily="34" charset="0"/>
              <a:buChar char="•"/>
            </a:pPr>
            <a:endParaRPr lang="ro-RO" dirty="0"/>
          </a:p>
          <a:p>
            <a:pPr>
              <a:buFont typeface="Arial" pitchFamily="34" charset="0"/>
              <a:buChar char="•"/>
            </a:pPr>
            <a:r>
              <a:rPr lang="ro-RO" dirty="0"/>
              <a:t> îmbunătățirea sistemelor de comunicare / orientare</a:t>
            </a:r>
          </a:p>
        </p:txBody>
      </p:sp>
      <p:pic>
        <p:nvPicPr>
          <p:cNvPr id="2050" name="Picture 2" descr="Regimul juridic a mijlocului de transport auto – LAW.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2946399" cy="2133600"/>
          </a:xfrm>
          <a:prstGeom prst="rect">
            <a:avLst/>
          </a:prstGeom>
          <a:noFill/>
        </p:spPr>
      </p:pic>
      <p:pic>
        <p:nvPicPr>
          <p:cNvPr id="2052" name="Picture 4" descr="MEI apreciază suportul oferit de Uniunea Europeană în modernizarea tuturor  sectoarelor de transport din Republica Moldova | Ministerul Economiei și  Infrastructur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371600"/>
            <a:ext cx="2895600" cy="1905000"/>
          </a:xfrm>
          <a:prstGeom prst="rect">
            <a:avLst/>
          </a:prstGeom>
          <a:noFill/>
        </p:spPr>
      </p:pic>
      <p:pic>
        <p:nvPicPr>
          <p:cNvPr id="2054" name="Picture 6" descr="Solutii de pre-selectie pentru conducatori auto - HART Consul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105400"/>
            <a:ext cx="2895600" cy="1371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019800" y="19050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dirty="0"/>
              <a:t> pregătirea corespunzătoare a persoanelor implicate în circulație</a:t>
            </a:r>
          </a:p>
          <a:p>
            <a:pPr>
              <a:buFont typeface="Arial" pitchFamily="34" charset="0"/>
              <a:buChar char="•"/>
            </a:pPr>
            <a:endParaRPr lang="ro-RO" dirty="0"/>
          </a:p>
          <a:p>
            <a:pPr>
              <a:buFont typeface="Arial" pitchFamily="34" charset="0"/>
              <a:buChar char="•"/>
            </a:pPr>
            <a:r>
              <a:rPr lang="ro-RO" dirty="0"/>
              <a:t> acțiuni de prevenire, control, educare a personalului</a:t>
            </a:r>
          </a:p>
          <a:p>
            <a:pPr>
              <a:buFont typeface="Arial" pitchFamily="34" charset="0"/>
              <a:buChar char="•"/>
            </a:pPr>
            <a:endParaRPr lang="ro-RO" dirty="0"/>
          </a:p>
          <a:p>
            <a:pPr>
              <a:buFont typeface="Arial" pitchFamily="34" charset="0"/>
              <a:buChar char="•"/>
            </a:pPr>
            <a:r>
              <a:rPr lang="ro-RO" dirty="0"/>
              <a:t> informarea și îndrumarea pasagerilo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2133600" y="762000"/>
            <a:ext cx="2438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419600" y="914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762000"/>
            <a:ext cx="2514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2400"/>
            <a:ext cx="9144000" cy="4619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400" b="1" dirty="0">
                <a:solidFill>
                  <a:srgbClr val="000000"/>
                </a:solidFill>
                <a:latin typeface="Arial" charset="0"/>
                <a:sym typeface="Wingdings" charset="2"/>
              </a:rPr>
              <a:t>Calitatea serviciilor de transport </a:t>
            </a:r>
            <a:endParaRPr lang="en-GB" sz="2400" b="1" dirty="0">
              <a:latin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4800" y="990600"/>
            <a:ext cx="8534400" cy="3771900"/>
            <a:chOff x="-533400" y="2184400"/>
            <a:chExt cx="8534400" cy="2514600"/>
          </a:xfrm>
        </p:grpSpPr>
        <p:sp>
          <p:nvSpPr>
            <p:cNvPr id="148" name="Oval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-533400" y="2184400"/>
              <a:ext cx="3200400" cy="711200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4999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 cap="flat" algn="ctr">
              <a:solidFill>
                <a:srgbClr val="BE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defRPr/>
              </a:pPr>
              <a:r>
                <a:rPr lang="ro-RO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Wingdings"/>
                </a:rPr>
                <a:t>Calitatea elementelor  rețelei de transport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Oval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-457200" y="3886200"/>
              <a:ext cx="2895600" cy="685800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4999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 cap="flat" algn="ctr">
              <a:solidFill>
                <a:srgbClr val="BE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o-RO" dirty="0">
                  <a:latin typeface="Arial" charset="0"/>
                </a:rPr>
                <a:t>Resursa umană</a:t>
              </a:r>
              <a:endParaRPr lang="en-GB" dirty="0">
                <a:latin typeface="Arial" charset="0"/>
              </a:endParaRPr>
            </a:p>
          </p:txBody>
        </p:sp>
        <p:sp>
          <p:nvSpPr>
            <p:cNvPr id="150" name="Oval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410200" y="4013200"/>
              <a:ext cx="2514600" cy="685800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4999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 cap="flat" algn="ctr">
              <a:solidFill>
                <a:srgbClr val="BE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defRPr/>
              </a:pPr>
              <a:r>
                <a:rPr lang="ro-RO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Wingdings"/>
                </a:rPr>
                <a:t>Caracteristicile serviciului de transport 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Oval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410200" y="2184400"/>
              <a:ext cx="2590800" cy="685800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4999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 cap="flat" algn="ctr">
              <a:solidFill>
                <a:srgbClr val="BE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defRPr/>
              </a:pPr>
              <a:r>
                <a:rPr lang="ro-RO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Wingdings"/>
                </a:rPr>
                <a:t>Calitatea mijloacelor de transport 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Oval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67000" y="2844800"/>
              <a:ext cx="2209800" cy="1524000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4999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 cap="flat" algn="ctr">
              <a:solidFill>
                <a:srgbClr val="BE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defRPr/>
              </a:pPr>
              <a:r>
                <a:rPr lang="ro-RO" sz="2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Wingdings"/>
                </a:rPr>
                <a:t>Calitatea serviciilor de transport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0" name="Straight Connector 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362200" y="2743200"/>
              <a:ext cx="533400" cy="4064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311" name="Straight Connector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1981200" y="3810000"/>
              <a:ext cx="685800" cy="1524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312" name="Straight Connector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724400" y="3962400"/>
              <a:ext cx="762000" cy="254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313" name="Straight Connector 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4648200" y="2692400"/>
              <a:ext cx="838200" cy="4572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72200" y="2133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dirty="0"/>
              <a:t> caracteristici constructive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ambianță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confort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sisteme de securitate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" y="4800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dirty="0"/>
              <a:t> comportament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pregătire profesională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corectitudine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amabilitatre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48768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dirty="0"/>
              <a:t> accesibilitatea pasagerilor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durata călătoriei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siguranța și securitatea 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costul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fiabilitatea (respectarea angajamentelor)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990600" y="914399"/>
            <a:ext cx="7620000" cy="4424517"/>
            <a:chOff x="914400" y="4130919"/>
            <a:chExt cx="7620000" cy="2637693"/>
          </a:xfrm>
        </p:grpSpPr>
        <p:sp>
          <p:nvSpPr>
            <p:cNvPr id="3" name="Rectangle 2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495800" y="4130919"/>
              <a:ext cx="3581400" cy="457200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34999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 cap="flat" algn="ctr">
              <a:solidFill>
                <a:srgbClr val="7D60A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o-RO" sz="2000">
                  <a:latin typeface="Arial" charset="0"/>
                </a:rPr>
                <a:t>Cantitatea de mărfuri</a:t>
              </a:r>
              <a:endParaRPr lang="en-GB" sz="2000">
                <a:latin typeface="Arial" charset="0"/>
              </a:endParaRPr>
            </a:p>
          </p:txBody>
        </p:sp>
        <p:sp>
          <p:nvSpPr>
            <p:cNvPr id="4" name="Rectangle 2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572000" y="4676043"/>
              <a:ext cx="3581400" cy="457200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34999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 cap="flat" algn="ctr">
              <a:solidFill>
                <a:srgbClr val="7D60A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ro-RO" sz="2000">
                  <a:latin typeface="Arial" charset="0"/>
                </a:rPr>
                <a:t>Viteza și durata deplasării</a:t>
              </a:r>
              <a:endParaRPr lang="en-GB" sz="2000">
                <a:latin typeface="Arial" charset="0"/>
              </a:endParaRPr>
            </a:p>
          </p:txBody>
        </p:sp>
        <p:sp>
          <p:nvSpPr>
            <p:cNvPr id="5" name="Rectangle 2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48200" y="5221166"/>
              <a:ext cx="3581400" cy="457200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34999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 cap="flat" algn="ctr">
              <a:solidFill>
                <a:srgbClr val="7D60A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ro-RO" sz="2000" dirty="0">
                  <a:latin typeface="Arial" charset="0"/>
                </a:rPr>
                <a:t>Păstrarea integrității mărfii</a:t>
              </a:r>
              <a:endParaRPr lang="en-GB" sz="2000" dirty="0">
                <a:latin typeface="Arial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800600" y="5766289"/>
              <a:ext cx="3581400" cy="457200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34999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 cap="flat" algn="ctr">
              <a:solidFill>
                <a:srgbClr val="7D60A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defRPr/>
              </a:pPr>
              <a:r>
                <a:rPr lang="ro-RO" sz="20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Wingdings"/>
                </a:rPr>
                <a:t>Costul specific al serviciului</a:t>
              </a:r>
              <a:endParaRPr lang="en-GB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2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14400" y="6311412"/>
              <a:ext cx="7620000" cy="457200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34999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 cap="flat" algn="ctr">
              <a:solidFill>
                <a:srgbClr val="7D60A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o-RO" sz="2000">
                  <a:latin typeface="Arial" charset="0"/>
                </a:rPr>
                <a:t>Mărimea piederilor din valoarea mărfurilor în timpul transportului</a:t>
              </a:r>
              <a:endParaRPr lang="en-GB" sz="2000">
                <a:latin typeface="Arial" charset="0"/>
              </a:endParaRPr>
            </a:p>
          </p:txBody>
        </p:sp>
        <p:sp>
          <p:nvSpPr>
            <p:cNvPr id="8" name="Oval 2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19200" y="4267200"/>
              <a:ext cx="2438400" cy="1524000"/>
            </a:xfrm>
            <a:prstGeom prst="ellipse">
              <a:avLst/>
            </a:prstGeom>
            <a:gradFill rotWithShape="1">
              <a:gsLst>
                <a:gs pos="0">
                  <a:srgbClr val="C9B5E8"/>
                </a:gs>
                <a:gs pos="34999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 cap="flat" algn="ctr">
              <a:solidFill>
                <a:srgbClr val="7D60A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o-RO" sz="2000" b="1" dirty="0">
                  <a:latin typeface="Arial" charset="0"/>
                </a:rPr>
                <a:t>Calitatea serviciilor de transport de mărfuri</a:t>
              </a:r>
              <a:endParaRPr lang="en-GB" sz="2000" b="1" dirty="0">
                <a:latin typeface="Arial" charset="0"/>
              </a:endParaRPr>
            </a:p>
          </p:txBody>
        </p:sp>
        <p:sp>
          <p:nvSpPr>
            <p:cNvPr id="9" name="Straight Connector 4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657600" y="4572000"/>
              <a:ext cx="762000" cy="4572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0" name="Straight Connector 5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3657600" y="5029200"/>
              <a:ext cx="9144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1" name="Straight Connector 5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657600" y="5029201"/>
              <a:ext cx="914400" cy="123678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Straight Connector 54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3657600" y="5029201"/>
              <a:ext cx="990600" cy="4191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" name="Straight Connector 5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 flipV="1">
              <a:off x="3657600" y="5029201"/>
              <a:ext cx="1143000" cy="873369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14313" y="142875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b="1" i="1" dirty="0">
                <a:solidFill>
                  <a:srgbClr val="FF0000"/>
                </a:solidFill>
              </a:rPr>
              <a:t>Studiu de caz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28625" y="500063"/>
            <a:ext cx="81438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dirty="0"/>
              <a:t>	</a:t>
            </a:r>
            <a:r>
              <a:rPr lang="ro-RO" b="1" dirty="0"/>
              <a:t>Sunteți invitați în vizită la un prieten care locuiește în partea opusă a țării.</a:t>
            </a:r>
          </a:p>
          <a:p>
            <a:r>
              <a:rPr lang="ro-RO" b="1" dirty="0"/>
              <a:t>Înainte de plecare căutați și analizați mai multe variante de transport.</a:t>
            </a:r>
          </a:p>
          <a:p>
            <a:r>
              <a:rPr lang="ro-RO" b="1" dirty="0"/>
              <a:t>Consultați mersul trenurilor și completați tabelul de jos:</a:t>
            </a:r>
          </a:p>
          <a:p>
            <a:endParaRPr lang="ro-RO" b="1" dirty="0"/>
          </a:p>
          <a:p>
            <a:r>
              <a:rPr lang="ro-RO" b="1" dirty="0"/>
              <a:t> </a:t>
            </a:r>
          </a:p>
          <a:p>
            <a:endParaRPr lang="ro-RO" b="1" dirty="0"/>
          </a:p>
          <a:p>
            <a:pPr>
              <a:buFont typeface="Arial" charset="0"/>
              <a:buChar char="•"/>
            </a:pPr>
            <a:endParaRPr lang="ro-RO" b="1" dirty="0"/>
          </a:p>
          <a:p>
            <a:r>
              <a:rPr lang="ro-RO" b="1" dirty="0"/>
              <a:t> </a:t>
            </a:r>
          </a:p>
          <a:p>
            <a:pPr>
              <a:buFont typeface="Arial" charset="0"/>
              <a:buChar char="•"/>
            </a:pPr>
            <a:endParaRPr lang="ro-RO" b="1" dirty="0"/>
          </a:p>
          <a:p>
            <a:pPr>
              <a:buFont typeface="Arial" charset="0"/>
              <a:buChar char="•"/>
            </a:pPr>
            <a:endParaRPr lang="ro-RO" b="1" dirty="0"/>
          </a:p>
          <a:p>
            <a:pPr>
              <a:buFont typeface="Arial" charset="0"/>
              <a:buChar char="•"/>
            </a:pPr>
            <a:endParaRPr lang="ro-RO" b="1" dirty="0"/>
          </a:p>
          <a:p>
            <a:pPr>
              <a:buFont typeface="Arial" charset="0"/>
              <a:buChar char="•"/>
            </a:pPr>
            <a:endParaRPr lang="ro-RO" b="1" dirty="0"/>
          </a:p>
          <a:p>
            <a:pPr>
              <a:buFont typeface="Arial" charset="0"/>
              <a:buChar char="•"/>
            </a:pPr>
            <a:endParaRPr lang="ro-RO" b="1" dirty="0"/>
          </a:p>
          <a:p>
            <a:pPr>
              <a:buFont typeface="Arial" charset="0"/>
              <a:buChar char="•"/>
            </a:pPr>
            <a:endParaRPr lang="ro-RO" b="1" dirty="0"/>
          </a:p>
          <a:p>
            <a:pPr>
              <a:buFont typeface="Arial" charset="0"/>
              <a:buChar char="•"/>
            </a:pPr>
            <a:r>
              <a:rPr lang="ro-RO" b="1" dirty="0"/>
              <a:t>Documentați-vă pe Internet și stabiliți distanța rutieră între cele două localități, timpul necesar parcurgerii drumului cu mașina și costul călătoriei.</a:t>
            </a:r>
          </a:p>
          <a:p>
            <a:pPr>
              <a:buFont typeface="Arial" charset="0"/>
              <a:buChar char="•"/>
            </a:pPr>
            <a:endParaRPr lang="ro-RO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447800"/>
          <a:ext cx="79248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Localitatea de domiciliu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Localitatea în care locuiește prietenul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Trenuri cu plecare între orele 8.00-16.00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Număr curse directe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Variante cu schimbare trenuri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Cost bilet elev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Cost bilet adult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5029200"/>
          <a:ext cx="7924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tx1"/>
                          </a:solidFill>
                        </a:rPr>
                        <a:t>Distanța rutieră între localități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Timpul</a:t>
                      </a:r>
                      <a:r>
                        <a:rPr lang="ro-RO" b="1" baseline="0" dirty="0"/>
                        <a:t> necesar parcurgerii drumului cu autocarul</a:t>
                      </a:r>
                      <a:endParaRPr lang="ro-RO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Costul călătoriei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133600"/>
          <a:ext cx="8215312" cy="1659255"/>
        </p:xfrm>
        <a:graphic>
          <a:graphicData uri="http://schemas.openxmlformats.org/drawingml/2006/table">
            <a:tbl>
              <a:tblPr/>
              <a:tblGrid>
                <a:gridCol w="235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Mod de transport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Timp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Siguranță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Confort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Auto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Feroviar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Aerian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457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o-RO" b="1" dirty="0"/>
              <a:t> Informați-vă dacă puteți folosi transportul aerian.</a:t>
            </a:r>
          </a:p>
          <a:p>
            <a:pPr>
              <a:buFont typeface="Arial" charset="0"/>
              <a:buChar char="•"/>
            </a:pPr>
            <a:endParaRPr lang="ro-RO" b="1" dirty="0"/>
          </a:p>
          <a:p>
            <a:pPr>
              <a:buFont typeface="Arial" charset="0"/>
              <a:buChar char="•"/>
            </a:pPr>
            <a:r>
              <a:rPr lang="ro-RO" b="1" dirty="0"/>
              <a:t>Comparați cele trei variante de transport din punct de vedere al timpului, costului, siguranței și confortului și argumentați alegerea făcută de voi.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409</Words>
  <Application>Microsoft Office PowerPoint</Application>
  <PresentationFormat>Expunere pe ecran (4:3)</PresentationFormat>
  <Paragraphs>114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Amza</dc:creator>
  <cp:lastModifiedBy>AMZA NURDAN</cp:lastModifiedBy>
  <cp:revision>22</cp:revision>
  <dcterms:created xsi:type="dcterms:W3CDTF">2006-08-16T00:00:00Z</dcterms:created>
  <dcterms:modified xsi:type="dcterms:W3CDTF">2022-02-17T06:06:30Z</dcterms:modified>
</cp:coreProperties>
</file>