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4" r:id="rId5"/>
    <p:sldId id="265" r:id="rId6"/>
    <p:sldId id="266" r:id="rId7"/>
    <p:sldId id="258" r:id="rId8"/>
    <p:sldId id="268" r:id="rId9"/>
    <p:sldId id="269" r:id="rId10"/>
    <p:sldId id="260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Să ne amintim...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810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Clasificarea transporturilor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.........1............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rutiere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17526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.........2.......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1066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Transporturi pe apă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175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.....3.......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75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.....4.......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106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..........5..........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0" y="106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..........6..........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1676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cabluri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4800" y="1676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........7........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1828800" y="762000"/>
            <a:ext cx="2590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267200" y="990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95800" y="838200"/>
            <a:ext cx="1371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95800" y="762000"/>
            <a:ext cx="2971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609600" y="15240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43000" y="1524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</p:cNvCxnSpPr>
          <p:nvPr/>
        </p:nvCxnSpPr>
        <p:spPr>
          <a:xfrm rot="5400000">
            <a:off x="3823216" y="1270516"/>
            <a:ext cx="316468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2"/>
          </p:cNvCxnSpPr>
          <p:nvPr/>
        </p:nvCxnSpPr>
        <p:spPr>
          <a:xfrm rot="16200000" flipH="1">
            <a:off x="4394716" y="1346716"/>
            <a:ext cx="316468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7467600" y="14478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924800" y="14478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800" y="2743200"/>
            <a:ext cx="777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Elementele componente ale unei rețele de transport sunt:</a:t>
            </a:r>
          </a:p>
          <a:p>
            <a:r>
              <a:rPr lang="ro-RO" dirty="0"/>
              <a:t>						..................................</a:t>
            </a:r>
          </a:p>
          <a:p>
            <a:r>
              <a:rPr lang="ro-RO" dirty="0"/>
              <a:t>						..................................</a:t>
            </a:r>
          </a:p>
          <a:p>
            <a:r>
              <a:rPr lang="ro-RO" dirty="0"/>
              <a:t>						..................................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000" y="4191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Căi de transport</a:t>
            </a:r>
            <a:r>
              <a:rPr lang="ro-RO" dirty="0"/>
              <a:t>:</a:t>
            </a:r>
          </a:p>
          <a:p>
            <a:r>
              <a:rPr lang="ro-RO" dirty="0"/>
              <a:t> - rutier .....................</a:t>
            </a:r>
          </a:p>
          <a:p>
            <a:r>
              <a:rPr lang="ro-RO" dirty="0"/>
              <a:t> - feroviar ..................</a:t>
            </a:r>
          </a:p>
          <a:p>
            <a:r>
              <a:rPr lang="ro-RO" dirty="0"/>
              <a:t> - aerian ....................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38600" y="4114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Noduri:</a:t>
            </a:r>
          </a:p>
          <a:p>
            <a:r>
              <a:rPr lang="ro-RO" dirty="0"/>
              <a:t> - rutier ....................               </a:t>
            </a:r>
          </a:p>
          <a:p>
            <a:r>
              <a:rPr lang="ro-RO" dirty="0"/>
              <a:t> - feroviar .................. Și ........................</a:t>
            </a:r>
          </a:p>
          <a:p>
            <a:r>
              <a:rPr lang="ro-RO" dirty="0"/>
              <a:t> - aerian ....................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4800" y="56388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/>
              <a:t>Precizați activitățile desfășurate într-un aeroport.</a:t>
            </a:r>
          </a:p>
          <a:p>
            <a:endParaRPr lang="ro-RO" sz="2000" b="1" i="1" dirty="0"/>
          </a:p>
          <a:p>
            <a:r>
              <a:rPr lang="ro-RO" sz="2000" b="1" i="1" dirty="0"/>
              <a:t>Enumerați elementele constructive ale unui aeroport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14313" y="142875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b="1" i="1" dirty="0">
                <a:solidFill>
                  <a:srgbClr val="FF0000"/>
                </a:solidFill>
              </a:rPr>
              <a:t>Studiu de caz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28625" y="500063"/>
            <a:ext cx="81438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dirty="0"/>
              <a:t>	</a:t>
            </a:r>
            <a:r>
              <a:rPr lang="ro-RO" b="1" dirty="0"/>
              <a:t>Sunteți invitați în vizită la un prieten care locuiește în partea opusă a țării.</a:t>
            </a:r>
          </a:p>
          <a:p>
            <a:r>
              <a:rPr lang="ro-RO" b="1" dirty="0"/>
              <a:t>Înainte de plecare căutați și analizați mai multe variante de transport.</a:t>
            </a:r>
          </a:p>
          <a:p>
            <a:r>
              <a:rPr lang="ro-RO" b="1" dirty="0"/>
              <a:t>Consultați mersul trenurilor și completați tabelul de jos:</a:t>
            </a:r>
          </a:p>
          <a:p>
            <a:endParaRPr lang="ro-RO" b="1" dirty="0"/>
          </a:p>
          <a:p>
            <a:r>
              <a:rPr lang="ro-RO" b="1" dirty="0"/>
              <a:t> </a:t>
            </a:r>
          </a:p>
          <a:p>
            <a:endParaRPr lang="ro-RO" b="1" dirty="0"/>
          </a:p>
          <a:p>
            <a:pPr>
              <a:buFont typeface="Arial" charset="0"/>
              <a:buChar char="•"/>
            </a:pPr>
            <a:endParaRPr lang="ro-RO" b="1" dirty="0"/>
          </a:p>
          <a:p>
            <a:r>
              <a:rPr lang="ro-RO" b="1" dirty="0"/>
              <a:t> </a:t>
            </a:r>
          </a:p>
          <a:p>
            <a:pPr>
              <a:buFont typeface="Arial" charset="0"/>
              <a:buChar char="•"/>
            </a:pPr>
            <a:endParaRPr lang="ro-RO" b="1" dirty="0"/>
          </a:p>
          <a:p>
            <a:pPr>
              <a:buFont typeface="Arial" charset="0"/>
              <a:buChar char="•"/>
            </a:pPr>
            <a:endParaRPr lang="ro-RO" b="1" dirty="0"/>
          </a:p>
          <a:p>
            <a:pPr>
              <a:buFont typeface="Arial" charset="0"/>
              <a:buChar char="•"/>
            </a:pPr>
            <a:endParaRPr lang="ro-RO" b="1" dirty="0"/>
          </a:p>
          <a:p>
            <a:pPr>
              <a:buFont typeface="Arial" charset="0"/>
              <a:buChar char="•"/>
            </a:pPr>
            <a:endParaRPr lang="ro-RO" b="1" dirty="0"/>
          </a:p>
          <a:p>
            <a:pPr>
              <a:buFont typeface="Arial" charset="0"/>
              <a:buChar char="•"/>
            </a:pPr>
            <a:endParaRPr lang="ro-RO" b="1" dirty="0"/>
          </a:p>
          <a:p>
            <a:pPr>
              <a:buFont typeface="Arial" charset="0"/>
              <a:buChar char="•"/>
            </a:pPr>
            <a:endParaRPr lang="ro-RO" b="1" dirty="0"/>
          </a:p>
          <a:p>
            <a:pPr>
              <a:buFont typeface="Arial" charset="0"/>
              <a:buChar char="•"/>
            </a:pPr>
            <a:r>
              <a:rPr lang="ro-RO" b="1" dirty="0"/>
              <a:t>Documentați-vă pe Internet și stabiliți distanța rutieră între cele două localități, timpul necesar parcurgerii drumului cu mașina și costul călătoriei.</a:t>
            </a:r>
          </a:p>
          <a:p>
            <a:pPr>
              <a:buFont typeface="Arial" charset="0"/>
              <a:buChar char="•"/>
            </a:pPr>
            <a:endParaRPr lang="ro-RO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05839"/>
              </p:ext>
            </p:extLst>
          </p:nvPr>
        </p:nvGraphicFramePr>
        <p:xfrm>
          <a:off x="533400" y="1447800"/>
          <a:ext cx="79248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Localitatea de domiciliu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Localitatea în care locuiește prietenul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Trenuri cu plecare între orele 8.00-16.00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Număr curse directe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Variante cu schimbare trenuri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Cost bilet elev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Cost bilet adult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5029200"/>
          <a:ext cx="7924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tx1"/>
                          </a:solidFill>
                        </a:rPr>
                        <a:t>Distanța rutieră între localități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Timpul</a:t>
                      </a:r>
                      <a:r>
                        <a:rPr lang="ro-RO" b="1" baseline="0" dirty="0"/>
                        <a:t> necesar parcurgerii drumului cu autocarul</a:t>
                      </a:r>
                      <a:endParaRPr lang="ro-RO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ro-RO" b="1" dirty="0"/>
                        <a:t>Costul călătoriei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133600"/>
          <a:ext cx="8215312" cy="1659255"/>
        </p:xfrm>
        <a:graphic>
          <a:graphicData uri="http://schemas.openxmlformats.org/drawingml/2006/table">
            <a:tbl>
              <a:tblPr/>
              <a:tblGrid>
                <a:gridCol w="235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Mod de transport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Timp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Siguranță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Confort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Auto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Feroviar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-18"/>
                          <a:cs typeface="Arial" charset="0"/>
                        </a:rPr>
                        <a:t>Aerian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-1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45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o-RO" b="1" dirty="0"/>
              <a:t> Informați-vă dacă puteți folosi transportul aerian.</a:t>
            </a:r>
          </a:p>
          <a:p>
            <a:pPr>
              <a:buFont typeface="Arial" charset="0"/>
              <a:buChar char="•"/>
            </a:pPr>
            <a:endParaRPr lang="ro-RO" b="1" dirty="0"/>
          </a:p>
          <a:p>
            <a:pPr>
              <a:buFont typeface="Arial" charset="0"/>
              <a:buChar char="•"/>
            </a:pPr>
            <a:r>
              <a:rPr lang="ro-RO" b="1" dirty="0"/>
              <a:t>Comparați cele trei variante de transport din punct de vedere al timpului, costului, siguranței și confortului și argumentați alegerea făcută de voi.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Schema lecției...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228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Transportul pe apă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Rețele de transport</a:t>
            </a:r>
            <a:r>
              <a:rPr lang="ro-RO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căi de transport: - rute fluviale</a:t>
            </a:r>
          </a:p>
          <a:p>
            <a:r>
              <a:rPr lang="ro-RO" dirty="0"/>
              <a:t>	                - rute maritime</a:t>
            </a:r>
          </a:p>
          <a:p>
            <a:r>
              <a:rPr lang="ro-RO" dirty="0"/>
              <a:t>	                - canale navigabile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noduri: porturi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838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Mijloace de transport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667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b="1" i="1" dirty="0"/>
              <a:t>Activităț</a:t>
            </a:r>
            <a:r>
              <a:rPr lang="ro-RO" dirty="0"/>
              <a:t>i desfășurate în porturi: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intrarea și ieșirea navelor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adăpostirea, întreținerea și repararea navelor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încărcarea și descărcarea mărfurilor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îmbarcarea și debarcarea pasagerilor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4572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b="1" dirty="0"/>
              <a:t>Clasificare porturi </a:t>
            </a:r>
            <a:r>
              <a:rPr lang="ro-RO" dirty="0"/>
              <a:t>– după destinație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porturi comerciale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porturi de agrement – turistice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porturi militare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porturi industriale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porturi de pescuit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2019300" y="38481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482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fluvial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0" y="1371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maritim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182880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Persoane: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bărci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iahturi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șalupe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4152900" y="4000500"/>
            <a:ext cx="4876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3000" y="3581400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Mărfuri: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șlepuri</a:t>
            </a:r>
          </a:p>
          <a:p>
            <a:pPr>
              <a:buFont typeface="Arial" pitchFamily="34" charset="0"/>
              <a:buChar char="•"/>
            </a:pPr>
            <a:r>
              <a:rPr lang="ro-RO" dirty="0"/>
              <a:t> remorchere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19050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Persoane:</a:t>
            </a:r>
          </a:p>
          <a:p>
            <a:pPr marL="457200" indent="-457200"/>
            <a:r>
              <a:rPr lang="ro-RO" sz="2000" dirty="0"/>
              <a:t>- pachebot </a:t>
            </a:r>
          </a:p>
          <a:p>
            <a:pPr marL="457200" indent="-457200"/>
            <a:r>
              <a:rPr lang="ro-RO" sz="2000" dirty="0"/>
              <a:t>- nave de croazieră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0" y="32004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Mărfuri:</a:t>
            </a:r>
          </a:p>
          <a:p>
            <a:pPr marL="457200" indent="-457200"/>
            <a:r>
              <a:rPr lang="ro-RO" sz="2000" dirty="0"/>
              <a:t>- vrachiere</a:t>
            </a:r>
          </a:p>
          <a:p>
            <a:pPr marL="457200" indent="-457200"/>
            <a:r>
              <a:rPr lang="ro-RO" sz="2000" dirty="0"/>
              <a:t>- petroliere</a:t>
            </a:r>
          </a:p>
          <a:p>
            <a:pPr marL="457200" indent="-457200"/>
            <a:r>
              <a:rPr lang="ro-RO" sz="2000" dirty="0"/>
              <a:t>- port-containere</a:t>
            </a:r>
          </a:p>
          <a:p>
            <a:pPr marL="457200" indent="-457200"/>
            <a:r>
              <a:rPr lang="ro-RO" sz="2000" dirty="0"/>
              <a:t>- feriboturi</a:t>
            </a:r>
          </a:p>
          <a:p>
            <a:pPr marL="457200" indent="-457200"/>
            <a:r>
              <a:rPr lang="ro-RO" sz="2000" dirty="0"/>
              <a:t>- nave de pescuit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5486400" y="12192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477000" y="11430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2209800" y="6096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</p:cNvCxnSpPr>
          <p:nvPr/>
        </p:nvCxnSpPr>
        <p:spPr>
          <a:xfrm rot="16200000" flipH="1">
            <a:off x="5019705" y="66705"/>
            <a:ext cx="209490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2534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Alegeți răspunsul corect: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8382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 sz="2000" dirty="0"/>
              <a:t>Aerodromul se află în:</a:t>
            </a:r>
          </a:p>
          <a:p>
            <a:pPr marL="342900" indent="-342900"/>
            <a:r>
              <a:rPr lang="ro-RO" sz="2000" dirty="0"/>
              <a:t>	a. autogară                                  b. aeroport                                 c. autostradă</a:t>
            </a:r>
          </a:p>
          <a:p>
            <a:pPr marL="342900" indent="-342900"/>
            <a:r>
              <a:rPr lang="ro-RO" sz="2000" dirty="0"/>
              <a:t>2. Stațiile pentru formarea garniturilor de tren se numesc:</a:t>
            </a:r>
          </a:p>
          <a:p>
            <a:pPr marL="342900" indent="-342900"/>
            <a:r>
              <a:rPr lang="ro-RO" sz="2000" dirty="0"/>
              <a:t>	a.triaje                                           b.autogări                                  c. hangare</a:t>
            </a:r>
          </a:p>
          <a:p>
            <a:pPr marL="342900" indent="-342900"/>
            <a:r>
              <a:rPr lang="ro-RO" sz="2000" dirty="0"/>
              <a:t>3. Este folosit pentru transportul rutier public de persoane:</a:t>
            </a:r>
          </a:p>
          <a:p>
            <a:pPr marL="342900" indent="-342900"/>
            <a:r>
              <a:rPr lang="ro-RO" sz="2000" dirty="0"/>
              <a:t>	a.tramvai                                  b.troleibuz                                 c. autoutilitară</a:t>
            </a:r>
          </a:p>
          <a:p>
            <a:pPr marL="342900" indent="-342900"/>
            <a:r>
              <a:rPr lang="ro-RO" sz="2000" dirty="0"/>
              <a:t>4. Este nod în transportul rutier:</a:t>
            </a:r>
          </a:p>
          <a:p>
            <a:pPr marL="342900" indent="-342900"/>
            <a:r>
              <a:rPr lang="ro-RO" sz="2000" dirty="0"/>
              <a:t>       a.aeroportul                               b. autogara                                c.intersecția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5760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Stabiliți valoarea de adevăr a afirmațiilor</a:t>
            </a:r>
            <a:r>
              <a:rPr lang="ro-RO" dirty="0"/>
              <a:t>:</a:t>
            </a:r>
          </a:p>
          <a:p>
            <a:endParaRPr lang="ro-RO" dirty="0"/>
          </a:p>
          <a:p>
            <a:pPr marL="342900" indent="-342900">
              <a:buAutoNum type="arabicPeriod"/>
            </a:pPr>
            <a:r>
              <a:rPr lang="ro-RO" sz="2000" dirty="0"/>
              <a:t>Distanța dintre benzile de circulație se numește ecartament.</a:t>
            </a:r>
          </a:p>
          <a:p>
            <a:pPr marL="342900" indent="-342900">
              <a:buAutoNum type="arabicPeriod"/>
            </a:pPr>
            <a:r>
              <a:rPr lang="ro-RO" sz="2000" dirty="0"/>
              <a:t>Pistele de aterizare-decolare fac parte din aerodromul unui aeroport.</a:t>
            </a:r>
          </a:p>
          <a:p>
            <a:pPr marL="342900" indent="-342900">
              <a:buAutoNum type="arabicPeriod"/>
            </a:pPr>
            <a:r>
              <a:rPr lang="ro-RO" sz="2000" dirty="0"/>
              <a:t>Turnul de control cuprinde instalații și echipamente pentru dirijarea traficului aerian.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382000" cy="563562"/>
          </a:xfrm>
        </p:spPr>
        <p:txBody>
          <a:bodyPr>
            <a:normAutofit/>
          </a:bodyPr>
          <a:lstStyle/>
          <a:p>
            <a:pPr algn="l"/>
            <a:r>
              <a:rPr lang="ro-RO" sz="2400" b="1" dirty="0"/>
              <a:t> </a:t>
            </a:r>
            <a:r>
              <a:rPr lang="ro-RO" sz="2000" b="1" dirty="0"/>
              <a:t>Rețeaua de transport pe apă: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ro-RO" sz="2000" b="1" i="1" dirty="0"/>
              <a:t>Căi de transport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sz="2400" b="1" i="1" dirty="0"/>
          </a:p>
          <a:p>
            <a:endParaRPr lang="ro-RO" sz="2400" b="1" i="1" dirty="0"/>
          </a:p>
          <a:p>
            <a:r>
              <a:rPr lang="ro-RO" sz="2000" b="1" i="1" dirty="0"/>
              <a:t>Noduri și terminale</a:t>
            </a:r>
          </a:p>
        </p:txBody>
      </p:sp>
      <p:pic>
        <p:nvPicPr>
          <p:cNvPr id="1028" name="Picture 4" descr="Imagine similarÄ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2325128" cy="1676400"/>
          </a:xfrm>
          <a:prstGeom prst="rect">
            <a:avLst/>
          </a:prstGeom>
          <a:noFill/>
        </p:spPr>
      </p:pic>
      <p:pic>
        <p:nvPicPr>
          <p:cNvPr id="1030" name="Picture 6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572000"/>
            <a:ext cx="3143250" cy="1921637"/>
          </a:xfrm>
          <a:prstGeom prst="rect">
            <a:avLst/>
          </a:prstGeom>
          <a:noFill/>
        </p:spPr>
      </p:pic>
      <p:pic>
        <p:nvPicPr>
          <p:cNvPr id="7170" name="Picture 2" descr="ABC – ul croazierelor fluviale - Blog Croaziere.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1000"/>
            <a:ext cx="2400299" cy="1600200"/>
          </a:xfrm>
          <a:prstGeom prst="rect">
            <a:avLst/>
          </a:prstGeom>
          <a:noFill/>
        </p:spPr>
      </p:pic>
      <p:pic>
        <p:nvPicPr>
          <p:cNvPr id="7172" name="Picture 4" descr="harta-canalul-dunare-marea-neagra | RetroAlmana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362200"/>
            <a:ext cx="2857500" cy="17049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19600" y="190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Rute fluviale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1981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Rute maritime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6200" y="411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/>
              <a:t>Canale navigabile</a:t>
            </a:r>
          </a:p>
        </p:txBody>
      </p:sp>
      <p:pic>
        <p:nvPicPr>
          <p:cNvPr id="7176" name="Picture 8" descr="Noul pod rutier peste Canalul Dunăre - Marea Neagră va fi deschis  circulaţiei săptămâna viitoare - F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362200"/>
            <a:ext cx="2971800" cy="166100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00200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Porturi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228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Transportul pe apă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9721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609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Porturi fluviale din România</a:t>
            </a:r>
          </a:p>
        </p:txBody>
      </p:sp>
      <p:pic>
        <p:nvPicPr>
          <p:cNvPr id="5" name="Picture 4" descr="Fișier:Mer Noire (carte).png - Wikipedia"/>
          <p:cNvPicPr>
            <a:picLocks noChangeAspect="1" noChangeArrowheads="1"/>
          </p:cNvPicPr>
          <p:nvPr/>
        </p:nvPicPr>
        <p:blipFill>
          <a:blip r:embed="rId3" cstate="print"/>
          <a:srcRect l="16594" t="9967" r="6750" b="41344"/>
          <a:stretch>
            <a:fillRect/>
          </a:stretch>
        </p:blipFill>
        <p:spPr bwMode="auto">
          <a:xfrm>
            <a:off x="2514600" y="3276600"/>
            <a:ext cx="6172200" cy="3087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4038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Porturi maritime din România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ortul Constanța va avea un nou cheu pentru navele petroliere - JURNALUL DE  CONSTAN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4275" y="2133600"/>
            <a:ext cx="4739725" cy="2971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Porturile </a:t>
            </a:r>
            <a:r>
              <a:rPr lang="ro-RO" sz="2000" dirty="0"/>
              <a:t>– suprafețe amenajate pe malul unei ape navigabile, pentru desfășurarea următoarelor </a:t>
            </a:r>
            <a:r>
              <a:rPr lang="ro-RO" sz="2000" b="1" i="1" dirty="0"/>
              <a:t>activități</a:t>
            </a:r>
            <a:r>
              <a:rPr lang="ro-RO" sz="20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intrarea și ieșirea navelor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adăpostirea, întreținerea și repararea navelor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încărcarea și descărcarea mărfurilor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îmbarcarea și debarcarea pasagerilor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7432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Clasificare porturi </a:t>
            </a:r>
            <a:r>
              <a:rPr lang="ro-RO" sz="2000" dirty="0"/>
              <a:t>– după destinație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porturi comerciale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porturi de agrement – turistice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porturi militare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porturi industriale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porturi de pescuit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1816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/>
              <a:t>Rada portului</a:t>
            </a:r>
            <a:r>
              <a:rPr lang="ro-RO" sz="2000" i="1" dirty="0"/>
              <a:t> </a:t>
            </a:r>
            <a:r>
              <a:rPr lang="ro-RO" sz="2000" dirty="0"/>
              <a:t>– zona în care navele așteaptă pentru a intra în port</a:t>
            </a:r>
          </a:p>
          <a:p>
            <a:endParaRPr lang="ro-RO" sz="2000" dirty="0"/>
          </a:p>
          <a:p>
            <a:r>
              <a:rPr lang="ro-RO" sz="2000" dirty="0"/>
              <a:t>Zona consolidată a malului - </a:t>
            </a:r>
            <a:r>
              <a:rPr lang="ro-RO" sz="2000" b="1" i="1" dirty="0"/>
              <a:t>chei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Mijloace de transport fluviale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Persoane: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bărci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iahturi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șalupe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10668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Mărfuri: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șlepuri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remorchere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247900" y="3467100"/>
            <a:ext cx="457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1371600" y="762000"/>
            <a:ext cx="2895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19600" y="762000"/>
            <a:ext cx="2362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PRO BARCA - Vand barca LAGUNA 480 + motor 9 C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2819400" cy="1371600"/>
          </a:xfrm>
          <a:prstGeom prst="rect">
            <a:avLst/>
          </a:prstGeom>
          <a:noFill/>
        </p:spPr>
      </p:pic>
      <p:pic>
        <p:nvPicPr>
          <p:cNvPr id="23558" name="Picture 6" descr="retele de transport iahtu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095625" cy="1476375"/>
          </a:xfrm>
          <a:prstGeom prst="rect">
            <a:avLst/>
          </a:prstGeom>
          <a:noFill/>
        </p:spPr>
      </p:pic>
      <p:pic>
        <p:nvPicPr>
          <p:cNvPr id="23560" name="Picture 8" descr="șalupă - Wikționar"/>
          <p:cNvPicPr>
            <a:picLocks noChangeAspect="1" noChangeArrowheads="1"/>
          </p:cNvPicPr>
          <p:nvPr/>
        </p:nvPicPr>
        <p:blipFill>
          <a:blip r:embed="rId4" cstate="print"/>
          <a:srcRect t="37426" b="12623"/>
          <a:stretch>
            <a:fillRect/>
          </a:stretch>
        </p:blipFill>
        <p:spPr bwMode="auto">
          <a:xfrm>
            <a:off x="1676400" y="4872437"/>
            <a:ext cx="2649021" cy="1985563"/>
          </a:xfrm>
          <a:prstGeom prst="rect">
            <a:avLst/>
          </a:prstGeom>
          <a:noFill/>
        </p:spPr>
      </p:pic>
      <p:pic>
        <p:nvPicPr>
          <p:cNvPr id="23562" name="Picture 10" descr="Șlep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057400"/>
            <a:ext cx="2235200" cy="1676400"/>
          </a:xfrm>
          <a:prstGeom prst="rect">
            <a:avLst/>
          </a:prstGeom>
          <a:noFill/>
        </p:spPr>
      </p:pic>
      <p:pic>
        <p:nvPicPr>
          <p:cNvPr id="23564" name="Picture 12" descr="marinarii.ro | Slepuri autopropulsa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334000"/>
            <a:ext cx="2706934" cy="1524000"/>
          </a:xfrm>
          <a:prstGeom prst="rect">
            <a:avLst/>
          </a:prstGeom>
          <a:noFill/>
        </p:spPr>
      </p:pic>
      <p:pic>
        <p:nvPicPr>
          <p:cNvPr id="23566" name="Picture 14" descr="Remorcherul Farul, o bijuterie care stă pe fundul Dunării! | Impact EST nr.  8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733800"/>
            <a:ext cx="2287429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638800" cy="563562"/>
          </a:xfrm>
        </p:spPr>
        <p:txBody>
          <a:bodyPr>
            <a:normAutofit/>
          </a:bodyPr>
          <a:lstStyle/>
          <a:p>
            <a:r>
              <a:rPr lang="ro-RO" sz="2400" b="1" dirty="0"/>
              <a:t>Mijloace de transport maritime</a:t>
            </a:r>
          </a:p>
        </p:txBody>
      </p:sp>
      <p:pic>
        <p:nvPicPr>
          <p:cNvPr id="1026" name="Picture 2" descr="Imagini pentru pachebotu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2426368" cy="1362075"/>
          </a:xfrm>
          <a:prstGeom prst="rect">
            <a:avLst/>
          </a:prstGeom>
          <a:noFill/>
        </p:spPr>
      </p:pic>
      <p:pic>
        <p:nvPicPr>
          <p:cNvPr id="1028" name="Picture 4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14800"/>
            <a:ext cx="2989447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858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Persoane: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 dirty="0"/>
              <a:t> pachebot 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 dirty="0"/>
              <a:t> nave de croazieră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8382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Mărfuri: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 dirty="0"/>
              <a:t> vrachiere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 dirty="0"/>
              <a:t> petroliere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 dirty="0"/>
              <a:t> port-containere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 dirty="0"/>
              <a:t> feriboturi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 dirty="0"/>
              <a:t> nave de pescuit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762000" y="3657600"/>
            <a:ext cx="5562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magine similarÄ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914400"/>
            <a:ext cx="2606040" cy="1371600"/>
          </a:xfrm>
          <a:prstGeom prst="rect">
            <a:avLst/>
          </a:prstGeom>
          <a:noFill/>
        </p:spPr>
      </p:pic>
      <p:pic>
        <p:nvPicPr>
          <p:cNvPr id="11" name="Picture 4" descr="Imagine similarÄ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819400"/>
            <a:ext cx="2488168" cy="1371600"/>
          </a:xfrm>
          <a:prstGeom prst="rect">
            <a:avLst/>
          </a:prstGeom>
          <a:noFill/>
        </p:spPr>
      </p:pic>
      <p:pic>
        <p:nvPicPr>
          <p:cNvPr id="12" name="Picture 2" descr="Imagine similarÄ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819400"/>
            <a:ext cx="2270760" cy="1524000"/>
          </a:xfrm>
          <a:prstGeom prst="rect">
            <a:avLst/>
          </a:prstGeom>
          <a:noFill/>
        </p:spPr>
      </p:pic>
      <p:pic>
        <p:nvPicPr>
          <p:cNvPr id="13" name="Picture 2" descr="Imagine similarÄ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1" y="4620165"/>
            <a:ext cx="2285999" cy="15473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00600" y="2286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426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0" y="4343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5800" y="6172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5</a:t>
            </a:r>
          </a:p>
        </p:txBody>
      </p:sp>
      <p:pic>
        <p:nvPicPr>
          <p:cNvPr id="6146" name="Picture 2" descr="Feribot - Wikiped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4724400"/>
            <a:ext cx="2490537" cy="1752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391400" y="64770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3505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0" y="6096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1752600" y="609600"/>
            <a:ext cx="2438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29200" y="6096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553200" cy="500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36671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38862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05400" y="19050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Activități, ocupații, meserii</a:t>
            </a:r>
            <a:r>
              <a:rPr lang="ro-RO" sz="20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marinarii și navigatorii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căpitanul de navă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ofițerii de navă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673</Words>
  <Application>Microsoft Office PowerPoint</Application>
  <PresentationFormat>Expunere pe ecran (4:3)</PresentationFormat>
  <Paragraphs>174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Prezentare PowerPoint</vt:lpstr>
      <vt:lpstr>Prezentare PowerPoint</vt:lpstr>
      <vt:lpstr> Rețeaua de transport pe apă:</vt:lpstr>
      <vt:lpstr>Prezentare PowerPoint</vt:lpstr>
      <vt:lpstr>Prezentare PowerPoint</vt:lpstr>
      <vt:lpstr>Prezentare PowerPoint</vt:lpstr>
      <vt:lpstr>Mijloace de transport maritime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Căi și mijloace de transport pe apă</dc:title>
  <dc:creator>Amza</dc:creator>
  <cp:lastModifiedBy>AMZA NURDAN</cp:lastModifiedBy>
  <cp:revision>29</cp:revision>
  <dcterms:created xsi:type="dcterms:W3CDTF">2006-08-16T00:00:00Z</dcterms:created>
  <dcterms:modified xsi:type="dcterms:W3CDTF">2022-02-10T05:39:40Z</dcterms:modified>
</cp:coreProperties>
</file>