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Transportul terestru</a:t>
            </a:r>
            <a:endParaRPr lang="ro-RO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Rutier</a:t>
            </a:r>
            <a:endParaRPr lang="ro-R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143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Feroviar</a:t>
            </a:r>
            <a:endParaRPr lang="ro-RO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4478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solidFill>
                  <a:srgbClr val="FF0000"/>
                </a:solidFill>
              </a:rPr>
              <a:t>Rețele de transport </a:t>
            </a:r>
            <a:r>
              <a:rPr lang="ro-RO" sz="2000" b="1" i="1" dirty="0" smtClean="0"/>
              <a:t>– elemente:</a:t>
            </a:r>
          </a:p>
          <a:p>
            <a:endParaRPr lang="ro-RO" dirty="0" smtClean="0"/>
          </a:p>
          <a:p>
            <a:pPr lvl="1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sz="2000" b="1" dirty="0" smtClean="0"/>
              <a:t>căi de transport</a:t>
            </a:r>
          </a:p>
          <a:p>
            <a:pPr lvl="1">
              <a:buFont typeface="Arial" pitchFamily="34" charset="0"/>
              <a:buChar char="•"/>
            </a:pPr>
            <a:endParaRPr lang="ro-RO" sz="2000" b="1" dirty="0" smtClean="0"/>
          </a:p>
          <a:p>
            <a:pPr lvl="1">
              <a:buFont typeface="Arial" pitchFamily="34" charset="0"/>
              <a:buChar char="•"/>
            </a:pPr>
            <a:r>
              <a:rPr lang="ro-RO" sz="2000" b="1" dirty="0" smtClean="0"/>
              <a:t> noduri </a:t>
            </a:r>
          </a:p>
          <a:p>
            <a:pPr lvl="1">
              <a:buFont typeface="Arial" pitchFamily="34" charset="0"/>
              <a:buChar char="•"/>
            </a:pPr>
            <a:endParaRPr lang="ro-RO" sz="2000" b="1" dirty="0" smtClean="0"/>
          </a:p>
          <a:p>
            <a:pPr lvl="1">
              <a:buFont typeface="Arial" pitchFamily="34" charset="0"/>
              <a:buChar char="•"/>
            </a:pPr>
            <a:r>
              <a:rPr lang="ro-RO" sz="2000" b="1" dirty="0" smtClean="0"/>
              <a:t> terminale</a:t>
            </a:r>
            <a:endParaRPr lang="ro-RO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276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</a:p>
          <a:p>
            <a:r>
              <a:rPr lang="ro-RO" dirty="0" smtClean="0"/>
              <a:t>............................</a:t>
            </a:r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59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............................</a:t>
            </a:r>
          </a:p>
          <a:p>
            <a:r>
              <a:rPr lang="ro-RO" dirty="0" smtClean="0"/>
              <a:t>............................</a:t>
            </a:r>
            <a:endParaRPr lang="ro-RO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600200" y="838200"/>
            <a:ext cx="228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8382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2209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286000" y="2209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19600" y="2819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362200" y="2819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438400" y="3581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71800" y="5029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>
                <a:solidFill>
                  <a:srgbClr val="FF0000"/>
                </a:solidFill>
              </a:rPr>
              <a:t>Mijloace de transport</a:t>
            </a:r>
            <a:endParaRPr lang="ro-RO" sz="2000" b="1" i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905000" y="4724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4495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Persoane:</a:t>
            </a:r>
          </a:p>
          <a:p>
            <a:r>
              <a:rPr lang="ro-RO" sz="2000" b="1" dirty="0" smtClean="0"/>
              <a:t> -</a:t>
            </a:r>
            <a:r>
              <a:rPr lang="ro-RO" sz="2000" b="1" i="1" dirty="0" smtClean="0"/>
              <a:t>publice</a:t>
            </a:r>
            <a:r>
              <a:rPr lang="ro-RO" sz="2000" b="1" dirty="0" smtClean="0"/>
              <a:t> ..........</a:t>
            </a:r>
          </a:p>
          <a:p>
            <a:r>
              <a:rPr lang="ro-RO" sz="2000" b="1" dirty="0" smtClean="0"/>
              <a:t> -</a:t>
            </a:r>
            <a:r>
              <a:rPr lang="ro-RO" sz="2000" b="1" i="1" dirty="0" smtClean="0"/>
              <a:t>private</a:t>
            </a:r>
            <a:r>
              <a:rPr lang="ro-RO" sz="2000" b="1" dirty="0" smtClean="0"/>
              <a:t> ..........</a:t>
            </a:r>
            <a:endParaRPr lang="ro-RO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5943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Mărfuri:</a:t>
            </a:r>
          </a:p>
          <a:p>
            <a:r>
              <a:rPr lang="ro-RO" sz="2000" b="1" dirty="0" smtClean="0"/>
              <a:t>....................</a:t>
            </a:r>
            <a:endParaRPr lang="ro-RO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1905000" y="5486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562600" y="4648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62600" y="54102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818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Persoane:</a:t>
            </a:r>
          </a:p>
          <a:p>
            <a:r>
              <a:rPr lang="ro-RO" sz="2000" b="1" dirty="0" smtClean="0"/>
              <a:t>....................</a:t>
            </a:r>
            <a:endParaRPr lang="ro-RO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705600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Mărfuri:</a:t>
            </a:r>
          </a:p>
          <a:p>
            <a:r>
              <a:rPr lang="ro-RO" sz="2000" b="1" dirty="0" smtClean="0"/>
              <a:t>....................</a:t>
            </a:r>
            <a:endParaRPr lang="ro-RO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79358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Care este răspunsul corect?</a:t>
            </a:r>
          </a:p>
          <a:p>
            <a:pPr marL="342900" indent="-342900">
              <a:buAutoNum type="arabicPeriod"/>
            </a:pPr>
            <a:r>
              <a:rPr lang="ro-RO" sz="2400" dirty="0" smtClean="0"/>
              <a:t>Noduri în care se formează garniturile de tren:</a:t>
            </a:r>
          </a:p>
          <a:p>
            <a:pPr marL="342900" indent="-342900"/>
            <a:r>
              <a:rPr lang="ro-RO" sz="2400" dirty="0" smtClean="0"/>
              <a:t>	a.autogări                           b.triaje                               c.gări</a:t>
            </a:r>
          </a:p>
          <a:p>
            <a:pPr marL="342900" indent="-342900"/>
            <a:r>
              <a:rPr lang="ro-RO" sz="2400" dirty="0" smtClean="0"/>
              <a:t>2. Ecartamentul este caracteristic:</a:t>
            </a:r>
          </a:p>
          <a:p>
            <a:pPr marL="342900" indent="-342900"/>
            <a:r>
              <a:rPr lang="ro-RO" sz="2400" dirty="0" smtClean="0"/>
              <a:t>	a.căilor ferate                    b.drumurilor naționale                                 c. autostrăzilor</a:t>
            </a:r>
          </a:p>
          <a:p>
            <a:pPr marL="342900" indent="-342900"/>
            <a:r>
              <a:rPr lang="ro-RO" sz="2400" dirty="0" smtClean="0"/>
              <a:t>3. Se folosește pentru transportul mărfurilor perisabile:</a:t>
            </a:r>
          </a:p>
          <a:p>
            <a:pPr marL="342900" indent="-342900"/>
            <a:r>
              <a:rPr lang="ro-RO" sz="2400" dirty="0" smtClean="0"/>
              <a:t>	a.autobasculanta                  b.autocisterna                               c.autoizoterma</a:t>
            </a:r>
          </a:p>
          <a:p>
            <a:pPr marL="342900" indent="-342900"/>
            <a:endParaRPr lang="ro-RO" sz="2400" dirty="0" smtClean="0"/>
          </a:p>
          <a:p>
            <a:pPr marL="342900" indent="-342900"/>
            <a:r>
              <a:rPr lang="ro-RO" sz="2400" dirty="0" smtClean="0"/>
              <a:t>Completați spațiile libere:</a:t>
            </a:r>
          </a:p>
          <a:p>
            <a:pPr marL="342900" indent="-342900">
              <a:buAutoNum type="arabicPeriod"/>
            </a:pPr>
            <a:r>
              <a:rPr lang="ro-RO" sz="2400" dirty="0" smtClean="0"/>
              <a:t>Un autoturism este alcătuit dintr-o structură de metal numită ......................... , acoperită cu ...................., iar partea care determină propulsia este ..........................</a:t>
            </a:r>
          </a:p>
          <a:p>
            <a:pPr marL="342900" indent="-342900">
              <a:buAutoNum type="arabicPeriod"/>
            </a:pPr>
            <a:r>
              <a:rPr lang="ro-RO" sz="2400" dirty="0" smtClean="0"/>
              <a:t>Tramvaiul este alimentat cu ........................... de la liniile electrice cu ajutorul unui dispozitiv numit ..........................</a:t>
            </a:r>
          </a:p>
          <a:p>
            <a:pPr marL="342900" indent="-342900"/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4525963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Căi de transport</a:t>
            </a:r>
            <a:r>
              <a:rPr lang="ro-RO" sz="2000" b="1" i="1" dirty="0" smtClean="0"/>
              <a:t>:  rute aeriene</a:t>
            </a:r>
          </a:p>
          <a:p>
            <a:endParaRPr lang="ro-RO" sz="2000" dirty="0" smtClean="0"/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endParaRPr lang="ro-RO" sz="2000" dirty="0" smtClean="0"/>
          </a:p>
          <a:p>
            <a:pPr>
              <a:buNone/>
            </a:pPr>
            <a:endParaRPr lang="ro-RO" sz="2000" dirty="0" smtClean="0"/>
          </a:p>
          <a:p>
            <a:r>
              <a:rPr lang="ro-RO" sz="2000" b="1" dirty="0" smtClean="0"/>
              <a:t>Noduri:</a:t>
            </a:r>
            <a:r>
              <a:rPr lang="ro-RO" sz="2000" dirty="0" smtClean="0"/>
              <a:t>   </a:t>
            </a:r>
            <a:r>
              <a:rPr lang="ro-RO" sz="2000" b="1" i="1" dirty="0" smtClean="0"/>
              <a:t>aeroporturi</a:t>
            </a:r>
            <a:r>
              <a:rPr lang="ro-RO" sz="2000" dirty="0" smtClean="0"/>
              <a:t> </a:t>
            </a:r>
          </a:p>
          <a:p>
            <a:pPr>
              <a:buNone/>
            </a:pPr>
            <a:r>
              <a:rPr lang="ro-RO" sz="2000" dirty="0" smtClean="0"/>
              <a:t>     </a:t>
            </a:r>
          </a:p>
          <a:p>
            <a:pPr>
              <a:buNone/>
            </a:pPr>
            <a:r>
              <a:rPr lang="ro-RO" sz="2000" i="1" dirty="0" smtClean="0"/>
              <a:t>Activități</a:t>
            </a:r>
            <a:r>
              <a:rPr lang="ro-RO" sz="2000" dirty="0" smtClean="0"/>
              <a:t> în aeroporturi:</a:t>
            </a:r>
          </a:p>
          <a:p>
            <a:pPr>
              <a:buFontTx/>
              <a:buChar char="-"/>
            </a:pPr>
            <a:r>
              <a:rPr lang="ro-RO" sz="2000" dirty="0" smtClean="0"/>
              <a:t>aterizarea și decolarea aeronavelor</a:t>
            </a:r>
          </a:p>
          <a:p>
            <a:pPr>
              <a:buFontTx/>
              <a:buChar char="-"/>
            </a:pPr>
            <a:r>
              <a:rPr lang="ro-RO" sz="2000" dirty="0" smtClean="0"/>
              <a:t>îmbarcarea și debarcarea pasagerilor</a:t>
            </a:r>
          </a:p>
          <a:p>
            <a:pPr>
              <a:buFontTx/>
              <a:buChar char="-"/>
            </a:pPr>
            <a:r>
              <a:rPr lang="ro-RO" sz="2000" dirty="0" smtClean="0"/>
              <a:t>controlul zborului</a:t>
            </a:r>
          </a:p>
          <a:p>
            <a:pPr>
              <a:buFontTx/>
              <a:buChar char="-"/>
            </a:pPr>
            <a:r>
              <a:rPr lang="ro-RO" sz="2000" dirty="0" smtClean="0"/>
              <a:t>întreținerea și repararea aeronavelor</a:t>
            </a:r>
          </a:p>
          <a:p>
            <a:pPr>
              <a:buFontTx/>
              <a:buChar char="-"/>
            </a:pPr>
            <a:endParaRPr lang="ro-RO" sz="2000" dirty="0"/>
          </a:p>
        </p:txBody>
      </p:sp>
      <p:pic>
        <p:nvPicPr>
          <p:cNvPr id="1026" name="Picture 2" descr="Imagini pentru rute aeri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4464306" cy="3459098"/>
          </a:xfrm>
          <a:prstGeom prst="rect">
            <a:avLst/>
          </a:prstGeom>
          <a:noFill/>
        </p:spPr>
      </p:pic>
      <p:pic>
        <p:nvPicPr>
          <p:cNvPr id="1028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41910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Transportul aerian</a:t>
            </a:r>
            <a:endParaRPr lang="ro-RO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Elementele rețelei de transport</a:t>
            </a:r>
            <a:r>
              <a:rPr lang="ro-RO" dirty="0" smtClean="0"/>
              <a:t>: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2" y="1752600"/>
            <a:ext cx="55578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08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Construcții și amenajări specifice unui aeroport</a:t>
            </a:r>
            <a:r>
              <a:rPr lang="ro-RO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ro-RO" sz="2000" b="1" i="1" dirty="0" smtClean="0"/>
              <a:t>aerodromul</a:t>
            </a:r>
            <a:r>
              <a:rPr lang="ro-RO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piste de decolare – aterizare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spații pentru staționarea aeronavelor</a:t>
            </a:r>
          </a:p>
          <a:p>
            <a:pPr lvl="1"/>
            <a:endParaRPr lang="ro-RO" sz="2000" dirty="0" smtClean="0"/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ro-RO" sz="2000" b="1" i="1" dirty="0" smtClean="0"/>
              <a:t>aerogara</a:t>
            </a:r>
            <a:r>
              <a:rPr lang="ro-RO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săli de așteptare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case de bilete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depozite bagaje</a:t>
            </a:r>
          </a:p>
          <a:p>
            <a:pPr lvl="1"/>
            <a:endParaRPr lang="ro-RO" sz="2000" dirty="0" smtClean="0"/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ro-RO" sz="2000" b="1" i="1" dirty="0" smtClean="0"/>
              <a:t>turn de control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instalații de dirijare și </a:t>
            </a:r>
          </a:p>
          <a:p>
            <a:pPr lvl="1"/>
            <a:r>
              <a:rPr lang="ro-RO" sz="2000" dirty="0" smtClean="0"/>
              <a:t>supraveghere  trafic</a:t>
            </a:r>
          </a:p>
          <a:p>
            <a:pPr lvl="1"/>
            <a:endParaRPr lang="ro-RO" sz="2000" dirty="0" smtClean="0"/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ro-RO" sz="2000" b="1" i="1" dirty="0" smtClean="0"/>
              <a:t>spații tehnice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 depozite combustibil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 smtClean="0"/>
              <a:t> ateliere reparații</a:t>
            </a:r>
            <a:endParaRPr lang="ro-RO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ini pentru aeroport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sz="2400" b="1" dirty="0" smtClean="0"/>
              <a:t>Mijloace de transport aerian</a:t>
            </a:r>
            <a:endParaRPr lang="ro-RO" sz="2400" b="1" dirty="0"/>
          </a:p>
        </p:txBody>
      </p:sp>
      <p:pic>
        <p:nvPicPr>
          <p:cNvPr id="16386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276600" cy="2182639"/>
          </a:xfrm>
          <a:prstGeom prst="rect">
            <a:avLst/>
          </a:prstGeom>
          <a:noFill/>
        </p:spPr>
      </p:pic>
      <p:pic>
        <p:nvPicPr>
          <p:cNvPr id="16390" name="Picture 6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505200" cy="23386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0"/>
            <a:ext cx="43148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avionul</a:t>
            </a:r>
            <a:endParaRPr lang="ro-RO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elicopterul</a:t>
            </a:r>
            <a:endParaRPr lang="ro-RO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162"/>
            <a:ext cx="4121597" cy="2743438"/>
          </a:xfrm>
          <a:prstGeom prst="rect">
            <a:avLst/>
          </a:prstGeom>
          <a:noFill/>
        </p:spPr>
      </p:pic>
      <p:pic>
        <p:nvPicPr>
          <p:cNvPr id="18436" name="Picture 4" descr="Imagini pentru balon cu aer c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460261" cy="2514600"/>
          </a:xfrm>
          <a:prstGeom prst="rect">
            <a:avLst/>
          </a:prstGeom>
          <a:noFill/>
        </p:spPr>
      </p:pic>
      <p:pic>
        <p:nvPicPr>
          <p:cNvPr id="18438" name="Picture 6" descr="Imagini pentru dirijab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962400" cy="2330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Planorul </a:t>
            </a:r>
            <a:endParaRPr lang="ro-R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Dirijabilul </a:t>
            </a:r>
            <a:endParaRPr lang="ro-RO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800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Balonul</a:t>
            </a:r>
            <a:endParaRPr lang="ro-RO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>
                <a:solidFill>
                  <a:srgbClr val="FF0000"/>
                </a:solidFill>
              </a:rPr>
              <a:t>Schema lecției</a:t>
            </a:r>
            <a:endParaRPr lang="ro-RO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04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Transportul aerian</a:t>
            </a:r>
            <a:endParaRPr lang="ro-RO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Rețele de transport</a:t>
            </a:r>
            <a:r>
              <a:rPr lang="ro-RO" dirty="0" smtClean="0"/>
              <a:t> – elemente componente: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Mijloace de transport</a:t>
            </a:r>
            <a:endParaRPr lang="ro-R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79687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 smtClean="0"/>
              <a:t> căi de transport: </a:t>
            </a:r>
            <a:r>
              <a:rPr lang="ro-RO" b="1" i="1" dirty="0" smtClean="0"/>
              <a:t>rute aeriene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noduri : </a:t>
            </a:r>
            <a:r>
              <a:rPr lang="ro-RO" b="1" i="1" dirty="0" smtClean="0"/>
              <a:t>aeroporturi</a:t>
            </a:r>
          </a:p>
          <a:p>
            <a:pPr>
              <a:buFont typeface="Arial" pitchFamily="34" charset="0"/>
              <a:buChar char="•"/>
            </a:pPr>
            <a:endParaRPr lang="ro-RO" b="1" i="1" dirty="0" smtClean="0"/>
          </a:p>
          <a:p>
            <a:r>
              <a:rPr lang="ro-RO" b="1" i="1" dirty="0" smtClean="0"/>
              <a:t>Aeroporturile – </a:t>
            </a:r>
            <a:r>
              <a:rPr lang="ro-RO" dirty="0" smtClean="0"/>
              <a:t>au în alcătuire construcții și amenajări specifice: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b="1" i="1" dirty="0" smtClean="0"/>
              <a:t>aerodromul</a:t>
            </a:r>
            <a:r>
              <a:rPr lang="ro-RO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b="1" i="1" dirty="0" smtClean="0"/>
              <a:t> aerogara</a:t>
            </a:r>
            <a:r>
              <a:rPr lang="ro-RO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b="1" i="1" dirty="0" smtClean="0"/>
              <a:t> turn </a:t>
            </a:r>
            <a:r>
              <a:rPr lang="ro-RO" b="1" i="1" dirty="0" smtClean="0"/>
              <a:t>de control</a:t>
            </a:r>
          </a:p>
          <a:p>
            <a:pPr>
              <a:buFont typeface="Arial" pitchFamily="34" charset="0"/>
              <a:buChar char="•"/>
            </a:pPr>
            <a:r>
              <a:rPr lang="ro-RO" b="1" i="1" dirty="0" smtClean="0"/>
              <a:t> spații tehnice</a:t>
            </a:r>
            <a:endParaRPr lang="ro-RO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0" y="14478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 smtClean="0"/>
              <a:t> avioane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elicoptere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planoare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baloane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dirty="0" smtClean="0"/>
              <a:t>dirijabile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Activități care se desfășoară in aeroporturi</a:t>
            </a:r>
            <a:r>
              <a:rPr lang="ro-RO" dirty="0" smtClean="0"/>
              <a:t>:</a:t>
            </a:r>
          </a:p>
          <a:p>
            <a:pPr>
              <a:buFontTx/>
              <a:buChar char="-"/>
            </a:pPr>
            <a:r>
              <a:rPr lang="ro-RO" dirty="0" smtClean="0"/>
              <a:t> aterizarea </a:t>
            </a:r>
            <a:r>
              <a:rPr lang="ro-RO" dirty="0" smtClean="0"/>
              <a:t>și decolarea aeronavelor</a:t>
            </a:r>
          </a:p>
          <a:p>
            <a:pPr>
              <a:buFontTx/>
              <a:buChar char="-"/>
            </a:pPr>
            <a:r>
              <a:rPr lang="ro-RO" dirty="0" smtClean="0"/>
              <a:t> îmbarcarea </a:t>
            </a:r>
            <a:r>
              <a:rPr lang="ro-RO" dirty="0" smtClean="0"/>
              <a:t>și debarcarea pasagerilor</a:t>
            </a:r>
          </a:p>
          <a:p>
            <a:pPr>
              <a:buFontTx/>
              <a:buChar char="-"/>
            </a:pPr>
            <a:r>
              <a:rPr lang="ro-RO" dirty="0" smtClean="0"/>
              <a:t> controlul </a:t>
            </a:r>
            <a:r>
              <a:rPr lang="ro-RO" dirty="0" smtClean="0"/>
              <a:t>zborului</a:t>
            </a:r>
          </a:p>
          <a:p>
            <a:pPr>
              <a:buFontTx/>
              <a:buChar char="-"/>
            </a:pPr>
            <a:r>
              <a:rPr lang="ro-RO" dirty="0" smtClean="0"/>
              <a:t> întreținerea </a:t>
            </a:r>
            <a:r>
              <a:rPr lang="ro-RO" dirty="0" smtClean="0"/>
              <a:t>și repararea aeronavelor</a:t>
            </a:r>
          </a:p>
          <a:p>
            <a:endParaRPr lang="ro-RO" dirty="0" smtClean="0"/>
          </a:p>
          <a:p>
            <a:endParaRPr lang="ro-RO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667000" y="7620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 rot="16200000" flipH="1">
            <a:off x="4802833" y="383232"/>
            <a:ext cx="30033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244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Mijloace de transport aerian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Căi și mijloace de transport aeriene</dc:title>
  <dc:creator>Amza</dc:creator>
  <cp:lastModifiedBy>Amza</cp:lastModifiedBy>
  <cp:revision>15</cp:revision>
  <dcterms:created xsi:type="dcterms:W3CDTF">2006-08-16T00:00:00Z</dcterms:created>
  <dcterms:modified xsi:type="dcterms:W3CDTF">2021-02-24T19:18:50Z</dcterms:modified>
</cp:coreProperties>
</file>