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0" r:id="rId3"/>
    <p:sldId id="264" r:id="rId4"/>
    <p:sldId id="266" r:id="rId5"/>
    <p:sldId id="271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22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Rețeaua de canalizare</a:t>
            </a:r>
            <a:endParaRPr lang="ro-RO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838200"/>
            <a:ext cx="7848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Rețeaua de canalizare </a:t>
            </a:r>
            <a:r>
              <a:rPr lang="ro-RO" sz="2000" dirty="0" smtClean="0"/>
              <a:t>colectează apele uzate și apele meteorice și le dirijează către stația de epurare, care are rolul de a reduce impuritățile</a:t>
            </a:r>
          </a:p>
          <a:p>
            <a:pPr lvl="1">
              <a:buFontTx/>
              <a:buChar char="-"/>
            </a:pPr>
            <a:r>
              <a:rPr lang="ro-RO" sz="2000" dirty="0" smtClean="0"/>
              <a:t>  </a:t>
            </a:r>
            <a:r>
              <a:rPr lang="ro-RO" sz="2000" b="1" dirty="0"/>
              <a:t>ape uzate</a:t>
            </a:r>
            <a:r>
              <a:rPr lang="ro-RO" sz="2000" dirty="0"/>
              <a:t>:</a:t>
            </a:r>
          </a:p>
          <a:p>
            <a:pPr lvl="2">
              <a:buFontTx/>
              <a:buChar char="-"/>
            </a:pPr>
            <a:r>
              <a:rPr lang="ro-RO" sz="2000" dirty="0"/>
              <a:t> ape menajere</a:t>
            </a:r>
          </a:p>
          <a:p>
            <a:pPr lvl="2">
              <a:buFontTx/>
              <a:buChar char="-"/>
            </a:pPr>
            <a:r>
              <a:rPr lang="ro-RO" sz="2000" dirty="0"/>
              <a:t> ape industriale</a:t>
            </a:r>
          </a:p>
          <a:p>
            <a:pPr lvl="2">
              <a:buFontTx/>
              <a:buChar char="-"/>
            </a:pPr>
            <a:r>
              <a:rPr lang="ro-RO" sz="2000" dirty="0"/>
              <a:t> ape provenite din agricultură</a:t>
            </a:r>
          </a:p>
          <a:p>
            <a:pPr lvl="1">
              <a:buFontTx/>
              <a:buChar char="-"/>
            </a:pPr>
            <a:r>
              <a:rPr lang="ro-RO" sz="2000" dirty="0"/>
              <a:t> </a:t>
            </a:r>
            <a:r>
              <a:rPr lang="ro-RO" sz="2000" b="1" dirty="0"/>
              <a:t>ape meteorice </a:t>
            </a:r>
            <a:r>
              <a:rPr lang="ro-RO" sz="2000" dirty="0"/>
              <a:t>– ape provenite din precipitații</a:t>
            </a:r>
          </a:p>
          <a:p>
            <a:pPr>
              <a:buFontTx/>
              <a:buChar char="-"/>
            </a:pPr>
            <a:r>
              <a:rPr lang="ro-RO" sz="2000" dirty="0"/>
              <a:t> </a:t>
            </a:r>
            <a:r>
              <a:rPr lang="ro-RO" sz="2000" b="1" dirty="0"/>
              <a:t>componente</a:t>
            </a:r>
            <a:r>
              <a:rPr lang="ro-RO" sz="2000" dirty="0"/>
              <a:t>:</a:t>
            </a:r>
          </a:p>
          <a:p>
            <a:pPr lvl="1">
              <a:buFontTx/>
              <a:buChar char="-"/>
            </a:pPr>
            <a:r>
              <a:rPr lang="ro-RO" sz="2000" dirty="0"/>
              <a:t> </a:t>
            </a:r>
            <a:r>
              <a:rPr lang="ro-RO" sz="2000" b="1" i="1" dirty="0"/>
              <a:t>instalația interioară</a:t>
            </a:r>
            <a:r>
              <a:rPr lang="ro-RO" sz="2000" dirty="0"/>
              <a:t>:</a:t>
            </a:r>
          </a:p>
          <a:p>
            <a:pPr lvl="2">
              <a:buFontTx/>
              <a:buChar char="-"/>
            </a:pPr>
            <a:r>
              <a:rPr lang="ro-RO" sz="2000" dirty="0"/>
              <a:t> obiecte sanitare</a:t>
            </a:r>
          </a:p>
          <a:p>
            <a:pPr lvl="2">
              <a:buFontTx/>
              <a:buChar char="-"/>
            </a:pPr>
            <a:r>
              <a:rPr lang="ro-RO" sz="2000" dirty="0"/>
              <a:t> piese de evacuare; sifoane,</a:t>
            </a:r>
          </a:p>
          <a:p>
            <a:pPr lvl="2">
              <a:buFontTx/>
              <a:buChar char="-"/>
            </a:pPr>
            <a:r>
              <a:rPr lang="ro-RO" sz="2000" dirty="0"/>
              <a:t> conducte de legătură</a:t>
            </a:r>
          </a:p>
          <a:p>
            <a:pPr lvl="2">
              <a:buFontTx/>
              <a:buChar char="-"/>
            </a:pPr>
            <a:r>
              <a:rPr lang="ro-RO" sz="2000" dirty="0"/>
              <a:t> cămin exterior de canalizare</a:t>
            </a:r>
          </a:p>
          <a:p>
            <a:pPr lvl="1">
              <a:buFontTx/>
              <a:buChar char="-"/>
            </a:pPr>
            <a:r>
              <a:rPr lang="ro-RO" sz="2000" dirty="0"/>
              <a:t> </a:t>
            </a:r>
            <a:r>
              <a:rPr lang="ro-RO" sz="2000" b="1" i="1" dirty="0"/>
              <a:t>rețea exterioară:</a:t>
            </a:r>
          </a:p>
          <a:p>
            <a:pPr lvl="2">
              <a:buFontTx/>
              <a:buChar char="-"/>
            </a:pPr>
            <a:r>
              <a:rPr lang="ro-RO" sz="2000" dirty="0"/>
              <a:t> conducte</a:t>
            </a:r>
          </a:p>
          <a:p>
            <a:pPr lvl="2">
              <a:buFontTx/>
              <a:buChar char="-"/>
            </a:pPr>
            <a:r>
              <a:rPr lang="ro-RO" sz="2000" dirty="0"/>
              <a:t> bazine de colectare a apelor uzate</a:t>
            </a:r>
          </a:p>
          <a:p>
            <a:pPr lvl="2">
              <a:buFontTx/>
              <a:buChar char="-"/>
            </a:pPr>
            <a:r>
              <a:rPr lang="ro-RO" sz="2000" dirty="0"/>
              <a:t> stația de epurare</a:t>
            </a:r>
          </a:p>
        </p:txBody>
      </p:sp>
    </p:spTree>
    <p:extLst>
      <p:ext uri="{BB962C8B-B14F-4D97-AF65-F5344CB8AC3E}">
        <p14:creationId xmlns:p14="http://schemas.microsoft.com/office/powerpoint/2010/main" val="353586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7972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/>
              <a:t>Instalatia</a:t>
            </a:r>
            <a:r>
              <a:rPr lang="en-US" sz="2800" b="1" dirty="0"/>
              <a:t> de </a:t>
            </a:r>
            <a:r>
              <a:rPr lang="en-US" sz="2800" b="1" dirty="0" err="1"/>
              <a:t>alimentare</a:t>
            </a:r>
            <a:r>
              <a:rPr lang="en-US" sz="2800" b="1" dirty="0"/>
              <a:t> cu </a:t>
            </a:r>
            <a:r>
              <a:rPr lang="en-US" sz="2800" b="1" dirty="0" err="1"/>
              <a:t>apa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de </a:t>
            </a:r>
            <a:r>
              <a:rPr lang="en-US" sz="2800" b="1" dirty="0" err="1"/>
              <a:t>canalizare</a:t>
            </a:r>
            <a:endParaRPr lang="en-US" sz="2800" b="1" dirty="0"/>
          </a:p>
        </p:txBody>
      </p:sp>
      <p:pic>
        <p:nvPicPr>
          <p:cNvPr id="9219" name="Picture 5" descr="cteh-17t4l90a86z8-4k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8800"/>
            <a:ext cx="3657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b="1" dirty="0" err="1">
                <a:solidFill>
                  <a:srgbClr val="FF0000"/>
                </a:solidFill>
              </a:rPr>
              <a:t>Instalatia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canalizare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interioara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692" y="0"/>
            <a:ext cx="507888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8001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instalatii_sanitare22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15094" r="7538"/>
          <a:stretch>
            <a:fillRect/>
          </a:stretch>
        </p:blipFill>
        <p:spPr>
          <a:xfrm>
            <a:off x="304800" y="2209800"/>
            <a:ext cx="1868594" cy="1371600"/>
          </a:xfrm>
          <a:noFill/>
        </p:spPr>
      </p:pic>
      <p:pic>
        <p:nvPicPr>
          <p:cNvPr id="13316" name="Picture 5" descr="Xn8mRe8YdkLQVAX1"/>
          <p:cNvPicPr>
            <a:picLocks noChangeAspect="1" noChangeArrowheads="1"/>
          </p:cNvPicPr>
          <p:nvPr/>
        </p:nvPicPr>
        <p:blipFill>
          <a:blip r:embed="rId3" cstate="print"/>
          <a:srcRect l="24774" t="64978" r="30180"/>
          <a:stretch>
            <a:fillRect/>
          </a:stretch>
        </p:blipFill>
        <p:spPr bwMode="auto">
          <a:xfrm>
            <a:off x="4733501" y="3799522"/>
            <a:ext cx="1905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sistem%20drenare"/>
          <p:cNvPicPr>
            <a:picLocks noChangeAspect="1" noChangeArrowheads="1"/>
          </p:cNvPicPr>
          <p:nvPr/>
        </p:nvPicPr>
        <p:blipFill>
          <a:blip r:embed="rId4" cstate="print"/>
          <a:srcRect l="41667" t="28319" r="27777"/>
          <a:stretch>
            <a:fillRect/>
          </a:stretch>
        </p:blipFill>
        <p:spPr bwMode="auto">
          <a:xfrm>
            <a:off x="2971800" y="3124080"/>
            <a:ext cx="1371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Aur-descoperit-intr-o-statie-de-epurare-din-Japo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9309" y="4540091"/>
            <a:ext cx="1600200" cy="12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2209800" y="1752600"/>
            <a:ext cx="533400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……………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3057101" y="466439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……………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5038301" y="544687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……………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7391400" y="5976937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……………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762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Identificați elementele componente ale rețelei de canalizare</a:t>
            </a:r>
            <a:r>
              <a:rPr lang="ro-RO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dirty="0" err="1"/>
              <a:t>Nămolul</a:t>
            </a:r>
            <a:r>
              <a:rPr lang="en-US" sz="2400" dirty="0"/>
              <a:t> </a:t>
            </a:r>
            <a:r>
              <a:rPr lang="en-US" sz="2400" dirty="0" err="1"/>
              <a:t>obținut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stațiile</a:t>
            </a:r>
            <a:r>
              <a:rPr lang="en-US" sz="2400" dirty="0"/>
              <a:t> de </a:t>
            </a:r>
            <a:r>
              <a:rPr lang="en-US" sz="2400" dirty="0" err="1"/>
              <a:t>epurare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folosit</a:t>
            </a:r>
            <a:r>
              <a:rPr lang="en-US" sz="2400" dirty="0"/>
              <a:t> </a:t>
            </a:r>
            <a:endParaRPr lang="ro-RO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/>
              <a:t>agricultură</a:t>
            </a:r>
            <a:r>
              <a:rPr lang="en-US" sz="2400" dirty="0"/>
              <a:t> ca </a:t>
            </a:r>
            <a:r>
              <a:rPr lang="en-US" sz="2400" dirty="0" err="1" smtClean="0"/>
              <a:t>îngrășământ</a:t>
            </a:r>
            <a:endParaRPr lang="ro-RO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construcții</a:t>
            </a:r>
            <a:r>
              <a:rPr lang="en-US" sz="2400" dirty="0" smtClean="0"/>
              <a:t> (</a:t>
            </a:r>
            <a:r>
              <a:rPr lang="en-US" sz="2400" dirty="0" err="1" smtClean="0"/>
              <a:t>cărămizi</a:t>
            </a:r>
            <a:r>
              <a:rPr lang="en-US" sz="2400" dirty="0" smtClean="0"/>
              <a:t>)</a:t>
            </a:r>
            <a:endParaRPr lang="ro-RO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la </a:t>
            </a:r>
            <a:r>
              <a:rPr lang="en-US" sz="2400" dirty="0" err="1"/>
              <a:t>producerea</a:t>
            </a:r>
            <a:r>
              <a:rPr lang="en-US" sz="2400" dirty="0"/>
              <a:t> </a:t>
            </a:r>
            <a:r>
              <a:rPr lang="en-US" sz="2400" dirty="0" err="1"/>
              <a:t>biogazului</a:t>
            </a:r>
            <a:r>
              <a:rPr lang="en-US" sz="2400" dirty="0" smtClean="0"/>
              <a:t>.</a:t>
            </a:r>
            <a:endParaRPr lang="ro-RO" sz="24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ro-RO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err="1"/>
              <a:t>Unele</a:t>
            </a:r>
            <a:r>
              <a:rPr lang="en-US" sz="2400" dirty="0"/>
              <a:t> </a:t>
            </a:r>
            <a:r>
              <a:rPr lang="en-US" sz="2400" dirty="0" err="1"/>
              <a:t>clădiri</a:t>
            </a:r>
            <a:r>
              <a:rPr lang="en-US" sz="2400" dirty="0"/>
              <a:t> pot </a:t>
            </a:r>
            <a:r>
              <a:rPr lang="en-US" sz="2400" dirty="0" err="1"/>
              <a:t>opta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sisteme</a:t>
            </a:r>
            <a:r>
              <a:rPr lang="en-US" sz="2400" dirty="0"/>
              <a:t>  </a:t>
            </a:r>
            <a:r>
              <a:rPr lang="en-US" sz="2400" dirty="0" err="1"/>
              <a:t>individuale</a:t>
            </a:r>
            <a:r>
              <a:rPr lang="en-US" sz="2400" dirty="0"/>
              <a:t> de </a:t>
            </a:r>
            <a:r>
              <a:rPr lang="en-US" sz="2400" dirty="0" err="1"/>
              <a:t>colectare</a:t>
            </a:r>
            <a:r>
              <a:rPr lang="en-US" sz="2400" dirty="0"/>
              <a:t> a </a:t>
            </a:r>
            <a:r>
              <a:rPr lang="en-US" sz="2400" dirty="0" err="1" smtClean="0"/>
              <a:t>ap</a:t>
            </a:r>
            <a:r>
              <a:rPr lang="ro-RO" sz="2400" dirty="0" smtClean="0"/>
              <a:t>e</a:t>
            </a:r>
            <a:r>
              <a:rPr lang="en-US" sz="2400" dirty="0" err="1" smtClean="0"/>
              <a:t>lor</a:t>
            </a:r>
            <a:r>
              <a:rPr lang="en-US" sz="2400" dirty="0" smtClean="0"/>
              <a:t> </a:t>
            </a:r>
            <a:r>
              <a:rPr lang="en-US" sz="2400" dirty="0" err="1"/>
              <a:t>uzate</a:t>
            </a:r>
            <a:r>
              <a:rPr lang="en-US" sz="2400" dirty="0"/>
              <a:t>, 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montarea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 </a:t>
            </a:r>
            <a:r>
              <a:rPr lang="en-US" sz="2400" dirty="0" err="1"/>
              <a:t>fose</a:t>
            </a:r>
            <a:r>
              <a:rPr lang="en-US" sz="2400" dirty="0"/>
              <a:t> </a:t>
            </a:r>
            <a:r>
              <a:rPr lang="en-US" sz="2400" dirty="0" err="1"/>
              <a:t>septice</a:t>
            </a:r>
            <a:r>
              <a:rPr lang="en-US" sz="2400" dirty="0"/>
              <a:t>  care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golită</a:t>
            </a:r>
            <a:r>
              <a:rPr lang="en-US" sz="2400" dirty="0"/>
              <a:t> periodic  </a:t>
            </a:r>
            <a:r>
              <a:rPr lang="en-US" sz="2400" dirty="0" smtClean="0"/>
              <a:t>(</a:t>
            </a:r>
            <a:r>
              <a:rPr lang="ro-RO" sz="2400" dirty="0" smtClean="0"/>
              <a:t>........................</a:t>
            </a:r>
            <a:r>
              <a:rPr lang="en-US" sz="2400" dirty="0" smtClean="0"/>
              <a:t>).</a:t>
            </a:r>
            <a:endParaRPr lang="en-US" sz="24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1314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166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Instalatia de alimentare cu apa si de canalizare</vt:lpstr>
      <vt:lpstr>Instalatia de canalizare interioara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Retele de utilitati</dc:title>
  <dc:creator>Amza</dc:creator>
  <cp:lastModifiedBy>toni</cp:lastModifiedBy>
  <cp:revision>22</cp:revision>
  <dcterms:created xsi:type="dcterms:W3CDTF">2006-08-16T00:00:00Z</dcterms:created>
  <dcterms:modified xsi:type="dcterms:W3CDTF">2024-01-15T07:32:00Z</dcterms:modified>
</cp:coreProperties>
</file>