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57" r:id="rId5"/>
    <p:sldId id="263" r:id="rId6"/>
    <p:sldId id="259" r:id="rId7"/>
    <p:sldId id="260" r:id="rId8"/>
    <p:sldId id="264" r:id="rId9"/>
    <p:sldId id="265" r:id="rId10"/>
    <p:sldId id="266" r:id="rId11"/>
    <p:sldId id="281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Transporturi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	Transportul </a:t>
            </a:r>
            <a:r>
              <a:rPr lang="ro-RO" sz="2000" dirty="0"/>
              <a:t>– activitatea de deplasare a persoanelor și bunurilor pe </a:t>
            </a:r>
            <a:r>
              <a:rPr lang="ro-RO" sz="2000" b="1" dirty="0"/>
              <a:t>căi de transport</a:t>
            </a:r>
            <a:r>
              <a:rPr lang="ro-RO" sz="2000" dirty="0"/>
              <a:t>, cu ajutorul </a:t>
            </a:r>
            <a:r>
              <a:rPr lang="ro-RO" sz="2000" b="1" dirty="0"/>
              <a:t>mijloacelor de transport.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495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Sistemul de transport </a:t>
            </a:r>
            <a:r>
              <a:rPr lang="ro-RO" sz="2000" dirty="0"/>
              <a:t>este format din: 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 </a:t>
            </a:r>
            <a:r>
              <a:rPr lang="ro-RO" sz="2000" b="1" i="1" dirty="0"/>
              <a:t>rețele de transport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căi de transport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noduri – intersecții ale căilor de transport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terminale – destinația finală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</a:t>
            </a:r>
            <a:r>
              <a:rPr lang="ro-RO" sz="2000" b="1" i="1" dirty="0"/>
              <a:t>mijloace de transport</a:t>
            </a:r>
          </a:p>
        </p:txBody>
      </p:sp>
      <p:pic>
        <p:nvPicPr>
          <p:cNvPr id="5122" name="Picture 2" descr="Imagini pentru transport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88448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ini pentru elemente componente autovehic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58615" cy="2971800"/>
          </a:xfrm>
          <a:prstGeom prst="rect">
            <a:avLst/>
          </a:prstGeom>
          <a:noFill/>
        </p:spPr>
      </p:pic>
      <p:pic>
        <p:nvPicPr>
          <p:cNvPr id="23556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572000" cy="351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Hărți rutiere </a:t>
            </a:r>
            <a:r>
              <a:rPr lang="ro-RO" sz="2000" dirty="0"/>
              <a:t>– redau căile de transport pe un teritoriu stabilit și sunt folosite pentru stabilirea unui anumit traseu</a:t>
            </a:r>
            <a:r>
              <a:rPr lang="ro-RO" dirty="0"/>
              <a:t>. </a:t>
            </a:r>
          </a:p>
        </p:txBody>
      </p:sp>
      <p:pic>
        <p:nvPicPr>
          <p:cNvPr id="35842" name="Picture 2" descr="Imagini pentru hărți ruti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1714500" cy="1714500"/>
          </a:xfrm>
          <a:prstGeom prst="rect">
            <a:avLst/>
          </a:prstGeom>
          <a:noFill/>
        </p:spPr>
      </p:pic>
      <p:pic>
        <p:nvPicPr>
          <p:cNvPr id="35846" name="Picture 6" descr="Imagini pentru hărți rutiere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5079998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724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Activități, ocupații, meserii în transportul rutier:</a:t>
            </a:r>
          </a:p>
          <a:p>
            <a:r>
              <a:rPr lang="ro-RO" sz="2000" b="1" dirty="0"/>
              <a:t> - </a:t>
            </a:r>
            <a:r>
              <a:rPr lang="ro-RO" sz="2000" b="1" i="1" dirty="0"/>
              <a:t>funcționari în transporturi</a:t>
            </a:r>
          </a:p>
          <a:p>
            <a:r>
              <a:rPr lang="ro-RO" sz="2000" b="1" i="1" dirty="0"/>
              <a:t> - șoferii</a:t>
            </a:r>
          </a:p>
          <a:p>
            <a:r>
              <a:rPr lang="ro-RO" sz="2000" b="1" i="1" dirty="0"/>
              <a:t> - mecanici auto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harti rutiere rom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495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Clasificarea transporturilor</a:t>
            </a:r>
            <a:r>
              <a:rPr lang="ro-RO" sz="20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</a:t>
            </a:r>
            <a:r>
              <a:rPr lang="ro-RO" sz="2000" b="1" i="1" dirty="0"/>
              <a:t>transport terestru</a:t>
            </a:r>
            <a:r>
              <a:rPr lang="ro-RO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rutier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feroviar</a:t>
            </a:r>
          </a:p>
          <a:p>
            <a:pPr>
              <a:buFont typeface="Arial" pitchFamily="34" charset="0"/>
              <a:buChar char="•"/>
            </a:pPr>
            <a:r>
              <a:rPr lang="ro-RO" sz="2000" b="1" i="1" dirty="0"/>
              <a:t> transport pe apă</a:t>
            </a:r>
            <a:r>
              <a:rPr lang="ro-RO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fluvial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maritim</a:t>
            </a:r>
          </a:p>
          <a:p>
            <a:pPr>
              <a:buFont typeface="Arial" pitchFamily="34" charset="0"/>
              <a:buChar char="•"/>
            </a:pPr>
            <a:r>
              <a:rPr lang="ro-RO" sz="2000" b="1" i="1" dirty="0"/>
              <a:t> transport aerian</a:t>
            </a:r>
          </a:p>
          <a:p>
            <a:pPr>
              <a:buFont typeface="Arial" pitchFamily="34" charset="0"/>
              <a:buChar char="•"/>
            </a:pPr>
            <a:r>
              <a:rPr lang="ro-RO" sz="2000" dirty="0"/>
              <a:t> </a:t>
            </a:r>
            <a:r>
              <a:rPr lang="ro-RO" sz="2000" b="1" i="1" dirty="0"/>
              <a:t>transporturi speciale</a:t>
            </a:r>
            <a:r>
              <a:rPr lang="ro-RO" sz="2000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prin cabluri</a:t>
            </a:r>
          </a:p>
          <a:p>
            <a:pPr lvl="1">
              <a:buFont typeface="Arial" pitchFamily="34" charset="0"/>
              <a:buChar char="•"/>
            </a:pPr>
            <a:r>
              <a:rPr lang="ro-RO" sz="2000" dirty="0"/>
              <a:t> prin conducte</a:t>
            </a:r>
          </a:p>
        </p:txBody>
      </p:sp>
      <p:pic>
        <p:nvPicPr>
          <p:cNvPr id="4100" name="Picture 4" descr="Imagini pentru transport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152400"/>
            <a:ext cx="6048375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Transportul rutier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/>
              <a:t>Căi de transport</a:t>
            </a:r>
          </a:p>
          <a:p>
            <a:pPr>
              <a:buNone/>
            </a:pPr>
            <a:endParaRPr lang="ro-RO" sz="2400" dirty="0"/>
          </a:p>
          <a:p>
            <a:endParaRPr lang="ro-RO" dirty="0"/>
          </a:p>
          <a:p>
            <a:endParaRPr lang="ro-RO" dirty="0"/>
          </a:p>
          <a:p>
            <a:r>
              <a:rPr lang="ro-RO" sz="2400" dirty="0"/>
              <a:t>Noduri </a:t>
            </a:r>
            <a:endParaRPr lang="ro-RO" sz="2000" b="1" i="1" dirty="0"/>
          </a:p>
          <a:p>
            <a:endParaRPr lang="ro-RO" dirty="0"/>
          </a:p>
          <a:p>
            <a:endParaRPr lang="ro-RO" dirty="0"/>
          </a:p>
          <a:p>
            <a:r>
              <a:rPr lang="ro-RO" sz="2400" dirty="0"/>
              <a:t>Terminale</a:t>
            </a:r>
            <a:r>
              <a:rPr lang="ro-RO" dirty="0"/>
              <a:t> </a:t>
            </a:r>
          </a:p>
        </p:txBody>
      </p:sp>
      <p:pic>
        <p:nvPicPr>
          <p:cNvPr id="1026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2069630" cy="1676400"/>
          </a:xfrm>
          <a:prstGeom prst="rect">
            <a:avLst/>
          </a:prstGeom>
          <a:noFill/>
        </p:spPr>
      </p:pic>
      <p:pic>
        <p:nvPicPr>
          <p:cNvPr id="1028" name="Picture 4" descr="Imagini pentru drum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866" y="228600"/>
            <a:ext cx="2074334" cy="1600200"/>
          </a:xfrm>
          <a:prstGeom prst="rect">
            <a:avLst/>
          </a:prstGeom>
          <a:noFill/>
        </p:spPr>
      </p:pic>
      <p:pic>
        <p:nvPicPr>
          <p:cNvPr id="1030" name="Picture 6" descr="Imagini pentru intersect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362200"/>
            <a:ext cx="3124200" cy="1648548"/>
          </a:xfrm>
          <a:prstGeom prst="rect">
            <a:avLst/>
          </a:prstGeom>
          <a:noFill/>
        </p:spPr>
      </p:pic>
      <p:pic>
        <p:nvPicPr>
          <p:cNvPr id="1032" name="Picture 8" descr="Imagine similarÄ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2837346" cy="1828800"/>
          </a:xfrm>
          <a:prstGeom prst="rect">
            <a:avLst/>
          </a:prstGeom>
          <a:noFill/>
        </p:spPr>
      </p:pic>
      <p:pic>
        <p:nvPicPr>
          <p:cNvPr id="1034" name="Picture 10" descr="Imagine similarÄ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19600"/>
            <a:ext cx="2819400" cy="18326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1981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drumuri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6248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Stații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6248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Autogări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09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Rețeaua de transport rutier cuprinde: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3962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i="1" dirty="0"/>
              <a:t>Intersecții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Categorii de drumuri</a:t>
            </a:r>
          </a:p>
        </p:txBody>
      </p:sp>
      <p:pic>
        <p:nvPicPr>
          <p:cNvPr id="2052" name="Picture 4" descr="Imagini pentru drumuri nation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154804" cy="2362200"/>
          </a:xfrm>
          <a:prstGeom prst="rect">
            <a:avLst/>
          </a:prstGeom>
          <a:noFill/>
        </p:spPr>
      </p:pic>
      <p:sp>
        <p:nvSpPr>
          <p:cNvPr id="2054" name="AutoShape 6" descr="Imagini pentru drumuri nation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056" name="Picture 8" descr="Imagini pentru drumuri natio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8768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190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Autostrăzi (A)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609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Drumuri naționale (DN)</a:t>
            </a:r>
          </a:p>
        </p:txBody>
      </p:sp>
      <p:pic>
        <p:nvPicPr>
          <p:cNvPr id="21506" name="Picture 2" descr="Imagini pentru borne kilometrice semnifica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1449901" cy="17526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615" y="1447800"/>
            <a:ext cx="13465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ini pentru drumuri judet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67200" cy="3200400"/>
          </a:xfrm>
          <a:prstGeom prst="rect">
            <a:avLst/>
          </a:prstGeom>
          <a:noFill/>
        </p:spPr>
      </p:pic>
      <p:pic>
        <p:nvPicPr>
          <p:cNvPr id="20482" name="Picture 2" descr="Imagini pentru drumuri comu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733800"/>
            <a:ext cx="4686299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68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Drumuri județene (DJ)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Drumuri comunale (DC)</a:t>
            </a:r>
          </a:p>
        </p:txBody>
      </p:sp>
      <p:pic>
        <p:nvPicPr>
          <p:cNvPr id="2" name="Picture 2" descr="Imagini pentru borne kilometrice semnifica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1828800" cy="1828800"/>
          </a:xfrm>
          <a:prstGeom prst="rect">
            <a:avLst/>
          </a:prstGeom>
          <a:noFill/>
        </p:spPr>
      </p:pic>
      <p:pic>
        <p:nvPicPr>
          <p:cNvPr id="20484" name="Picture 4" descr="Imagini pentru borne kilometrice semnificat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2672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Mijloace de transport rutier – pentru persoane</a:t>
            </a:r>
          </a:p>
        </p:txBody>
      </p:sp>
      <p:pic>
        <p:nvPicPr>
          <p:cNvPr id="16386" name="Picture 2" descr="Imagini pentru bicicl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148840"/>
          </a:xfrm>
          <a:prstGeom prst="rect">
            <a:avLst/>
          </a:prstGeom>
          <a:noFill/>
        </p:spPr>
      </p:pic>
      <p:pic>
        <p:nvPicPr>
          <p:cNvPr id="16388" name="Picture 4" descr="Imagini pentru motocicleta"/>
          <p:cNvPicPr>
            <a:picLocks noChangeAspect="1" noChangeArrowheads="1"/>
          </p:cNvPicPr>
          <p:nvPr/>
        </p:nvPicPr>
        <p:blipFill>
          <a:blip r:embed="rId3" cstate="print"/>
          <a:srcRect t="12094" b="18142"/>
          <a:stretch>
            <a:fillRect/>
          </a:stretch>
        </p:blipFill>
        <p:spPr bwMode="auto">
          <a:xfrm>
            <a:off x="2153712" y="3429000"/>
            <a:ext cx="3713688" cy="2590800"/>
          </a:xfrm>
          <a:prstGeom prst="rect">
            <a:avLst/>
          </a:prstGeom>
          <a:noFill/>
        </p:spPr>
      </p:pic>
      <p:sp>
        <p:nvSpPr>
          <p:cNvPr id="16390" name="AutoShape 6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2" name="AutoShape 8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4" name="AutoShape 10" descr="Imagine similarÄ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6" name="AutoShape 12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8" name="AutoShape 14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400" name="AutoShape 16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6402" name="Picture 18" descr="Imagini pentru autoturis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851" y="1295400"/>
            <a:ext cx="3745149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Bicicleta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Motocicleta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Autoturism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Imagini pentru autobu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3200400"/>
            <a:ext cx="3657600" cy="2916350"/>
          </a:xfrm>
          <a:prstGeom prst="rect">
            <a:avLst/>
          </a:prstGeom>
          <a:noFill/>
        </p:spPr>
      </p:pic>
      <p:pic>
        <p:nvPicPr>
          <p:cNvPr id="5" name="Picture 2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710392" cy="2838451"/>
          </a:xfrm>
          <a:prstGeom prst="rect">
            <a:avLst/>
          </a:prstGeom>
          <a:noFill/>
        </p:spPr>
      </p:pic>
      <p:pic>
        <p:nvPicPr>
          <p:cNvPr id="6" name="Picture 20" descr="Imagini pentru microbu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"/>
            <a:ext cx="3234906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Microbuze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Autobuze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Troleibuze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Mijloace de transport rutier – pentru marfă</a:t>
            </a:r>
          </a:p>
        </p:txBody>
      </p:sp>
      <p:pic>
        <p:nvPicPr>
          <p:cNvPr id="21506" name="Picture 2" descr="Imagini pentru autoutilitare"/>
          <p:cNvPicPr>
            <a:picLocks noChangeAspect="1" noChangeArrowheads="1"/>
          </p:cNvPicPr>
          <p:nvPr/>
        </p:nvPicPr>
        <p:blipFill>
          <a:blip r:embed="rId2" cstate="print"/>
          <a:srcRect t="17848" b="15748"/>
          <a:stretch>
            <a:fillRect/>
          </a:stretch>
        </p:blipFill>
        <p:spPr bwMode="auto">
          <a:xfrm>
            <a:off x="228600" y="609600"/>
            <a:ext cx="2971800" cy="1973346"/>
          </a:xfrm>
          <a:prstGeom prst="rect">
            <a:avLst/>
          </a:prstGeom>
          <a:noFill/>
        </p:spPr>
      </p:pic>
      <p:pic>
        <p:nvPicPr>
          <p:cNvPr id="21512" name="Picture 8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2755900" cy="2272760"/>
          </a:xfrm>
          <a:prstGeom prst="rect">
            <a:avLst/>
          </a:prstGeom>
          <a:noFill/>
        </p:spPr>
      </p:pic>
      <p:pic>
        <p:nvPicPr>
          <p:cNvPr id="21514" name="Picture 10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2646317" cy="1981200"/>
          </a:xfrm>
          <a:prstGeom prst="rect">
            <a:avLst/>
          </a:prstGeom>
          <a:noFill/>
        </p:spPr>
      </p:pic>
      <p:pic>
        <p:nvPicPr>
          <p:cNvPr id="21516" name="Picture 12" descr="Imagini pentru autocister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19400"/>
            <a:ext cx="2819400" cy="19795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Autoutilitare </a:t>
            </a:r>
          </a:p>
        </p:txBody>
      </p:sp>
      <p:pic>
        <p:nvPicPr>
          <p:cNvPr id="17410" name="Picture 2" descr="Imagini pentru autofrigorif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09600"/>
            <a:ext cx="3276600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Autofrigorifice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Autocamioane (TIR)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Autobasculante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Autocisterne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Elemente componente autovehicul</a:t>
            </a:r>
          </a:p>
        </p:txBody>
      </p:sp>
      <p:pic>
        <p:nvPicPr>
          <p:cNvPr id="22530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67200" cy="2781824"/>
          </a:xfrm>
          <a:prstGeom prst="rect">
            <a:avLst/>
          </a:prstGeom>
          <a:noFill/>
        </p:spPr>
      </p:pic>
      <p:pic>
        <p:nvPicPr>
          <p:cNvPr id="22532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324840" cy="2819400"/>
          </a:xfrm>
          <a:prstGeom prst="rect">
            <a:avLst/>
          </a:prstGeom>
          <a:noFill/>
        </p:spPr>
      </p:pic>
      <p:pic>
        <p:nvPicPr>
          <p:cNvPr id="22534" name="Picture 6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67200"/>
            <a:ext cx="6238875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198</Words>
  <Application>Microsoft Office PowerPoint</Application>
  <PresentationFormat>Expunere pe ecran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Prezentare PowerPoint</vt:lpstr>
      <vt:lpstr>Prezentare PowerPoint</vt:lpstr>
      <vt:lpstr>Transportul rutier</vt:lpstr>
      <vt:lpstr>Categorii de drumuri</vt:lpstr>
      <vt:lpstr>Prezentare PowerPoint</vt:lpstr>
      <vt:lpstr>Mijloace de transport rutier – pentru persoane</vt:lpstr>
      <vt:lpstr>Prezentare PowerPoint</vt:lpstr>
      <vt:lpstr>Mijloace de transport rutier – pentru marfă</vt:lpstr>
      <vt:lpstr>Elemente componente autovehicul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 si mijloace de transport</dc:title>
  <dc:creator>Amza</dc:creator>
  <cp:lastModifiedBy>AMZA NURDAN</cp:lastModifiedBy>
  <cp:revision>35</cp:revision>
  <dcterms:created xsi:type="dcterms:W3CDTF">2006-08-16T00:00:00Z</dcterms:created>
  <dcterms:modified xsi:type="dcterms:W3CDTF">2022-01-20T05:03:06Z</dcterms:modified>
</cp:coreProperties>
</file>