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61" r:id="rId3"/>
    <p:sldId id="279" r:id="rId4"/>
    <p:sldId id="278" r:id="rId5"/>
    <p:sldId id="273" r:id="rId6"/>
    <p:sldId id="274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2" autoAdjust="0"/>
    <p:restoredTop sz="94660"/>
  </p:normalViewPr>
  <p:slideViewPr>
    <p:cSldViewPr snapToGrid="0">
      <p:cViewPr varScale="1">
        <p:scale>
          <a:sx n="90" d="100"/>
          <a:sy n="90" d="100"/>
        </p:scale>
        <p:origin x="79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14D8E-B6E3-4502-8E12-5C6F6FCABDB7}" type="datetimeFigureOut">
              <a:rPr lang="ro-RO" smtClean="0"/>
              <a:t>09.05.2023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DCB58-F183-402A-9A0F-E148F4371163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37174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DCB58-F183-402A-9A0F-E148F4371163}" type="slidenum">
              <a:rPr lang="ro-RO" smtClean="0"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93514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DCB58-F183-402A-9A0F-E148F4371163}" type="slidenum">
              <a:rPr lang="ro-RO" smtClean="0"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91473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FDCB58-F183-402A-9A0F-E148F4371163}" type="slidenum">
              <a:rPr lang="ro-RO" smtClean="0"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6161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0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3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2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30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9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8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25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309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2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0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F9DC-90B9-4E54-A7F6-A0763910641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6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F9DC-90B9-4E54-A7F6-A0763910641F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6D3BF-A613-428F-A4F3-FFBB29782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6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225910" y="1926134"/>
            <a:ext cx="9144000" cy="3121124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STRUCTURI 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REPETITIVE</a:t>
            </a:r>
            <a:b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</a:t>
            </a:r>
            <a:b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​ NUMĂR </a:t>
            </a:r>
            <a:r>
              <a:rPr lang="ro-RO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CUNOSCUT </a:t>
            </a: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PAȘI</a:t>
            </a:r>
            <a:br>
              <a:rPr lang="en-US" sz="5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1073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1777" y="0"/>
            <a:ext cx="112439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4000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</a:t>
            </a:r>
            <a:r>
              <a:rPr lang="en-US" altLang="en-US" sz="4000" b="1" dirty="0" err="1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Probleme</a:t>
            </a:r>
            <a:r>
              <a:rPr lang="en-US" altLang="en-US" sz="4000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tip </a:t>
            </a:r>
            <a:r>
              <a:rPr lang="ro-RO" altLang="en-US" sz="4000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1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Se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citesc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mai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multe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numere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până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la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întâlnirea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unei</a:t>
            </a:r>
            <a:r>
              <a:rPr lang="en-US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 err="1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valori</a:t>
            </a:r>
            <a:r>
              <a:rPr lang="ro-RO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r>
              <a:rPr lang="en-US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.................. </a:t>
            </a:r>
            <a:r>
              <a:rPr lang="en-US" altLang="en-US" sz="4000" b="1" dirty="0" err="1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Să</a:t>
            </a:r>
            <a:r>
              <a:rPr lang="en-US" altLang="en-US" sz="4000" b="1" dirty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se </a:t>
            </a:r>
            <a:r>
              <a:rPr lang="en-US" altLang="en-US" sz="4000" b="1" dirty="0" err="1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afișeze</a:t>
            </a:r>
            <a:r>
              <a:rPr lang="en-US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………….</a:t>
            </a:r>
            <a:endParaRPr lang="en-US" altLang="en-US" sz="4000" dirty="0"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549" y="1938992"/>
            <a:ext cx="7501803" cy="489364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o-RO" sz="2400" b="1" dirty="0" smtClean="0">
                <a:solidFill>
                  <a:srgbClr val="C00000"/>
                </a:solidFill>
              </a:rPr>
              <a:t>PB_</a:t>
            </a:r>
            <a:r>
              <a:rPr lang="ro-RO" sz="2400" b="1" dirty="0" smtClean="0"/>
              <a:t> </a:t>
            </a:r>
            <a:r>
              <a:rPr lang="ro-RO" sz="2400" b="1" dirty="0" smtClean="0">
                <a:solidFill>
                  <a:srgbClr val="FF0000"/>
                </a:solidFill>
              </a:rPr>
              <a:t>cât timp </a:t>
            </a:r>
            <a:r>
              <a:rPr lang="ro-RO" sz="2400" b="1" dirty="0" smtClean="0">
                <a:solidFill>
                  <a:srgbClr val="C00000"/>
                </a:solidFill>
              </a:rPr>
              <a:t>_1.1. </a:t>
            </a:r>
            <a:r>
              <a:rPr lang="ro-RO" sz="2400" b="1" dirty="0" smtClean="0"/>
              <a:t>Se citesc numere de la tastatură </a:t>
            </a:r>
            <a:r>
              <a:rPr lang="ro-RO" sz="2400" b="1" dirty="0" smtClean="0"/>
              <a:t>până </a:t>
            </a:r>
            <a:r>
              <a:rPr lang="ro-RO" sz="2400" b="1" dirty="0" smtClean="0"/>
              <a:t>la întâlnirea valorii </a:t>
            </a:r>
            <a:r>
              <a:rPr lang="ro-RO" sz="2400" b="1" dirty="0" smtClean="0">
                <a:solidFill>
                  <a:srgbClr val="00B0F0"/>
                </a:solidFill>
              </a:rPr>
              <a:t>0</a:t>
            </a:r>
            <a:r>
              <a:rPr lang="ro-RO" sz="2400" b="1" dirty="0" smtClean="0"/>
              <a:t>. </a:t>
            </a:r>
          </a:p>
          <a:p>
            <a:r>
              <a:rPr lang="ro-RO" sz="2400" b="1" dirty="0" smtClean="0"/>
              <a:t> Să se calculeze suma numerelor citite.</a:t>
            </a:r>
          </a:p>
          <a:p>
            <a:r>
              <a:rPr lang="ro-RO" sz="2400" dirty="0" smtClean="0"/>
              <a:t> </a:t>
            </a:r>
          </a:p>
          <a:p>
            <a:r>
              <a:rPr lang="ro-RO" sz="2400" dirty="0" smtClean="0"/>
              <a:t> </a:t>
            </a:r>
          </a:p>
          <a:p>
            <a:r>
              <a:rPr lang="ro-RO" sz="2400" dirty="0" smtClean="0"/>
              <a:t>   întreg x, </a:t>
            </a:r>
            <a:r>
              <a:rPr lang="ro-RO" sz="2400" dirty="0" smtClean="0"/>
              <a:t>suma</a:t>
            </a:r>
            <a:endParaRPr lang="ro-RO" sz="2400" dirty="0" smtClean="0"/>
          </a:p>
          <a:p>
            <a:r>
              <a:rPr lang="ro-RO" sz="2400" dirty="0" smtClean="0"/>
              <a:t>   citește x                                           </a:t>
            </a:r>
            <a:r>
              <a:rPr lang="ro-RO" sz="2400" dirty="0">
                <a:solidFill>
                  <a:schemeClr val="accent2">
                    <a:lumMod val="50000"/>
                  </a:schemeClr>
                </a:solidFill>
              </a:rPr>
              <a:t>// citesc 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primul 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număr</a:t>
            </a:r>
          </a:p>
          <a:p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o-RO" sz="2400" dirty="0" smtClean="0"/>
              <a:t>suma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dirty="0" smtClean="0"/>
              <a:t>0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ro-RO" sz="2400" dirty="0" smtClean="0">
                <a:solidFill>
                  <a:schemeClr val="accent4">
                    <a:lumMod val="50000"/>
                  </a:schemeClr>
                </a:solidFill>
              </a:rPr>
              <a:t>//  initial </a:t>
            </a:r>
            <a:r>
              <a:rPr lang="ro-RO" sz="2400" dirty="0">
                <a:solidFill>
                  <a:schemeClr val="accent4">
                    <a:lumMod val="50000"/>
                  </a:schemeClr>
                </a:solidFill>
              </a:rPr>
              <a:t>suma=0</a:t>
            </a:r>
            <a:endParaRPr lang="ro-RO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o-RO" sz="2400" dirty="0" smtClean="0"/>
              <a:t>  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┌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o-RO" sz="2400" dirty="0" smtClean="0"/>
              <a:t> </a:t>
            </a:r>
            <a:r>
              <a:rPr lang="ro-RO" sz="2400" b="1" dirty="0" smtClean="0"/>
              <a:t>cât timp ( </a:t>
            </a:r>
            <a:r>
              <a:rPr lang="ro-RO" sz="2400" b="1" dirty="0" smtClean="0">
                <a:solidFill>
                  <a:srgbClr val="FF0000"/>
                </a:solidFill>
              </a:rPr>
              <a:t>x != </a:t>
            </a:r>
            <a:r>
              <a:rPr lang="ro-RO" sz="2400" b="1" dirty="0" smtClean="0">
                <a:solidFill>
                  <a:srgbClr val="00B0F0"/>
                </a:solidFill>
              </a:rPr>
              <a:t>0</a:t>
            </a:r>
            <a:r>
              <a:rPr lang="ro-RO" sz="2400" b="1" dirty="0" smtClean="0">
                <a:solidFill>
                  <a:srgbClr val="FF0000"/>
                </a:solidFill>
              </a:rPr>
              <a:t> </a:t>
            </a:r>
            <a:r>
              <a:rPr lang="ro-RO" sz="2400" b="1" dirty="0" smtClean="0"/>
              <a:t>)</a:t>
            </a:r>
            <a:r>
              <a:rPr lang="ro-RO" sz="2400" dirty="0" smtClean="0"/>
              <a:t> </a:t>
            </a:r>
            <a:r>
              <a:rPr lang="ro-RO" sz="2400" b="1" dirty="0" smtClean="0"/>
              <a:t>execută      </a:t>
            </a:r>
            <a:r>
              <a:rPr lang="ro-RO" sz="2400" dirty="0" smtClean="0">
                <a:solidFill>
                  <a:srgbClr val="FF0000"/>
                </a:solidFill>
              </a:rPr>
              <a:t>// 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ro-RO" sz="2400" dirty="0" smtClean="0">
                <a:solidFill>
                  <a:srgbClr val="FF0000"/>
                </a:solidFill>
              </a:rPr>
              <a:t>cât </a:t>
            </a:r>
            <a:r>
              <a:rPr lang="ro-RO" sz="2400" dirty="0">
                <a:solidFill>
                  <a:srgbClr val="FF0000"/>
                </a:solidFill>
              </a:rPr>
              <a:t>timp 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  <a:sym typeface="Symbol" panose="05050102010706020507" pitchFamily="18" charset="2"/>
              </a:rPr>
              <a:t>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o-RO" sz="2400" dirty="0" smtClean="0">
                <a:solidFill>
                  <a:srgbClr val="00B0F0"/>
                </a:solidFill>
              </a:rPr>
              <a:t>0</a:t>
            </a:r>
            <a:endParaRPr lang="ro-RO" sz="2400" dirty="0" smtClean="0">
              <a:solidFill>
                <a:srgbClr val="00B0F0"/>
              </a:solidFill>
            </a:endParaRPr>
          </a:p>
          <a:p>
            <a:r>
              <a:rPr lang="ro-RO" sz="2400" dirty="0" smtClean="0"/>
              <a:t>   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o-RO" sz="2400" dirty="0" smtClean="0"/>
              <a:t>          suma 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2400" dirty="0" smtClean="0"/>
              <a:t> </a:t>
            </a:r>
            <a:r>
              <a:rPr lang="ro-RO" sz="2400" dirty="0" smtClean="0"/>
              <a:t>suma + </a:t>
            </a:r>
            <a:r>
              <a:rPr lang="ro-RO" sz="2400" dirty="0"/>
              <a:t>x </a:t>
            </a:r>
            <a:r>
              <a:rPr lang="ro-RO" sz="2400" dirty="0" smtClean="0"/>
              <a:t>            </a:t>
            </a:r>
            <a:r>
              <a:rPr lang="ro-RO" sz="2400" dirty="0" smtClean="0">
                <a:solidFill>
                  <a:schemeClr val="accent2">
                    <a:lumMod val="75000"/>
                  </a:schemeClr>
                </a:solidFill>
              </a:rPr>
              <a:t>//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sz="2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o-RO" sz="2400" dirty="0">
                <a:solidFill>
                  <a:schemeClr val="accent2">
                    <a:lumMod val="75000"/>
                  </a:schemeClr>
                </a:solidFill>
              </a:rPr>
              <a:t>adaug  </a:t>
            </a:r>
            <a:r>
              <a:rPr lang="ro-RO" sz="2400" dirty="0" smtClean="0">
                <a:solidFill>
                  <a:schemeClr val="accent2">
                    <a:lumMod val="75000"/>
                  </a:schemeClr>
                </a:solidFill>
              </a:rPr>
              <a:t>acest nr </a:t>
            </a:r>
            <a:r>
              <a:rPr lang="ro-RO" sz="2400" dirty="0">
                <a:solidFill>
                  <a:schemeClr val="accent2">
                    <a:lumMod val="75000"/>
                  </a:schemeClr>
                </a:solidFill>
              </a:rPr>
              <a:t>la sumă</a:t>
            </a:r>
            <a:endParaRPr lang="ro-RO" sz="24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o-RO" sz="2400" dirty="0" smtClean="0"/>
              <a:t>   </a:t>
            </a:r>
            <a:r>
              <a:rPr lang="ro-RO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ro-RO" sz="2400" dirty="0" smtClean="0"/>
              <a:t>          citește x                           </a:t>
            </a:r>
            <a:r>
              <a:rPr lang="ro-RO" sz="2400" dirty="0" smtClean="0"/>
              <a:t>   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citesc următorul </a:t>
            </a:r>
            <a:r>
              <a:rPr lang="ro-RO" sz="2400" dirty="0" smtClean="0">
                <a:solidFill>
                  <a:schemeClr val="accent2">
                    <a:lumMod val="50000"/>
                  </a:schemeClr>
                </a:solidFill>
              </a:rPr>
              <a:t>număr</a:t>
            </a:r>
            <a:endParaRPr lang="ro-RO" sz="2400" dirty="0" smtClean="0">
              <a:solidFill>
                <a:srgbClr val="00B0F0"/>
              </a:solidFill>
            </a:endParaRPr>
          </a:p>
          <a:p>
            <a:r>
              <a:rPr lang="ro-RO" sz="2400" dirty="0" smtClean="0"/>
              <a:t>  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└ </a:t>
            </a:r>
            <a:r>
              <a:rPr lang="ro-RO" sz="2400" b="1" dirty="0" smtClean="0"/>
              <a:t>sf. cât timp</a:t>
            </a:r>
          </a:p>
          <a:p>
            <a:r>
              <a:rPr lang="ro-RO" sz="2400" dirty="0" smtClean="0"/>
              <a:t>   scrie suma</a:t>
            </a:r>
            <a:endParaRPr lang="ro-RO" sz="2400" dirty="0"/>
          </a:p>
        </p:txBody>
      </p:sp>
      <p:pic>
        <p:nvPicPr>
          <p:cNvPr id="8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60" y="159932"/>
            <a:ext cx="126682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7014" y="2652330"/>
            <a:ext cx="3952808" cy="32853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2352" y="5814009"/>
            <a:ext cx="3970364" cy="5867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617" y="4986867"/>
            <a:ext cx="330987" cy="1363133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-290653" y="3783273"/>
            <a:ext cx="1190897" cy="268003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"/>
            </a:pPr>
            <a:r>
              <a:rPr lang="ro-RO" sz="8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</a:t>
            </a:r>
            <a:endParaRPr lang="en-US" sz="86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</a:t>
            </a: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ro-RO" sz="72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ro-RO" sz="72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</a:t>
            </a:r>
            <a:endParaRPr lang="en-US" sz="860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5800" b="1" dirty="0" smtClean="0"/>
              <a:t>   </a:t>
            </a:r>
            <a:endParaRPr lang="ro-RO" sz="5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805333" y="2099733"/>
            <a:ext cx="2720360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srgbClr val="FF0000"/>
                </a:solidFill>
              </a:rPr>
              <a:t>!=</a:t>
            </a:r>
            <a:r>
              <a:rPr lang="ro-RO" b="1" dirty="0" smtClean="0">
                <a:solidFill>
                  <a:srgbClr val="FF0000"/>
                </a:solidFill>
              </a:rPr>
              <a:t> </a:t>
            </a:r>
            <a:r>
              <a:rPr lang="ro-RO" b="1" dirty="0" smtClean="0"/>
              <a:t>operatorul </a:t>
            </a:r>
            <a:r>
              <a:rPr lang="en-US" b="1" dirty="0" smtClean="0"/>
              <a:t>“</a:t>
            </a:r>
            <a:r>
              <a:rPr lang="ro-RO" b="1" dirty="0" smtClean="0"/>
              <a:t>diferit de</a:t>
            </a:r>
            <a:r>
              <a:rPr lang="en-US" b="1" dirty="0" smtClean="0"/>
              <a:t>”</a:t>
            </a:r>
            <a:r>
              <a:rPr lang="ro-RO" b="1" dirty="0" smtClean="0"/>
              <a:t>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116468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"/>
    </mc:Choice>
    <mc:Fallback xmlns="">
      <p:transition spd="slow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13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o-RO" sz="3200" b="1" dirty="0" smtClean="0">
                <a:solidFill>
                  <a:srgbClr val="FF0000"/>
                </a:solidFill>
              </a:rPr>
              <a:t/>
            </a:r>
            <a:br>
              <a:rPr lang="ro-RO" sz="3200" b="1" dirty="0" smtClean="0">
                <a:solidFill>
                  <a:srgbClr val="FF0000"/>
                </a:solidFill>
              </a:rPr>
            </a:br>
            <a:r>
              <a:rPr lang="ro-RO" sz="3200" b="1" dirty="0" smtClean="0">
                <a:solidFill>
                  <a:srgbClr val="FF0000"/>
                </a:solidFill>
              </a:rPr>
              <a:t/>
            </a:r>
            <a:br>
              <a:rPr lang="ro-RO" sz="3200" b="1" dirty="0" smtClean="0">
                <a:solidFill>
                  <a:srgbClr val="FF0000"/>
                </a:solidFill>
              </a:rPr>
            </a:br>
            <a:r>
              <a:rPr lang="ro-RO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 dăm alte exemple ....</a:t>
            </a:r>
            <a:br>
              <a:rPr lang="ro-RO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o-RO" sz="3200" b="1" dirty="0" smtClean="0">
                <a:solidFill>
                  <a:srgbClr val="FF0000"/>
                </a:solidFill>
              </a:rPr>
              <a:t>Se </a:t>
            </a:r>
            <a:r>
              <a:rPr lang="ro-RO" sz="3200" b="1" dirty="0">
                <a:solidFill>
                  <a:srgbClr val="FF0000"/>
                </a:solidFill>
              </a:rPr>
              <a:t>citesc numere de la tastatură până la întâlnirea valorii </a:t>
            </a:r>
            <a:r>
              <a:rPr lang="ro-RO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  <a:r>
              <a:rPr lang="ro-RO" sz="3200" b="1" dirty="0" smtClean="0">
                <a:solidFill>
                  <a:srgbClr val="FF0000"/>
                </a:solidFill>
              </a:rPr>
              <a:t>. 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ro-RO" sz="3200" b="1" dirty="0">
                <a:solidFill>
                  <a:srgbClr val="FF0000"/>
                </a:solidFill>
              </a:rPr>
              <a:t> Să se calculeze suma numerelor citite.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endParaRPr lang="ro-RO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76358"/>
            <a:ext cx="6460067" cy="7598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sz="3200" b="1" dirty="0">
                <a:solidFill>
                  <a:schemeClr val="accent1">
                    <a:lumMod val="50000"/>
                  </a:schemeClr>
                </a:solidFill>
              </a:rPr>
              <a:t>DI </a:t>
            </a:r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1:   </a:t>
            </a:r>
            <a:r>
              <a:rPr lang="ro-RO" sz="3200" b="1" dirty="0" smtClean="0"/>
              <a:t>5</a:t>
            </a:r>
            <a:r>
              <a:rPr lang="ro-RO" sz="3200" b="1" dirty="0"/>
              <a:t>	</a:t>
            </a:r>
            <a:r>
              <a:rPr lang="ro-RO" sz="3200" b="1" dirty="0" smtClean="0"/>
              <a:t> 15        13         20        </a:t>
            </a:r>
            <a:r>
              <a:rPr lang="ro-RO" sz="3200" b="1" u="sng" dirty="0" smtClean="0"/>
              <a:t>100</a:t>
            </a:r>
            <a:r>
              <a:rPr lang="ro-RO" sz="3200" b="1" dirty="0" smtClean="0"/>
              <a:t> </a:t>
            </a:r>
            <a:endParaRPr lang="ro-RO" sz="3200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3700445"/>
            <a:ext cx="8327065" cy="556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DI 2:   </a:t>
            </a:r>
            <a:r>
              <a:rPr lang="ro-RO" sz="3200" b="1" dirty="0" smtClean="0"/>
              <a:t>25	 40      </a:t>
            </a:r>
            <a:r>
              <a:rPr lang="ro-RO" sz="32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ro-RO" sz="32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9344" y="2650480"/>
            <a:ext cx="10515600" cy="935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3200" b="1" dirty="0" smtClean="0">
                <a:solidFill>
                  <a:srgbClr val="FF0000"/>
                </a:solidFill>
              </a:rPr>
              <a:t/>
            </a:r>
            <a:br>
              <a:rPr lang="ro-RO" sz="3200" b="1" dirty="0" smtClean="0">
                <a:solidFill>
                  <a:srgbClr val="FF0000"/>
                </a:solidFill>
              </a:rPr>
            </a:br>
            <a:r>
              <a:rPr lang="ro-RO" sz="3200" b="1" dirty="0" smtClean="0">
                <a:solidFill>
                  <a:schemeClr val="accent6">
                    <a:lumMod val="75000"/>
                  </a:schemeClr>
                </a:solidFill>
              </a:rPr>
              <a:t>Se citesc numere de la tastatură până la întâlnirea valorii </a:t>
            </a:r>
            <a:r>
              <a:rPr lang="ro-RO" sz="3200" b="1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r>
              <a:rPr lang="ro-RO" sz="32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o-RO" sz="3200" b="1" dirty="0" smtClean="0">
                <a:solidFill>
                  <a:schemeClr val="accent6">
                    <a:lumMod val="75000"/>
                  </a:schemeClr>
                </a:solidFill>
              </a:rPr>
              <a:t> Să se calculeze suma numerelor citite.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o-RO" sz="3200" b="1" dirty="0" smtClean="0">
                <a:solidFill>
                  <a:srgbClr val="FF0000"/>
                </a:solidFill>
              </a:rPr>
              <a:t>  </a:t>
            </a:r>
            <a:endParaRPr lang="ro-RO" sz="3200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0" y="4794681"/>
            <a:ext cx="10515600" cy="935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3200" b="1" dirty="0" smtClean="0">
                <a:solidFill>
                  <a:srgbClr val="FF0000"/>
                </a:solidFill>
              </a:rPr>
              <a:t/>
            </a:r>
            <a:br>
              <a:rPr lang="ro-RO" sz="3200" b="1" dirty="0" smtClean="0">
                <a:solidFill>
                  <a:srgbClr val="FF0000"/>
                </a:solidFill>
              </a:rPr>
            </a:br>
            <a:r>
              <a:rPr lang="ro-RO" sz="3200" b="1" dirty="0" smtClean="0">
                <a:solidFill>
                  <a:srgbClr val="7030A0"/>
                </a:solidFill>
              </a:rPr>
              <a:t>Se citesc numere de la tastatură până la întâlnirea valorii </a:t>
            </a:r>
            <a:r>
              <a:rPr lang="ro-RO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r>
              <a:rPr lang="ro-RO" sz="3200" b="1" dirty="0" smtClean="0">
                <a:solidFill>
                  <a:srgbClr val="7030A0"/>
                </a:solidFill>
              </a:rPr>
              <a:t>. </a:t>
            </a:r>
            <a:r>
              <a:rPr lang="en-US" sz="3200" b="1" dirty="0" smtClean="0">
                <a:solidFill>
                  <a:srgbClr val="7030A0"/>
                </a:solidFill>
              </a:rPr>
              <a:t/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ro-RO" sz="3200" b="1" dirty="0" smtClean="0">
                <a:solidFill>
                  <a:srgbClr val="7030A0"/>
                </a:solidFill>
              </a:rPr>
              <a:t> Să se calculeze suma numerelor citite.</a:t>
            </a:r>
            <a:r>
              <a:rPr lang="en-US" sz="3200" b="1" dirty="0" smtClean="0">
                <a:solidFill>
                  <a:srgbClr val="7030A0"/>
                </a:solidFill>
              </a:rPr>
              <a:t/>
            </a:r>
            <a:br>
              <a:rPr lang="en-US" sz="3200" b="1" dirty="0" smtClean="0">
                <a:solidFill>
                  <a:srgbClr val="7030A0"/>
                </a:solidFill>
              </a:rPr>
            </a:br>
            <a:endParaRPr lang="ro-RO" sz="3200" dirty="0">
              <a:solidFill>
                <a:srgbClr val="7030A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38199" y="5816251"/>
            <a:ext cx="8412126" cy="55617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DI 3:   </a:t>
            </a:r>
            <a:r>
              <a:rPr lang="ro-RO" sz="3200" b="1" dirty="0" smtClean="0"/>
              <a:t>10	 15       10       10      60       2         5       </a:t>
            </a:r>
            <a:r>
              <a:rPr lang="ro-RO" sz="3200" b="1" u="sng" dirty="0" smtClean="0">
                <a:solidFill>
                  <a:srgbClr val="7030A0"/>
                </a:solidFill>
              </a:rPr>
              <a:t>50</a:t>
            </a:r>
            <a:r>
              <a:rPr lang="ro-RO" sz="3200" b="1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o-RO" sz="32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881089" y="1778290"/>
            <a:ext cx="1626979" cy="694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DE 1: </a:t>
            </a:r>
            <a:r>
              <a:rPr lang="ro-RO" sz="3200" b="1" dirty="0" smtClean="0"/>
              <a:t>53</a:t>
            </a:r>
            <a:endParaRPr lang="ro-RO" sz="3200" b="1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527356" y="3700445"/>
            <a:ext cx="1626979" cy="6942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DE 2: </a:t>
            </a:r>
            <a:r>
              <a:rPr lang="ro-RO" sz="3200" b="1" dirty="0" smtClean="0"/>
              <a:t>65</a:t>
            </a:r>
            <a:endParaRPr lang="ro-RO" sz="3200" b="1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577965" y="5851935"/>
            <a:ext cx="1626979" cy="69429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o-RO" sz="3200" b="1" dirty="0" smtClean="0">
                <a:solidFill>
                  <a:schemeClr val="accent1">
                    <a:lumMod val="50000"/>
                  </a:schemeClr>
                </a:solidFill>
              </a:rPr>
              <a:t>DE 3: </a:t>
            </a:r>
            <a:r>
              <a:rPr lang="ro-RO" sz="3200" b="1" dirty="0" smtClean="0"/>
              <a:t>112</a:t>
            </a:r>
            <a:endParaRPr lang="ro-RO" sz="32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23333" y="2557343"/>
            <a:ext cx="1132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6467" y="4761760"/>
            <a:ext cx="11328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683390" y="176862"/>
            <a:ext cx="3416127" cy="584775"/>
          </a:xfrm>
          <a:prstGeom prst="rect">
            <a:avLst/>
          </a:prstGeom>
          <a:solidFill>
            <a:srgbClr val="0099FF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este condiția?</a:t>
            </a:r>
          </a:p>
        </p:txBody>
      </p:sp>
    </p:spTree>
    <p:extLst>
      <p:ext uri="{BB962C8B-B14F-4D97-AF65-F5344CB8AC3E}">
        <p14:creationId xmlns:p14="http://schemas.microsoft.com/office/powerpoint/2010/main" val="1282390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00"/>
    </mc:Choice>
    <mc:Fallback xmlns="">
      <p:transition spd="slow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3" presetClass="emph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" presetID="3" presetClass="emph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9" grpId="0" build="p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1777" y="0"/>
            <a:ext cx="112439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o-RO" altLang="en-US" sz="4000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           </a:t>
            </a:r>
            <a:r>
              <a:rPr lang="en-US" altLang="en-US" sz="4000" b="1" dirty="0" err="1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Probleme</a:t>
            </a:r>
            <a:r>
              <a:rPr lang="en-US" altLang="en-US" sz="4000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altLang="en-US" sz="4000" b="1" dirty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tip </a:t>
            </a:r>
            <a:r>
              <a:rPr lang="ro-RO" altLang="en-US" sz="4000" b="1" dirty="0" smtClean="0">
                <a:solidFill>
                  <a:srgbClr val="8D5023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2</a:t>
            </a:r>
            <a:endParaRPr lang="en-US" altLang="en-US" sz="4000" dirty="0">
              <a:latin typeface="Arial" panose="020B0604020202020204" pitchFamily="34" charset="0"/>
            </a:endParaRPr>
          </a:p>
          <a:p>
            <a:pPr lvl="0" algn="ctr"/>
            <a:r>
              <a:rPr lang="ro-RO" altLang="en-US" sz="4000" b="1" dirty="0" smtClean="0">
                <a:solidFill>
                  <a:srgbClr val="8540AD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PRELUCRAREA CIFRELOR UNUI NUMĂR</a:t>
            </a:r>
            <a:endParaRPr lang="ro-RO" dirty="0">
              <a:solidFill>
                <a:prstClr val="black"/>
              </a:solidFill>
            </a:endParaRPr>
          </a:p>
        </p:txBody>
      </p:sp>
      <p:pic>
        <p:nvPicPr>
          <p:cNvPr id="6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60" y="159932"/>
            <a:ext cx="1266825" cy="51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3415" t="44972" r="5824" b="9660"/>
          <a:stretch/>
        </p:blipFill>
        <p:spPr>
          <a:xfrm>
            <a:off x="6121400" y="3894668"/>
            <a:ext cx="6011333" cy="2844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0282" r="6371" b="55162"/>
          <a:stretch/>
        </p:blipFill>
        <p:spPr>
          <a:xfrm>
            <a:off x="281777" y="1483370"/>
            <a:ext cx="5964477" cy="303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53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994400" y="3149482"/>
            <a:ext cx="5926667" cy="54198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ro-RO" dirty="0"/>
          </a:p>
        </p:txBody>
      </p:sp>
      <p:sp>
        <p:nvSpPr>
          <p:cNvPr id="12" name="TextBox 11"/>
          <p:cNvSpPr txBox="1"/>
          <p:nvPr/>
        </p:nvSpPr>
        <p:spPr>
          <a:xfrm>
            <a:off x="1038441" y="2930018"/>
            <a:ext cx="4057484" cy="375073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o-RO"/>
          </a:p>
        </p:txBody>
      </p:sp>
      <p:sp>
        <p:nvSpPr>
          <p:cNvPr id="4" name="TextBox 3"/>
          <p:cNvSpPr txBox="1"/>
          <p:nvPr/>
        </p:nvSpPr>
        <p:spPr>
          <a:xfrm>
            <a:off x="1119373" y="3025537"/>
            <a:ext cx="113379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sz="3200" b="1" dirty="0" smtClean="0"/>
              <a:t>întreg</a:t>
            </a:r>
            <a:r>
              <a:rPr lang="en-US" sz="3200" b="1" dirty="0" smtClean="0"/>
              <a:t> n,</a:t>
            </a:r>
            <a:r>
              <a:rPr lang="ro-RO" sz="3200" b="1" dirty="0" smtClean="0"/>
              <a:t> </a:t>
            </a:r>
            <a:r>
              <a:rPr lang="en-US" sz="3200" b="1" dirty="0"/>
              <a:t>c</a:t>
            </a:r>
            <a:r>
              <a:rPr lang="ro-RO" sz="3200" b="1" dirty="0" smtClean="0"/>
              <a:t>ifra</a:t>
            </a:r>
            <a:endParaRPr lang="en-US" sz="3200" b="1" dirty="0"/>
          </a:p>
          <a:p>
            <a:pPr fontAlgn="base"/>
            <a:r>
              <a:rPr lang="ro-RO" sz="3200" b="1" dirty="0"/>
              <a:t>c</a:t>
            </a:r>
            <a:r>
              <a:rPr lang="ro-RO" sz="3200" b="1" dirty="0" smtClean="0"/>
              <a:t>itește n</a:t>
            </a:r>
            <a:endParaRPr lang="en-US" sz="3200" b="1" dirty="0"/>
          </a:p>
          <a:p>
            <a:pPr fontAlgn="base"/>
            <a:r>
              <a:rPr lang="ro-RO" sz="3200" b="1" dirty="0" smtClean="0"/>
              <a:t>cât timp </a:t>
            </a:r>
            <a:r>
              <a:rPr lang="en-US" sz="3200" b="1" dirty="0"/>
              <a:t>(</a:t>
            </a:r>
            <a:r>
              <a:rPr lang="en-US" sz="3200" b="1" dirty="0">
                <a:solidFill>
                  <a:srgbClr val="FF0000"/>
                </a:solidFill>
              </a:rPr>
              <a:t>n!=0</a:t>
            </a:r>
            <a:r>
              <a:rPr lang="en-US" sz="3200" b="1" dirty="0" smtClean="0"/>
              <a:t>)</a:t>
            </a:r>
            <a:r>
              <a:rPr lang="ro-RO" sz="3200" b="1" dirty="0" smtClean="0"/>
              <a:t> execută                </a:t>
            </a:r>
            <a:r>
              <a:rPr lang="ro-RO" sz="2600" dirty="0">
                <a:solidFill>
                  <a:srgbClr val="FF0000"/>
                </a:solidFill>
              </a:rPr>
              <a:t>//cât timp mai sunt cifre în </a:t>
            </a:r>
            <a:r>
              <a:rPr lang="ro-RO" sz="2600" dirty="0" smtClean="0">
                <a:solidFill>
                  <a:srgbClr val="FF0000"/>
                </a:solidFill>
              </a:rPr>
              <a:t>număr</a:t>
            </a:r>
            <a:r>
              <a:rPr lang="ro-RO" sz="2600" b="1" dirty="0" smtClean="0">
                <a:solidFill>
                  <a:srgbClr val="FF0000"/>
                </a:solidFill>
              </a:rPr>
              <a:t>  </a:t>
            </a:r>
            <a:endParaRPr lang="en-US" sz="2600" b="1" dirty="0">
              <a:solidFill>
                <a:srgbClr val="FF0000"/>
              </a:solidFill>
            </a:endParaRPr>
          </a:p>
          <a:p>
            <a:pPr marL="1588" fontAlgn="base"/>
            <a:r>
              <a:rPr lang="ro-RO" sz="3200" dirty="0"/>
              <a:t> </a:t>
            </a:r>
            <a:r>
              <a:rPr lang="ro-RO" sz="3200" dirty="0" smtClean="0"/>
              <a:t>   </a:t>
            </a:r>
            <a:r>
              <a:rPr lang="en-US" sz="3200" dirty="0" smtClean="0"/>
              <a:t> </a:t>
            </a:r>
            <a:r>
              <a:rPr lang="ro-RO" sz="3200" dirty="0" smtClean="0"/>
              <a:t> </a:t>
            </a:r>
            <a:r>
              <a:rPr lang="ro-RO" sz="3200" b="1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cifra</a:t>
            </a:r>
            <a:r>
              <a:rPr lang="ro-RO" sz="32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3200" b="1" dirty="0" smtClean="0">
                <a:cs typeface="Arial" panose="020B0604020202020204" pitchFamily="34" charset="0"/>
              </a:rPr>
              <a:t> </a:t>
            </a:r>
            <a:r>
              <a:rPr lang="ro-RO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o-RO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ro-RO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o-RO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// aflu ultima cifră</a:t>
            </a:r>
          </a:p>
          <a:p>
            <a:pPr marL="1588" fontAlgn="base"/>
            <a:r>
              <a:rPr lang="ro-RO" sz="3200" dirty="0" smtClean="0"/>
              <a:t>      </a:t>
            </a:r>
            <a:r>
              <a:rPr lang="ro-RO" sz="3200" b="1" dirty="0" smtClean="0"/>
              <a:t>scrie  cifra , “  “                               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// afișez ultima cifră</a:t>
            </a:r>
          </a:p>
          <a:p>
            <a:pPr marL="1588" fontAlgn="base"/>
            <a:r>
              <a:rPr lang="ro-RO" sz="3200" dirty="0" smtClean="0"/>
              <a:t>      </a:t>
            </a:r>
            <a:r>
              <a:rPr lang="ro-RO" sz="3200" b="1" dirty="0" smtClean="0">
                <a:solidFill>
                  <a:srgbClr val="002060"/>
                </a:solidFill>
              </a:rPr>
              <a:t>n</a:t>
            </a:r>
            <a:r>
              <a:rPr lang="ro-RO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3200" b="1" dirty="0" smtClean="0">
                <a:solidFill>
                  <a:srgbClr val="0070C0"/>
                </a:solidFill>
              </a:rPr>
              <a:t>  </a:t>
            </a:r>
            <a:r>
              <a:rPr lang="ro-RO" sz="3200" b="1" dirty="0">
                <a:solidFill>
                  <a:srgbClr val="002060"/>
                </a:solidFill>
              </a:rPr>
              <a:t>n</a:t>
            </a:r>
            <a:r>
              <a:rPr lang="ro-RO" sz="3200" b="1" dirty="0">
                <a:solidFill>
                  <a:srgbClr val="0070C0"/>
                </a:solidFill>
              </a:rPr>
              <a:t>  div  </a:t>
            </a:r>
            <a:r>
              <a:rPr lang="ro-RO" sz="3200" b="1" dirty="0" smtClean="0">
                <a:solidFill>
                  <a:srgbClr val="002060"/>
                </a:solidFill>
              </a:rPr>
              <a:t>10</a:t>
            </a:r>
            <a:r>
              <a:rPr lang="ro-RO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2600" dirty="0" smtClean="0">
                <a:solidFill>
                  <a:schemeClr val="accent4">
                    <a:lumMod val="50000"/>
                  </a:schemeClr>
                </a:solidFill>
              </a:rPr>
              <a:t>// </a:t>
            </a:r>
            <a:r>
              <a:rPr lang="en-US" sz="2600" dirty="0">
                <a:solidFill>
                  <a:schemeClr val="accent4">
                    <a:lumMod val="50000"/>
                  </a:schemeClr>
                </a:solidFill>
              </a:rPr>
              <a:t>tai ultima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cifră </a:t>
            </a:r>
            <a:r>
              <a:rPr lang="ro-RO" sz="2600" dirty="0">
                <a:solidFill>
                  <a:schemeClr val="accent4">
                    <a:lumMod val="50000"/>
                  </a:schemeClr>
                </a:solidFill>
              </a:rPr>
              <a:t>(se elimină din număr cifra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afișată) </a:t>
            </a:r>
            <a:endParaRPr lang="en-US" sz="2600" dirty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ro-RO" sz="3200" b="1" dirty="0" smtClean="0"/>
              <a:t>sf. cât timp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>
          <a:xfrm>
            <a:off x="435934" y="99524"/>
            <a:ext cx="11270512" cy="1569660"/>
          </a:xfrm>
          <a:prstGeom prst="rect">
            <a:avLst/>
          </a:prstGeom>
          <a:solidFill>
            <a:srgbClr val="990033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PB_cât timp_TIP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_CIFRE NUMĂR_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ro-RO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o-RO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citește un număr natural de la tastatură. </a:t>
            </a:r>
          </a:p>
          <a:p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Să se afișeze CIFRELE sale.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98971" y="1671587"/>
            <a:ext cx="9501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– numărul introdus de la tastatură</a:t>
            </a:r>
          </a:p>
          <a:p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– ultima cifră                                    </a:t>
            </a:r>
            <a:r>
              <a:rPr lang="ro-RO" sz="24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cifra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←</a:t>
            </a:r>
            <a:r>
              <a:rPr lang="ro-RO" sz="2400" b="1" dirty="0" smtClean="0">
                <a:cs typeface="Arial" panose="020B0604020202020204" pitchFamily="34" charset="0"/>
              </a:rPr>
              <a:t> </a:t>
            </a:r>
            <a:r>
              <a:rPr lang="ro-RO" sz="24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n  mod  10</a:t>
            </a:r>
            <a:endParaRPr lang="ro-RO" sz="2400" b="1" dirty="0" smtClean="0">
              <a:cs typeface="Arial" panose="020B0604020202020204" pitchFamily="34" charset="0"/>
            </a:endParaRPr>
          </a:p>
          <a:p>
            <a:r>
              <a:rPr lang="ro-RO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– </a:t>
            </a:r>
            <a:r>
              <a:rPr lang="ro-RO" sz="2400" b="1" dirty="0"/>
              <a:t>se elimină </a:t>
            </a:r>
            <a:r>
              <a:rPr lang="ro-RO" sz="2400" b="1" dirty="0">
                <a:latin typeface="Arial" panose="020B0604020202020204" pitchFamily="34" charset="0"/>
                <a:cs typeface="Arial" panose="020B0604020202020204" pitchFamily="34" charset="0"/>
              </a:rPr>
              <a:t>ultima </a:t>
            </a:r>
            <a:r>
              <a:rPr lang="ro-R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cifră </a:t>
            </a:r>
            <a:r>
              <a:rPr lang="ro-RO" sz="2400" b="1" dirty="0" smtClean="0"/>
              <a:t>din </a:t>
            </a:r>
            <a:r>
              <a:rPr lang="ro-RO" sz="2400" b="1" dirty="0"/>
              <a:t>număr </a:t>
            </a:r>
            <a:r>
              <a:rPr lang="ro-RO" sz="2400" b="1" dirty="0" smtClean="0"/>
              <a:t>     </a:t>
            </a:r>
            <a:r>
              <a:rPr lang="ro-RO" sz="2400" b="1" dirty="0" smtClean="0">
                <a:solidFill>
                  <a:srgbClr val="0070C0"/>
                </a:solidFill>
              </a:rPr>
              <a:t>n  </a:t>
            </a:r>
            <a:r>
              <a:rPr lang="en-US" b="1" dirty="0">
                <a:solidFill>
                  <a:srgbClr val="0070C0"/>
                </a:solidFill>
              </a:rPr>
              <a:t>←</a:t>
            </a:r>
            <a:r>
              <a:rPr lang="ro-RO" sz="2400" b="1" dirty="0" smtClean="0">
                <a:solidFill>
                  <a:srgbClr val="0070C0"/>
                </a:solidFill>
              </a:rPr>
              <a:t>  n  div  10</a:t>
            </a:r>
            <a:endParaRPr lang="ro-RO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03" y="96637"/>
            <a:ext cx="1200150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40555" y="1832206"/>
            <a:ext cx="2718758" cy="584775"/>
          </a:xfrm>
          <a:prstGeom prst="rect">
            <a:avLst/>
          </a:prstGeom>
          <a:solidFill>
            <a:srgbClr val="0099FF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 reprezintă?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61" b="5589"/>
          <a:stretch/>
        </p:blipFill>
        <p:spPr bwMode="auto">
          <a:xfrm>
            <a:off x="5477933" y="3149482"/>
            <a:ext cx="6714068" cy="357420"/>
          </a:xfrm>
          <a:prstGeom prst="rect">
            <a:avLst/>
          </a:prstGeom>
          <a:solidFill>
            <a:srgbClr val="FFFF00"/>
          </a:solidFill>
          <a:ex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280" y="4133202"/>
            <a:ext cx="373161" cy="2431765"/>
          </a:xfrm>
          <a:prstGeom prst="rect">
            <a:avLst/>
          </a:prstGeom>
        </p:spPr>
      </p:pic>
      <p:sp>
        <p:nvSpPr>
          <p:cNvPr id="9" name="Left Brace 8"/>
          <p:cNvSpPr/>
          <p:nvPr/>
        </p:nvSpPr>
        <p:spPr>
          <a:xfrm>
            <a:off x="3158067" y="1832206"/>
            <a:ext cx="140903" cy="937193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-71524" y="3091981"/>
            <a:ext cx="1190897" cy="34205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"/>
            </a:pPr>
            <a:r>
              <a:rPr lang="ro-RO" sz="32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o-RO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</a:t>
            </a:r>
            <a:endParaRPr lang="en-US" sz="3200" dirty="0" smtClean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o-RO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</a:t>
            </a:r>
            <a:r>
              <a:rPr lang="ro-RO" sz="32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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 smtClean="0"/>
              <a:t>   </a:t>
            </a:r>
            <a:endParaRPr lang="ro-RO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402050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7889" y="1732248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r>
              <a:rPr lang="ro-RO" sz="4800" dirty="0" smtClean="0"/>
              <a:t>678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937889" y="2375137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r>
              <a:rPr lang="ro-RO" sz="4800" dirty="0" smtClean="0"/>
              <a:t>67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991792" y="3191886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r>
              <a:rPr lang="ro-RO" sz="4800" dirty="0" smtClean="0"/>
              <a:t>6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2045695" y="3914437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5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991792" y="4704287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0</a:t>
            </a:r>
            <a:endParaRPr lang="en-US" sz="4800" dirty="0"/>
          </a:p>
        </p:txBody>
      </p:sp>
      <p:sp>
        <p:nvSpPr>
          <p:cNvPr id="7" name="Rectangle 6"/>
          <p:cNvSpPr/>
          <p:nvPr/>
        </p:nvSpPr>
        <p:spPr>
          <a:xfrm>
            <a:off x="1937889" y="5842337"/>
            <a:ext cx="9754578" cy="1015663"/>
          </a:xfrm>
          <a:prstGeom prst="rect">
            <a:avLst/>
          </a:prstGeom>
          <a:solidFill>
            <a:srgbClr val="FF0000">
              <a:alpha val="56863"/>
            </a:srgbClr>
          </a:solidFill>
        </p:spPr>
        <p:txBody>
          <a:bodyPr wrap="square">
            <a:spAutoFit/>
          </a:bodyPr>
          <a:lstStyle/>
          <a:p>
            <a:r>
              <a:rPr lang="ro-RO" sz="6000" dirty="0" smtClean="0"/>
              <a:t>0     </a:t>
            </a:r>
            <a:r>
              <a:rPr lang="ro-RO" sz="4800" dirty="0" smtClean="0"/>
              <a:t>se iese din structura repetitivă  </a:t>
            </a:r>
            <a:endParaRPr lang="ro-RO" sz="48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21857" y="1682640"/>
            <a:ext cx="6331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b="1" dirty="0" smtClean="0">
                <a:solidFill>
                  <a:srgbClr val="FF0000"/>
                </a:solidFill>
              </a:rPr>
              <a:t>8</a:t>
            </a:r>
          </a:p>
          <a:p>
            <a:r>
              <a:rPr lang="ro-RO" sz="4800" b="1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</a:p>
          <a:p>
            <a:r>
              <a:rPr lang="ro-RO" sz="4800" b="1" dirty="0" smtClean="0">
                <a:solidFill>
                  <a:srgbClr val="00B050"/>
                </a:solidFill>
              </a:rPr>
              <a:t>6</a:t>
            </a:r>
          </a:p>
          <a:p>
            <a:r>
              <a:rPr lang="ro-RO" sz="4800" b="1" dirty="0" smtClean="0">
                <a:solidFill>
                  <a:srgbClr val="0070C0"/>
                </a:solidFill>
              </a:rPr>
              <a:t>5</a:t>
            </a:r>
            <a:endParaRPr lang="en-US" sz="48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0" y="2831245"/>
            <a:ext cx="3149538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>
                <a:solidFill>
                  <a:srgbClr val="990033"/>
                </a:solidFill>
              </a:rPr>
              <a:t>CE SE AFIȘEAZĂ:</a:t>
            </a:r>
            <a:r>
              <a:rPr lang="en-US" sz="3200" b="1" dirty="0" smtClean="0">
                <a:solidFill>
                  <a:srgbClr val="990033"/>
                </a:solidFill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</a:rPr>
              <a:t>8</a:t>
            </a:r>
            <a:r>
              <a:rPr lang="en-US" sz="3200" b="1" dirty="0" smtClean="0">
                <a:solidFill>
                  <a:srgbClr val="990033"/>
                </a:solidFill>
              </a:rPr>
              <a:t>  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7</a:t>
            </a:r>
            <a:r>
              <a:rPr lang="en-US" sz="3200" b="1" dirty="0" smtClean="0">
                <a:solidFill>
                  <a:srgbClr val="990033"/>
                </a:solidFill>
              </a:rPr>
              <a:t>  </a:t>
            </a:r>
            <a:r>
              <a:rPr lang="en-US" sz="3200" b="1" dirty="0" smtClean="0">
                <a:solidFill>
                  <a:srgbClr val="00B050"/>
                </a:solidFill>
              </a:rPr>
              <a:t>6</a:t>
            </a:r>
            <a:r>
              <a:rPr lang="en-US" sz="3200" b="1" dirty="0" smtClean="0">
                <a:solidFill>
                  <a:srgbClr val="990033"/>
                </a:solidFill>
              </a:rPr>
              <a:t>   </a:t>
            </a:r>
            <a:r>
              <a:rPr lang="en-US" sz="3200" b="1" dirty="0" smtClean="0">
                <a:solidFill>
                  <a:srgbClr val="0070C0"/>
                </a:solidFill>
              </a:rPr>
              <a:t>5</a:t>
            </a:r>
            <a:r>
              <a:rPr lang="en-US" sz="3200" b="1" dirty="0" smtClean="0">
                <a:solidFill>
                  <a:srgbClr val="990033"/>
                </a:solidFill>
              </a:rPr>
              <a:t>   </a:t>
            </a:r>
            <a:endParaRPr lang="en-US" sz="3200" b="1" dirty="0">
              <a:solidFill>
                <a:srgbClr val="990033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26632" y="1804950"/>
            <a:ext cx="6948526" cy="55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27157" y="1455880"/>
            <a:ext cx="16374" cy="38279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71986" y="1035664"/>
            <a:ext cx="1554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b="1" dirty="0" smtClean="0"/>
              <a:t>   n</a:t>
            </a:r>
            <a:endParaRPr lang="en-US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432149" y="267743"/>
            <a:ext cx="3855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MOD DE EXECU</a:t>
            </a:r>
            <a:r>
              <a:rPr lang="ro-RO" sz="3600" b="1" dirty="0" smtClean="0"/>
              <a:t>ȚIE: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52083" y="1239088"/>
            <a:ext cx="333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cifra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←</a:t>
            </a:r>
            <a:r>
              <a:rPr lang="ro-RO" sz="3200" b="1" dirty="0">
                <a:cs typeface="Arial" panose="020B0604020202020204" pitchFamily="34" charset="0"/>
              </a:rPr>
              <a:t> </a:t>
            </a:r>
            <a:r>
              <a:rPr lang="ro-RO" sz="3200" b="1" dirty="0">
                <a:solidFill>
                  <a:srgbClr val="00B050"/>
                </a:solidFill>
                <a:cs typeface="Arial" panose="020B0604020202020204" pitchFamily="34" charset="0"/>
              </a:rPr>
              <a:t>n  mod 10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41914" y="861495"/>
            <a:ext cx="13694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/>
              <a:t>DI:  5678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952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615664" y="2370664"/>
            <a:ext cx="4292968" cy="43518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ro-RO"/>
          </a:p>
        </p:txBody>
      </p:sp>
      <p:sp>
        <p:nvSpPr>
          <p:cNvPr id="3" name="Rectangle 2"/>
          <p:cNvSpPr/>
          <p:nvPr/>
        </p:nvSpPr>
        <p:spPr>
          <a:xfrm>
            <a:off x="82378" y="99524"/>
            <a:ext cx="12109622" cy="1569660"/>
          </a:xfrm>
          <a:prstGeom prst="rect">
            <a:avLst/>
          </a:prstGeom>
          <a:solidFill>
            <a:srgbClr val="990033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PB_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ât timp_TIP_CIFRE NUMĂR_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o-RO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o-RO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Se citește un număr natural de la tastatură. </a:t>
            </a:r>
          </a:p>
          <a:p>
            <a:r>
              <a:rPr lang="ro-RO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Să se afișeze 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SUMA CIFRELOR 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sale.</a:t>
            </a:r>
          </a:p>
        </p:txBody>
      </p:sp>
      <p:pic>
        <p:nvPicPr>
          <p:cNvPr id="5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03" y="96637"/>
            <a:ext cx="1200150" cy="590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07854" y="2284441"/>
            <a:ext cx="107365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sz="3200" b="1" dirty="0" smtClean="0"/>
              <a:t>întreg</a:t>
            </a:r>
            <a:r>
              <a:rPr lang="en-US" sz="3200" b="1" dirty="0" smtClean="0"/>
              <a:t> </a:t>
            </a:r>
            <a:r>
              <a:rPr lang="en-US" sz="3200" b="1" dirty="0"/>
              <a:t>n,</a:t>
            </a:r>
            <a:r>
              <a:rPr lang="ro-RO" sz="3200" b="1" dirty="0"/>
              <a:t> </a:t>
            </a:r>
            <a:r>
              <a:rPr lang="en-US" sz="3200" b="1" dirty="0"/>
              <a:t>c</a:t>
            </a:r>
            <a:r>
              <a:rPr lang="ro-RO" sz="3200" b="1" dirty="0" smtClean="0"/>
              <a:t>ifra, suma</a:t>
            </a:r>
            <a:endParaRPr lang="ro-RO" sz="3200" b="1" dirty="0"/>
          </a:p>
          <a:p>
            <a:pPr fontAlgn="base"/>
            <a:r>
              <a:rPr lang="ro-RO" sz="3200" b="1" dirty="0" smtClean="0"/>
              <a:t>citește n</a:t>
            </a:r>
          </a:p>
          <a:p>
            <a:pPr fontAlgn="base"/>
            <a:r>
              <a:rPr lang="en-US" sz="3200" b="1" dirty="0" smtClean="0"/>
              <a:t>s</a:t>
            </a:r>
            <a:r>
              <a:rPr lang="ro-RO" sz="3200" b="1" dirty="0" smtClean="0"/>
              <a:t>uma</a:t>
            </a:r>
            <a:r>
              <a:rPr lang="en-US" sz="3200" dirty="0" smtClean="0"/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sz="3200" dirty="0" smtClean="0"/>
              <a:t> </a:t>
            </a:r>
            <a:r>
              <a:rPr lang="en-US" sz="3200" b="1" dirty="0" smtClean="0"/>
              <a:t>0</a:t>
            </a:r>
            <a:r>
              <a:rPr lang="ro-RO" sz="3200" b="1" dirty="0" smtClean="0"/>
              <a:t>                                            </a:t>
            </a:r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// </a:t>
            </a:r>
            <a:r>
              <a:rPr lang="ro-RO" sz="2800" dirty="0" smtClean="0">
                <a:solidFill>
                  <a:schemeClr val="accent4">
                    <a:lumMod val="50000"/>
                  </a:schemeClr>
                </a:solidFill>
              </a:rPr>
              <a:t>initial suma=0</a:t>
            </a:r>
            <a:endParaRPr lang="en-US" sz="2800" b="1" dirty="0"/>
          </a:p>
          <a:p>
            <a:pPr fontAlgn="base"/>
            <a:r>
              <a:rPr lang="ro-RO" sz="3200" b="1" dirty="0" smtClean="0"/>
              <a:t>cât timp (</a:t>
            </a:r>
            <a:r>
              <a:rPr lang="ro-RO" sz="3200" b="1" dirty="0" smtClean="0">
                <a:solidFill>
                  <a:srgbClr val="FF0000"/>
                </a:solidFill>
              </a:rPr>
              <a:t>n!=0</a:t>
            </a:r>
            <a:r>
              <a:rPr lang="ro-RO" sz="3200" b="1" dirty="0" smtClean="0"/>
              <a:t>) execută                   </a:t>
            </a:r>
            <a:r>
              <a:rPr lang="ro-RO" sz="3200" b="1" dirty="0" smtClean="0"/>
              <a:t> </a:t>
            </a:r>
            <a:r>
              <a:rPr lang="ro-RO" sz="2600" dirty="0" smtClean="0">
                <a:solidFill>
                  <a:srgbClr val="FF0000"/>
                </a:solidFill>
              </a:rPr>
              <a:t>//cât timp mai sunt cifre în număr</a:t>
            </a:r>
            <a:r>
              <a:rPr lang="ro-RO" sz="2600" b="1" dirty="0" smtClean="0">
                <a:solidFill>
                  <a:srgbClr val="FF0000"/>
                </a:solidFill>
              </a:rPr>
              <a:t>  </a:t>
            </a:r>
          </a:p>
          <a:p>
            <a:pPr marL="1588" fontAlgn="base"/>
            <a:r>
              <a:rPr lang="ro-RO" sz="3200" dirty="0" smtClean="0"/>
              <a:t>      </a:t>
            </a:r>
            <a:r>
              <a:rPr lang="ro-RO" sz="3200" b="1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cifra</a:t>
            </a:r>
            <a:r>
              <a:rPr lang="ro-RO" sz="32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3200" b="1" dirty="0" smtClean="0">
                <a:cs typeface="Arial" panose="020B0604020202020204" pitchFamily="34" charset="0"/>
              </a:rPr>
              <a:t> </a:t>
            </a:r>
            <a:r>
              <a:rPr lang="ro-RO" sz="3200" b="1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n</a:t>
            </a:r>
            <a:r>
              <a:rPr lang="ro-RO" sz="32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 mod </a:t>
            </a:r>
            <a:r>
              <a:rPr lang="ro-RO" sz="3200" b="1" dirty="0" smtClean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10</a:t>
            </a:r>
            <a:r>
              <a:rPr lang="ro-RO" sz="3200" b="1" dirty="0" smtClean="0"/>
              <a:t>                       </a:t>
            </a:r>
            <a:r>
              <a:rPr lang="ro-RO" sz="3200" b="1" dirty="0" smtClean="0"/>
              <a:t>      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//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ultima cifră</a:t>
            </a:r>
          </a:p>
          <a:p>
            <a:pPr marL="1588" indent="0" fontAlgn="base">
              <a:buFont typeface="Arial" panose="020B0604020202020204" pitchFamily="34" charset="0"/>
              <a:buNone/>
            </a:pPr>
            <a:r>
              <a:rPr lang="ro-RO" sz="3200" dirty="0" smtClean="0"/>
              <a:t>      </a:t>
            </a:r>
            <a:r>
              <a:rPr lang="ro-RO" sz="3200" b="1" dirty="0" smtClean="0"/>
              <a:t>suma</a:t>
            </a:r>
            <a:r>
              <a:rPr lang="ro-RO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3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o-RO" sz="3200" b="1" dirty="0" smtClean="0"/>
              <a:t>suma + cifra                    </a:t>
            </a:r>
            <a:r>
              <a:rPr lang="ro-RO" sz="3200" b="1" dirty="0" smtClean="0"/>
              <a:t>   </a:t>
            </a:r>
            <a:r>
              <a:rPr lang="ro-RO" sz="2600" dirty="0" smtClean="0"/>
              <a:t>// adaug  această cifră la sumă</a:t>
            </a:r>
          </a:p>
          <a:p>
            <a:pPr marL="1588" fontAlgn="base"/>
            <a:r>
              <a:rPr lang="ro-RO" sz="3200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r>
              <a:rPr lang="ro-RO" sz="3200" b="1" dirty="0" smtClean="0">
                <a:solidFill>
                  <a:srgbClr val="0070C0"/>
                </a:solidFill>
              </a:rPr>
              <a:t>n  ←  n  div  10</a:t>
            </a:r>
            <a:r>
              <a:rPr lang="ro-RO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ro-RO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// </a:t>
            </a:r>
            <a:r>
              <a:rPr lang="ro-RO" sz="2600" dirty="0" smtClean="0">
                <a:solidFill>
                  <a:schemeClr val="accent4">
                    <a:lumMod val="50000"/>
                  </a:schemeClr>
                </a:solidFill>
              </a:rPr>
              <a:t>elimin din număr ultima cifră</a:t>
            </a:r>
          </a:p>
          <a:p>
            <a:pPr marL="1588" fontAlgn="base"/>
            <a:r>
              <a:rPr lang="ro-RO" sz="3200" b="1" dirty="0" smtClean="0"/>
              <a:t>sf. cât timp</a:t>
            </a:r>
          </a:p>
          <a:p>
            <a:pPr fontAlgn="base"/>
            <a:r>
              <a:rPr lang="ro-RO" sz="3200" b="1" dirty="0" smtClean="0"/>
              <a:t>scrie suma</a:t>
            </a:r>
            <a:endParaRPr lang="ro-RO" sz="32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1384" y="3802036"/>
            <a:ext cx="391387" cy="2446364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46180" y="2463796"/>
            <a:ext cx="1190897" cy="4191003"/>
          </a:xfrm>
        </p:spPr>
        <p:txBody>
          <a:bodyPr>
            <a:normAutofit fontScale="25000" lnSpcReduction="2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"/>
            </a:pPr>
            <a:r>
              <a:rPr lang="ro-RO" sz="8600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ro-RO" sz="45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</a:t>
            </a:r>
            <a:endParaRPr lang="en-US" sz="8600" dirty="0" smtClean="0">
              <a:solidFill>
                <a:schemeClr val="accent2">
                  <a:lumMod val="75000"/>
                </a:schemeClr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5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</a:t>
            </a: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ro-RO" sz="8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endParaRPr lang="ro-RO" sz="86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o-RO" sz="8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</a:t>
            </a:r>
            <a:endParaRPr lang="en-US" sz="860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800" b="1" dirty="0" smtClean="0"/>
              <a:t>   </a:t>
            </a:r>
            <a:endParaRPr lang="ro-RO" sz="5800" b="1" dirty="0" smtClean="0"/>
          </a:p>
        </p:txBody>
      </p:sp>
    </p:spTree>
    <p:extLst>
      <p:ext uri="{BB962C8B-B14F-4D97-AF65-F5344CB8AC3E}">
        <p14:creationId xmlns:p14="http://schemas.microsoft.com/office/powerpoint/2010/main" val="121460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5867" y="1022011"/>
            <a:ext cx="1554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b="1" dirty="0" smtClean="0"/>
              <a:t>   n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72468" y="1716879"/>
            <a:ext cx="14972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5</a:t>
            </a:r>
            <a:r>
              <a:rPr lang="ro-RO" sz="4800" dirty="0" smtClean="0">
                <a:solidFill>
                  <a:schemeClr val="bg1"/>
                </a:solidFill>
              </a:rPr>
              <a:t>67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0254" y="2584842"/>
            <a:ext cx="1501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5</a:t>
            </a:r>
            <a:r>
              <a:rPr lang="ro-RO" sz="4800" dirty="0" smtClean="0">
                <a:solidFill>
                  <a:schemeClr val="bg1"/>
                </a:solidFill>
              </a:rPr>
              <a:t>6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2038" y="3415839"/>
            <a:ext cx="1377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>
                <a:solidFill>
                  <a:schemeClr val="bg1"/>
                </a:solidFill>
              </a:rPr>
              <a:t>5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4392" y="4340675"/>
            <a:ext cx="10826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2038" y="1687124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r>
              <a:rPr lang="ro-RO" sz="4800" dirty="0" smtClean="0"/>
              <a:t>678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872468" y="2374239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r>
              <a:rPr lang="ro-RO" sz="4800" dirty="0" smtClean="0"/>
              <a:t>67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882038" y="3149543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5</a:t>
            </a:r>
            <a:r>
              <a:rPr lang="ro-RO" sz="4800" dirty="0" smtClean="0"/>
              <a:t>6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882038" y="3843893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5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872468" y="4606386"/>
            <a:ext cx="4908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/>
              <a:t>0</a:t>
            </a:r>
            <a:endParaRPr lang="en-US" sz="4800" dirty="0"/>
          </a:p>
        </p:txBody>
      </p:sp>
      <p:sp>
        <p:nvSpPr>
          <p:cNvPr id="21" name="Rectangle 20"/>
          <p:cNvSpPr/>
          <p:nvPr/>
        </p:nvSpPr>
        <p:spPr>
          <a:xfrm>
            <a:off x="820253" y="5578858"/>
            <a:ext cx="5712351" cy="461665"/>
          </a:xfrm>
          <a:prstGeom prst="rect">
            <a:avLst/>
          </a:prstGeom>
          <a:solidFill>
            <a:srgbClr val="FF0000">
              <a:alpha val="56863"/>
            </a:srgbClr>
          </a:solidFill>
        </p:spPr>
        <p:txBody>
          <a:bodyPr wrap="square">
            <a:spAutoFit/>
          </a:bodyPr>
          <a:lstStyle/>
          <a:p>
            <a:r>
              <a:rPr lang="ro-RO" sz="2400" dirty="0"/>
              <a:t>n</a:t>
            </a:r>
            <a:r>
              <a:rPr lang="ro-RO" sz="2400" dirty="0" smtClean="0"/>
              <a:t>=0  -</a:t>
            </a:r>
            <a:r>
              <a:rPr lang="en-US" sz="2400" dirty="0" smtClean="0"/>
              <a:t>&gt;</a:t>
            </a:r>
            <a:r>
              <a:rPr lang="ro-RO" sz="2400" dirty="0" smtClean="0"/>
              <a:t>   se iese din structura repetitivă  </a:t>
            </a:r>
            <a:endParaRPr lang="ro-RO" sz="2400" b="1" spc="50" dirty="0" smtClean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026632" y="1804950"/>
            <a:ext cx="6948526" cy="55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544447" y="1164181"/>
            <a:ext cx="16374" cy="38279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988587" y="1192128"/>
            <a:ext cx="16374" cy="382794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51232" y="1164181"/>
            <a:ext cx="1212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c</a:t>
            </a:r>
            <a:r>
              <a:rPr lang="ro-RO" sz="3600" b="1" dirty="0" smtClean="0"/>
              <a:t>if</a:t>
            </a:r>
            <a:endParaRPr lang="en-US" sz="36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620130" y="1164180"/>
            <a:ext cx="4168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600" b="1" dirty="0" smtClean="0"/>
              <a:t>suma </a:t>
            </a:r>
            <a:r>
              <a:rPr lang="en-US" sz="3600" b="1" dirty="0" smtClean="0"/>
              <a:t>= s</a:t>
            </a:r>
            <a:r>
              <a:rPr lang="ro-RO" sz="3600" b="1" dirty="0" smtClean="0"/>
              <a:t>uma  </a:t>
            </a:r>
            <a:r>
              <a:rPr lang="en-US" sz="3600" b="1" dirty="0" smtClean="0"/>
              <a:t>+</a:t>
            </a:r>
            <a:r>
              <a:rPr lang="ro-RO" sz="3600" b="1" dirty="0" smtClean="0"/>
              <a:t> </a:t>
            </a:r>
            <a:r>
              <a:rPr lang="en-US" sz="3600" b="1" dirty="0" err="1" smtClean="0"/>
              <a:t>cif</a:t>
            </a:r>
            <a:endParaRPr lang="en-US" sz="3600" dirty="0"/>
          </a:p>
        </p:txBody>
      </p:sp>
      <p:sp>
        <p:nvSpPr>
          <p:cNvPr id="33" name="TextBox 32"/>
          <p:cNvSpPr txBox="1"/>
          <p:nvPr/>
        </p:nvSpPr>
        <p:spPr>
          <a:xfrm>
            <a:off x="2984461" y="1682640"/>
            <a:ext cx="59055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800" dirty="0" smtClean="0">
                <a:solidFill>
                  <a:srgbClr val="FF0000"/>
                </a:solidFill>
              </a:rPr>
              <a:t>8        suma = 0 + 8 = 8</a:t>
            </a:r>
          </a:p>
          <a:p>
            <a:r>
              <a:rPr lang="ro-RO" sz="4800" dirty="0" smtClean="0">
                <a:solidFill>
                  <a:schemeClr val="accent2">
                    <a:lumMod val="50000"/>
                  </a:schemeClr>
                </a:solidFill>
              </a:rPr>
              <a:t>7        suma = </a:t>
            </a:r>
            <a:r>
              <a:rPr lang="ro-RO" sz="4800" dirty="0" smtClean="0">
                <a:solidFill>
                  <a:srgbClr val="FF0000"/>
                </a:solidFill>
              </a:rPr>
              <a:t>8 </a:t>
            </a:r>
            <a:r>
              <a:rPr lang="ro-RO" sz="4800" dirty="0" smtClean="0">
                <a:solidFill>
                  <a:schemeClr val="accent2">
                    <a:lumMod val="50000"/>
                  </a:schemeClr>
                </a:solidFill>
              </a:rPr>
              <a:t>+ 7 =15</a:t>
            </a:r>
          </a:p>
          <a:p>
            <a:r>
              <a:rPr lang="ro-RO" sz="4800" dirty="0" smtClean="0">
                <a:solidFill>
                  <a:srgbClr val="00B050"/>
                </a:solidFill>
              </a:rPr>
              <a:t>6        suma = </a:t>
            </a:r>
            <a:r>
              <a:rPr lang="ro-RO" sz="4800" dirty="0" smtClean="0">
                <a:solidFill>
                  <a:schemeClr val="accent2">
                    <a:lumMod val="50000"/>
                  </a:schemeClr>
                </a:solidFill>
              </a:rPr>
              <a:t>15</a:t>
            </a:r>
            <a:r>
              <a:rPr lang="ro-RO" sz="4800" dirty="0" smtClean="0">
                <a:solidFill>
                  <a:srgbClr val="00B050"/>
                </a:solidFill>
              </a:rPr>
              <a:t>+6 =21</a:t>
            </a:r>
          </a:p>
          <a:p>
            <a:r>
              <a:rPr lang="ro-RO" sz="4800" dirty="0" smtClean="0">
                <a:solidFill>
                  <a:srgbClr val="0070C0"/>
                </a:solidFill>
              </a:rPr>
              <a:t>5        suma = </a:t>
            </a:r>
            <a:r>
              <a:rPr lang="ro-RO" sz="4800" dirty="0" smtClean="0">
                <a:solidFill>
                  <a:srgbClr val="00B050"/>
                </a:solidFill>
              </a:rPr>
              <a:t>21</a:t>
            </a:r>
            <a:r>
              <a:rPr lang="ro-RO" sz="4800" dirty="0" smtClean="0">
                <a:solidFill>
                  <a:srgbClr val="0070C0"/>
                </a:solidFill>
              </a:rPr>
              <a:t>+5=26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20254" y="6037630"/>
            <a:ext cx="290276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>
                <a:solidFill>
                  <a:srgbClr val="990033"/>
                </a:solidFill>
              </a:rPr>
              <a:t>CE SE AFIȘEAZĂ</a:t>
            </a:r>
            <a:endParaRPr lang="en-US" sz="3200" b="1" dirty="0">
              <a:solidFill>
                <a:srgbClr val="990033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3988587" y="6172969"/>
            <a:ext cx="670500" cy="4494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o-RO" dirty="0" smtClean="0">
                <a:solidFill>
                  <a:srgbClr val="0070C0"/>
                </a:solidFill>
              </a:rPr>
              <a:t>26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/>
          <a:srcRect b="83867"/>
          <a:stretch/>
        </p:blipFill>
        <p:spPr>
          <a:xfrm>
            <a:off x="-786208" y="-33944"/>
            <a:ext cx="5139103" cy="8888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3022" y="118043"/>
            <a:ext cx="2618050" cy="552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9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7696" y="616460"/>
            <a:ext cx="11270512" cy="1077218"/>
          </a:xfrm>
          <a:prstGeom prst="rect">
            <a:avLst/>
          </a:prstGeom>
          <a:solidFill>
            <a:srgbClr val="FF000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PB_WHILE_TIP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_CIFRE NUMĂR_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și   4</a:t>
            </a:r>
            <a:endParaRPr lang="ro-RO" sz="32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o-RO" sz="32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citește un număr natural de la tastatură. </a:t>
            </a:r>
          </a:p>
        </p:txBody>
      </p:sp>
      <p:sp>
        <p:nvSpPr>
          <p:cNvPr id="5" name="Rectangle 4"/>
          <p:cNvSpPr/>
          <p:nvPr/>
        </p:nvSpPr>
        <p:spPr>
          <a:xfrm>
            <a:off x="262313" y="1719695"/>
            <a:ext cx="5545820" cy="1077218"/>
          </a:xfrm>
          <a:prstGeom prst="rect">
            <a:avLst/>
          </a:prstGeom>
          <a:solidFill>
            <a:srgbClr val="990033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 se afișeze </a:t>
            </a:r>
          </a:p>
          <a:p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NUMĂRUL de CIFRELE a lui n.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8366" y="1789316"/>
            <a:ext cx="6323634" cy="584775"/>
          </a:xfrm>
          <a:prstGeom prst="rect">
            <a:avLst/>
          </a:prstGeom>
          <a:solidFill>
            <a:srgbClr val="990033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Să se afișeze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INVERSUL 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</a:t>
            </a:r>
            <a:r>
              <a:rPr lang="ro-RO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ă</a:t>
            </a:r>
            <a:r>
              <a:rPr lang="en-US" sz="32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rului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</a:t>
            </a:r>
            <a:endParaRPr lang="ro-RO" sz="3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25657" y="2927347"/>
            <a:ext cx="525260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sz="2800" b="1" dirty="0" smtClean="0"/>
              <a:t>întreg n, cif, </a:t>
            </a:r>
            <a:r>
              <a:rPr lang="ro-RO" sz="2800" b="1" dirty="0" smtClean="0">
                <a:solidFill>
                  <a:srgbClr val="002060"/>
                </a:solidFill>
              </a:rPr>
              <a:t>inv</a:t>
            </a:r>
            <a:r>
              <a:rPr lang="ro-RO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← </a:t>
            </a:r>
            <a:r>
              <a:rPr lang="ro-RO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o-RO" sz="2800" dirty="0" smtClean="0">
                <a:solidFill>
                  <a:srgbClr val="002060"/>
                </a:solidFill>
              </a:rPr>
              <a:t> </a:t>
            </a:r>
          </a:p>
          <a:p>
            <a:pPr fontAlgn="base"/>
            <a:r>
              <a:rPr lang="ro-RO" sz="2800" b="1" dirty="0" smtClean="0"/>
              <a:t>citește n</a:t>
            </a:r>
          </a:p>
          <a:p>
            <a:pPr fontAlgn="base"/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cif </a:t>
            </a:r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n</a:t>
            </a:r>
            <a:endParaRPr lang="ro-RO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ro-RO" sz="2800" b="1" dirty="0" smtClean="0"/>
              <a:t>cât timp (</a:t>
            </a:r>
            <a:r>
              <a:rPr lang="ro-RO" sz="2800" b="1" dirty="0" smtClean="0">
                <a:solidFill>
                  <a:srgbClr val="FF0000"/>
                </a:solidFill>
              </a:rPr>
              <a:t>n!=0</a:t>
            </a:r>
            <a:r>
              <a:rPr lang="ro-RO" sz="2800" b="1" dirty="0" smtClean="0"/>
              <a:t>) execută</a:t>
            </a:r>
            <a:endParaRPr lang="ro-RO" sz="2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588" fontAlgn="base"/>
            <a:r>
              <a:rPr lang="ro-RO" sz="2800" dirty="0" smtClean="0"/>
              <a:t>      </a:t>
            </a:r>
            <a:r>
              <a:rPr lang="ro-RO" sz="28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cif 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2800" b="1" dirty="0" smtClean="0">
                <a:cs typeface="Arial" panose="020B0604020202020204" pitchFamily="34" charset="0"/>
              </a:rPr>
              <a:t> </a:t>
            </a:r>
            <a:r>
              <a:rPr lang="ro-RO" sz="28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n  mod 10</a:t>
            </a:r>
            <a:r>
              <a:rPr lang="ro-RO" sz="2800" b="1" dirty="0" smtClean="0"/>
              <a:t>              </a:t>
            </a:r>
            <a:endParaRPr lang="ro-RO" sz="2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1588" indent="0" fontAlgn="base">
              <a:buFont typeface="Arial" panose="020B0604020202020204" pitchFamily="34" charset="0"/>
              <a:buNone/>
            </a:pPr>
            <a:r>
              <a:rPr lang="ro-RO" sz="2800" dirty="0" smtClean="0">
                <a:solidFill>
                  <a:srgbClr val="002060"/>
                </a:solidFill>
              </a:rPr>
              <a:t>      </a:t>
            </a:r>
            <a:r>
              <a:rPr lang="ro-RO" sz="2800" b="1" dirty="0" smtClean="0">
                <a:solidFill>
                  <a:srgbClr val="002060"/>
                </a:solidFill>
              </a:rPr>
              <a:t>inv</a:t>
            </a:r>
            <a:r>
              <a:rPr lang="ro-RO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2800" dirty="0" smtClean="0">
                <a:solidFill>
                  <a:srgbClr val="002060"/>
                </a:solidFill>
              </a:rPr>
              <a:t> </a:t>
            </a:r>
            <a:r>
              <a:rPr lang="ro-RO" sz="2800" b="1" dirty="0" smtClean="0">
                <a:solidFill>
                  <a:srgbClr val="002060"/>
                </a:solidFill>
              </a:rPr>
              <a:t>inv*10 + </a:t>
            </a:r>
            <a:r>
              <a:rPr lang="ro-RO" sz="2800" b="1" dirty="0" smtClean="0">
                <a:solidFill>
                  <a:schemeClr val="accent6">
                    <a:lumMod val="50000"/>
                  </a:schemeClr>
                </a:solidFill>
              </a:rPr>
              <a:t>cif</a:t>
            </a:r>
            <a:r>
              <a:rPr lang="ro-RO" sz="2800" b="1" dirty="0" smtClean="0">
                <a:solidFill>
                  <a:srgbClr val="002060"/>
                </a:solidFill>
              </a:rPr>
              <a:t>                      </a:t>
            </a:r>
            <a:endParaRPr lang="ro-RO" sz="2800" dirty="0" smtClean="0">
              <a:solidFill>
                <a:srgbClr val="002060"/>
              </a:solidFill>
            </a:endParaRPr>
          </a:p>
          <a:p>
            <a:pPr marL="1588" fontAlgn="base"/>
            <a:r>
              <a:rPr lang="ro-RO" sz="2800" dirty="0" smtClean="0">
                <a:solidFill>
                  <a:schemeClr val="accent4">
                    <a:lumMod val="50000"/>
                  </a:schemeClr>
                </a:solidFill>
              </a:rPr>
              <a:t>      </a:t>
            </a:r>
            <a:r>
              <a:rPr lang="ro-RO" sz="2800" b="1" dirty="0" smtClean="0">
                <a:solidFill>
                  <a:srgbClr val="0070C0"/>
                </a:solidFill>
              </a:rPr>
              <a:t>n  ←  n  div  10</a:t>
            </a:r>
            <a:r>
              <a:rPr lang="ro-RO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ro-RO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fontAlgn="base"/>
            <a:r>
              <a:rPr lang="ro-RO" sz="2800" b="1" dirty="0" smtClean="0"/>
              <a:t>sf. cât timp</a:t>
            </a:r>
          </a:p>
          <a:p>
            <a:pPr fontAlgn="base"/>
            <a:r>
              <a:rPr lang="ro-RO" sz="2800" b="1" dirty="0" smtClean="0"/>
              <a:t>scrie </a:t>
            </a:r>
            <a:r>
              <a:rPr lang="ro-RO" sz="2800" dirty="0" smtClean="0"/>
              <a:t>“Inversul numărului n=”, </a:t>
            </a:r>
            <a:r>
              <a:rPr lang="ro-RO" sz="2800" b="1" dirty="0" smtClean="0">
                <a:solidFill>
                  <a:srgbClr val="002060"/>
                </a:solidFill>
              </a:rPr>
              <a:t>inv</a:t>
            </a:r>
            <a:endParaRPr lang="ro-RO" sz="28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4270" y="4205475"/>
            <a:ext cx="391387" cy="22407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62215" y="3499646"/>
            <a:ext cx="462381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o-RO" sz="2800" b="1" dirty="0" smtClean="0"/>
              <a:t>întreg</a:t>
            </a:r>
            <a:r>
              <a:rPr lang="en-US" sz="2800" b="1" dirty="0" smtClean="0"/>
              <a:t> </a:t>
            </a:r>
            <a:r>
              <a:rPr lang="en-US" sz="2800" b="1" dirty="0"/>
              <a:t>n,</a:t>
            </a:r>
            <a:r>
              <a:rPr lang="ro-RO" sz="2800" b="1" dirty="0"/>
              <a:t> </a:t>
            </a:r>
            <a:r>
              <a:rPr lang="ro-RO" sz="2800" dirty="0" smtClean="0"/>
              <a:t>ct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800" dirty="0" smtClean="0"/>
              <a:t>0 </a:t>
            </a:r>
          </a:p>
          <a:p>
            <a:pPr fontAlgn="base"/>
            <a:r>
              <a:rPr lang="ro-RO" sz="2800" b="1" dirty="0" smtClean="0"/>
              <a:t>citește n</a:t>
            </a:r>
            <a:endParaRPr lang="en-US" sz="2800" b="1" dirty="0"/>
          </a:p>
          <a:p>
            <a:pPr fontAlgn="base"/>
            <a:r>
              <a:rPr lang="ro-RO" sz="2800" b="1" dirty="0" smtClean="0"/>
              <a:t>cât timp </a:t>
            </a:r>
            <a:r>
              <a:rPr lang="en-US" sz="2800" b="1" dirty="0"/>
              <a:t>(</a:t>
            </a:r>
            <a:r>
              <a:rPr lang="en-US" sz="2800" b="1" dirty="0">
                <a:solidFill>
                  <a:srgbClr val="FF0000"/>
                </a:solidFill>
              </a:rPr>
              <a:t>n!=0</a:t>
            </a:r>
            <a:r>
              <a:rPr lang="en-US" sz="2800" b="1" dirty="0" smtClean="0"/>
              <a:t>)</a:t>
            </a:r>
            <a:r>
              <a:rPr lang="ro-RO" sz="2800" b="1" dirty="0" smtClean="0"/>
              <a:t> execută</a:t>
            </a:r>
            <a:endParaRPr lang="en-US" sz="2800" b="1" dirty="0" smtClean="0"/>
          </a:p>
          <a:p>
            <a:pPr fontAlgn="base"/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</a:t>
            </a:r>
            <a:r>
              <a:rPr lang="ro-RO" sz="2800" b="1" dirty="0" smtClean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    </a:t>
            </a:r>
            <a:r>
              <a:rPr lang="ro-RO" sz="2800" dirty="0" smtClean="0"/>
              <a:t>ct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800" dirty="0" smtClean="0"/>
              <a:t>ct + 1</a:t>
            </a:r>
          </a:p>
          <a:p>
            <a:pPr fontAlgn="base"/>
            <a:r>
              <a:rPr lang="ro-RO" sz="2800" dirty="0" smtClean="0"/>
              <a:t>      </a:t>
            </a:r>
            <a:r>
              <a:rPr lang="ro-RO" sz="2800" b="1" dirty="0" smtClean="0">
                <a:solidFill>
                  <a:srgbClr val="0070C0"/>
                </a:solidFill>
              </a:rPr>
              <a:t>n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←</a:t>
            </a:r>
            <a:r>
              <a:rPr lang="ro-RO" sz="2800" b="1" dirty="0" smtClean="0">
                <a:solidFill>
                  <a:srgbClr val="0070C0"/>
                </a:solidFill>
              </a:rPr>
              <a:t>  </a:t>
            </a:r>
            <a:r>
              <a:rPr lang="ro-RO" sz="2800" b="1" dirty="0">
                <a:solidFill>
                  <a:srgbClr val="0070C0"/>
                </a:solidFill>
              </a:rPr>
              <a:t>n  div  </a:t>
            </a:r>
            <a:r>
              <a:rPr lang="ro-RO" sz="2800" b="1" dirty="0" smtClean="0">
                <a:solidFill>
                  <a:srgbClr val="0070C0"/>
                </a:solidFill>
              </a:rPr>
              <a:t>10</a:t>
            </a:r>
            <a:r>
              <a:rPr lang="ro-RO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o-RO" sz="2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  <a:p>
            <a:pPr fontAlgn="base"/>
            <a:r>
              <a:rPr lang="ro-RO" sz="2800" b="1" dirty="0" smtClean="0"/>
              <a:t>sf. cât timp</a:t>
            </a:r>
          </a:p>
          <a:p>
            <a:pPr fontAlgn="base"/>
            <a:r>
              <a:rPr lang="ro-RO" sz="2800" b="1" dirty="0"/>
              <a:t>scrie </a:t>
            </a:r>
            <a:r>
              <a:rPr lang="en-US" sz="2800" b="1" dirty="0" smtClean="0"/>
              <a:t>“</a:t>
            </a:r>
            <a:r>
              <a:rPr lang="ro-RO" sz="2800" b="1" dirty="0" smtClean="0"/>
              <a:t>Nr de cifre este </a:t>
            </a:r>
            <a:r>
              <a:rPr lang="en-US" sz="2800" b="1" dirty="0" smtClean="0"/>
              <a:t>“</a:t>
            </a:r>
            <a:r>
              <a:rPr lang="ro-RO" sz="2800" b="1" dirty="0" smtClean="0"/>
              <a:t>, ct</a:t>
            </a:r>
            <a:endParaRPr lang="en-US" sz="28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962" y="4481592"/>
            <a:ext cx="391387" cy="159747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62313" y="-27421"/>
            <a:ext cx="11641667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48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CONSOLIDAREA NOILOR CUNOȘTINȚE:</a:t>
            </a:r>
            <a:endParaRPr lang="en-US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59655" y="2876808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b="1" dirty="0"/>
              <a:t>DI:  </a:t>
            </a:r>
            <a:r>
              <a:rPr lang="en-US" sz="2400" dirty="0" smtClean="0"/>
              <a:t>5678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8091825" y="2419886"/>
            <a:ext cx="4164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b="1" dirty="0" smtClean="0"/>
              <a:t>D</a:t>
            </a:r>
            <a:r>
              <a:rPr lang="en-US" sz="2400" b="1" dirty="0" smtClean="0"/>
              <a:t>E</a:t>
            </a:r>
            <a:r>
              <a:rPr lang="ro-RO" sz="2400" b="1" dirty="0" smtClean="0"/>
              <a:t>: </a:t>
            </a:r>
            <a:r>
              <a:rPr lang="ro-RO" sz="2400" dirty="0"/>
              <a:t>Inversul numărului n </a:t>
            </a:r>
            <a:r>
              <a:rPr lang="en-US" sz="2400" dirty="0" smtClean="0"/>
              <a:t>= 4321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337588" y="2431312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b="1" dirty="0"/>
              <a:t>DI:  </a:t>
            </a:r>
            <a:r>
              <a:rPr lang="en-US" sz="2400" dirty="0" smtClean="0"/>
              <a:t>1234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293455" y="2865718"/>
            <a:ext cx="3176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b="1" dirty="0" smtClean="0"/>
              <a:t>D</a:t>
            </a:r>
            <a:r>
              <a:rPr lang="en-US" sz="2400" b="1" dirty="0" smtClean="0"/>
              <a:t>E</a:t>
            </a:r>
            <a:r>
              <a:rPr lang="ro-RO" sz="2400" b="1" dirty="0" smtClean="0"/>
              <a:t>: </a:t>
            </a:r>
            <a:r>
              <a:rPr lang="ro-RO" sz="2400" dirty="0"/>
              <a:t>Nr de cifre este </a:t>
            </a:r>
            <a:r>
              <a:rPr lang="en-US" sz="2400" dirty="0" smtClean="0"/>
              <a:t>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953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763</Words>
  <Application>Microsoft Office PowerPoint</Application>
  <PresentationFormat>Widescreen</PresentationFormat>
  <Paragraphs>148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STRUCTURI REPETITIVE  CU ​ NUMĂR NECUNOSCUT DE PAȘI  </vt:lpstr>
      <vt:lpstr>PowerPoint Presentation</vt:lpstr>
      <vt:lpstr>  Să dăm alte exemple .... Se citesc numere de la tastatură până la întâlnirea valorii 100.   Să se calculeze suma numerelor citite.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</dc:creator>
  <cp:lastModifiedBy>toni</cp:lastModifiedBy>
  <cp:revision>58</cp:revision>
  <dcterms:created xsi:type="dcterms:W3CDTF">2020-12-02T11:59:19Z</dcterms:created>
  <dcterms:modified xsi:type="dcterms:W3CDTF">2023-05-09T21:18:39Z</dcterms:modified>
</cp:coreProperties>
</file>