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2BB5017-ECC5-9F27-5D81-387F4EB15CAA}"/>
    <pc:docChg chg="modSld">
      <pc:chgData name="" userId="" providerId="" clId="Web-{B2BB5017-ECC5-9F27-5D81-387F4EB15CAA}" dt="2019-01-22T07:24:27.821" v="0" actId="1076"/>
      <pc:docMkLst>
        <pc:docMk/>
      </pc:docMkLst>
      <pc:sldChg chg="modSp">
        <pc:chgData name="" userId="" providerId="" clId="Web-{B2BB5017-ECC5-9F27-5D81-387F4EB15CAA}" dt="2019-01-22T07:24:27.821" v="0" actId="1076"/>
        <pc:sldMkLst>
          <pc:docMk/>
          <pc:sldMk cId="109857222" sldId="256"/>
        </pc:sldMkLst>
        <pc:picChg chg="mod">
          <ac:chgData name="" userId="" providerId="" clId="Web-{B2BB5017-ECC5-9F27-5D81-387F4EB15CAA}" dt="2019-01-22T07:24:27.821" v="0" actId="1076"/>
          <ac:picMkLst>
            <pc:docMk/>
            <pc:sldMk cId="109857222" sldId="256"/>
            <ac:picMk id="8" creationId="{171900A0-B8E3-4A76-8F9C-8B6D67DBB8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2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15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55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9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5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97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6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1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5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4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35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569" y="871064"/>
            <a:ext cx="9144000" cy="1352430"/>
          </a:xfrm>
        </p:spPr>
        <p:txBody>
          <a:bodyPr/>
          <a:lstStyle/>
          <a:p>
            <a:pPr algn="l"/>
            <a:r>
              <a:rPr lang="en-US" sz="4000" b="1" dirty="0" err="1">
                <a:latin typeface="Kristen ITC"/>
                <a:cs typeface="Calibri Light"/>
              </a:rPr>
              <a:t>Tesuturile</a:t>
            </a:r>
            <a:r>
              <a:rPr lang="en-US" sz="4000" b="1" dirty="0">
                <a:latin typeface="Kristen ITC"/>
                <a:cs typeface="Calibri Light"/>
              </a:rPr>
              <a:t> Vegetale</a:t>
            </a:r>
            <a:endParaRPr lang="en-US" sz="4000" b="1" dirty="0">
              <a:latin typeface="Kristen IT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239" y="2677392"/>
            <a:ext cx="9144000" cy="2619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>
                <a:latin typeface="Comic Sans MS"/>
                <a:cs typeface="Calibri"/>
              </a:rPr>
              <a:t>Radulescu Laura </a:t>
            </a:r>
            <a:endParaRPr lang="en-US" sz="2800" dirty="0">
              <a:latin typeface="Comic Sans MS"/>
            </a:endParaRPr>
          </a:p>
          <a:p>
            <a:pPr algn="l"/>
            <a:r>
              <a:rPr lang="en-US" sz="2800" dirty="0" err="1">
                <a:latin typeface="Comic Sans MS"/>
                <a:cs typeface="Calibri"/>
              </a:rPr>
              <a:t>Clasa</a:t>
            </a:r>
            <a:r>
              <a:rPr lang="en-US" sz="2800" dirty="0">
                <a:latin typeface="Comic Sans MS"/>
                <a:cs typeface="Calibri"/>
              </a:rPr>
              <a:t> a VI-a B </a:t>
            </a:r>
          </a:p>
        </p:txBody>
      </p:sp>
      <p:pic>
        <p:nvPicPr>
          <p:cNvPr id="8" name="Picture 8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171900A0-B8E3-4A76-8F9C-8B6D67DB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89" y="1312985"/>
            <a:ext cx="6136256" cy="41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E6F76-2427-4B96-A0D4-1EC80C54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3593646" cy="47856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Bradley Hand ITC"/>
                <a:cs typeface="Calibri Light"/>
              </a:rPr>
              <a:t>Tesuturile</a:t>
            </a:r>
            <a:r>
              <a:rPr lang="en-US" sz="5400" dirty="0">
                <a:solidFill>
                  <a:schemeClr val="bg1"/>
                </a:solidFill>
                <a:latin typeface="Bradley Hand ITC"/>
                <a:cs typeface="Calibri Light"/>
              </a:rPr>
              <a:t> Vegetale</a:t>
            </a:r>
            <a:endParaRPr lang="en-US" sz="5400" dirty="0">
              <a:solidFill>
                <a:schemeClr val="bg1"/>
              </a:solidFill>
              <a:latin typeface="Bradley Hand IT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48486B-B274-4918-9F98-81B035C44717}"/>
              </a:ext>
            </a:extLst>
          </p:cNvPr>
          <p:cNvSpPr txBox="1"/>
          <p:nvPr/>
        </p:nvSpPr>
        <p:spPr>
          <a:xfrm>
            <a:off x="5083834" y="288985"/>
            <a:ext cx="5647426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/>
                <a:cs typeface="Calibri"/>
              </a:rPr>
              <a:t>-</a:t>
            </a:r>
            <a:r>
              <a:rPr lang="en-US" sz="3200" dirty="0" err="1">
                <a:latin typeface="Cambria"/>
                <a:cs typeface="Calibri"/>
              </a:rPr>
              <a:t>Tesutul</a:t>
            </a:r>
            <a:r>
              <a:rPr lang="en-US" sz="3200" dirty="0">
                <a:latin typeface="Cambria"/>
                <a:cs typeface="Calibri"/>
              </a:rPr>
              <a:t> </a:t>
            </a:r>
            <a:r>
              <a:rPr lang="en-US" sz="3200" dirty="0" err="1">
                <a:latin typeface="Cambria"/>
                <a:cs typeface="Calibri"/>
              </a:rPr>
              <a:t>reprezinta</a:t>
            </a:r>
            <a:r>
              <a:rPr lang="en-US" sz="3200" dirty="0">
                <a:latin typeface="Cambria"/>
                <a:cs typeface="Calibri"/>
              </a:rPr>
              <a:t>  o </a:t>
            </a:r>
            <a:r>
              <a:rPr lang="en-US" sz="3200" dirty="0" err="1">
                <a:latin typeface="Cambria"/>
                <a:cs typeface="Calibri"/>
              </a:rPr>
              <a:t>grupare</a:t>
            </a:r>
            <a:r>
              <a:rPr lang="en-US" sz="3200" dirty="0">
                <a:latin typeface="Cambria"/>
                <a:cs typeface="Calibri"/>
              </a:rPr>
              <a:t> de </a:t>
            </a:r>
            <a:r>
              <a:rPr lang="en-US" sz="3200" dirty="0" err="1">
                <a:latin typeface="Cambria"/>
                <a:cs typeface="Calibri"/>
              </a:rPr>
              <a:t>celule</a:t>
            </a:r>
            <a:r>
              <a:rPr lang="en-US" sz="3200" dirty="0">
                <a:latin typeface="Cambria"/>
                <a:cs typeface="Calibri"/>
              </a:rPr>
              <a:t> care au </a:t>
            </a:r>
            <a:r>
              <a:rPr lang="en-US" sz="3200" dirty="0" err="1">
                <a:latin typeface="Cambria"/>
                <a:cs typeface="Calibri"/>
              </a:rPr>
              <a:t>aceeasi</a:t>
            </a:r>
            <a:r>
              <a:rPr lang="en-US" sz="3200" dirty="0">
                <a:latin typeface="Cambria"/>
                <a:cs typeface="Calibri"/>
              </a:rPr>
              <a:t> forma, </a:t>
            </a:r>
            <a:r>
              <a:rPr lang="en-US" sz="3200" dirty="0" err="1">
                <a:latin typeface="Cambria"/>
                <a:cs typeface="Calibri"/>
              </a:rPr>
              <a:t>alcatuire</a:t>
            </a:r>
            <a:r>
              <a:rPr lang="en-US" sz="3200" dirty="0">
                <a:latin typeface="Cambria"/>
                <a:cs typeface="Calibri"/>
              </a:rPr>
              <a:t> </a:t>
            </a:r>
            <a:r>
              <a:rPr lang="en-US" sz="3200" dirty="0" err="1">
                <a:latin typeface="Cambria"/>
                <a:cs typeface="Calibri"/>
              </a:rPr>
              <a:t>si</a:t>
            </a:r>
            <a:r>
              <a:rPr lang="en-US" sz="3200" dirty="0">
                <a:latin typeface="Cambria"/>
                <a:cs typeface="Calibri"/>
              </a:rPr>
              <a:t> care </a:t>
            </a:r>
            <a:r>
              <a:rPr lang="en-US" sz="3200" dirty="0" err="1">
                <a:latin typeface="Cambria"/>
                <a:cs typeface="Calibri"/>
              </a:rPr>
              <a:t>indeplinesc</a:t>
            </a:r>
            <a:r>
              <a:rPr lang="en-US" sz="3200" dirty="0">
                <a:latin typeface="Cambria"/>
                <a:cs typeface="Calibri"/>
              </a:rPr>
              <a:t> </a:t>
            </a:r>
            <a:r>
              <a:rPr lang="en-US" sz="3200" dirty="0" err="1">
                <a:latin typeface="Cambria"/>
                <a:cs typeface="Calibri"/>
              </a:rPr>
              <a:t>aceleasi</a:t>
            </a:r>
            <a:r>
              <a:rPr lang="en-US" sz="3200" dirty="0">
                <a:latin typeface="Cambria"/>
                <a:cs typeface="Calibri"/>
              </a:rPr>
              <a:t> </a:t>
            </a:r>
            <a:r>
              <a:rPr lang="en-US" sz="3200" dirty="0" err="1">
                <a:latin typeface="Cambria"/>
                <a:cs typeface="Calibri"/>
              </a:rPr>
              <a:t>functii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B27E90-577E-49C9-AEA8-8373522B6592}"/>
              </a:ext>
            </a:extLst>
          </p:cNvPr>
          <p:cNvSpPr txBox="1"/>
          <p:nvPr/>
        </p:nvSpPr>
        <p:spPr>
          <a:xfrm>
            <a:off x="5078186" y="2683329"/>
            <a:ext cx="581841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Cambria"/>
                <a:cs typeface="Calibri"/>
              </a:rPr>
              <a:t>Tipuri</a:t>
            </a:r>
            <a:r>
              <a:rPr lang="en-US" sz="3200" dirty="0">
                <a:latin typeface="Cambria"/>
                <a:cs typeface="Calibri"/>
              </a:rPr>
              <a:t> de </a:t>
            </a:r>
            <a:r>
              <a:rPr lang="en-US" sz="3200" dirty="0" err="1">
                <a:latin typeface="Cambria"/>
                <a:cs typeface="Calibri"/>
              </a:rPr>
              <a:t>tesuturi</a:t>
            </a:r>
            <a:r>
              <a:rPr lang="en-US" sz="3200" dirty="0">
                <a:latin typeface="Cambria"/>
                <a:cs typeface="Calibri"/>
              </a:rPr>
              <a:t> </a:t>
            </a:r>
            <a:r>
              <a:rPr lang="en-US" sz="3200" dirty="0" err="1">
                <a:latin typeface="Cambria"/>
                <a:cs typeface="Calibri"/>
              </a:rPr>
              <a:t>vegetale</a:t>
            </a:r>
            <a:r>
              <a:rPr lang="en-US" sz="3200" dirty="0">
                <a:latin typeface="Cambria"/>
                <a:cs typeface="Calibri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F1F6F4-C602-4BD8-852B-87C90167CF5E}"/>
              </a:ext>
            </a:extLst>
          </p:cNvPr>
          <p:cNvSpPr txBox="1"/>
          <p:nvPr/>
        </p:nvSpPr>
        <p:spPr>
          <a:xfrm>
            <a:off x="5146221" y="3322864"/>
            <a:ext cx="300173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-</a:t>
            </a:r>
            <a:r>
              <a:rPr lang="en-US" sz="2400" dirty="0" err="1">
                <a:cs typeface="Calibri"/>
              </a:rPr>
              <a:t>Tesuturi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embrionare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AA5A14-83FA-4471-A598-C6710C22EF62}"/>
              </a:ext>
            </a:extLst>
          </p:cNvPr>
          <p:cNvSpPr txBox="1"/>
          <p:nvPr/>
        </p:nvSpPr>
        <p:spPr>
          <a:xfrm>
            <a:off x="5159829" y="3785508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-</a:t>
            </a:r>
            <a:r>
              <a:rPr lang="en-US" sz="2400" dirty="0" err="1">
                <a:cs typeface="Calibri"/>
              </a:rPr>
              <a:t>Tesuturi</a:t>
            </a:r>
            <a:r>
              <a:rPr lang="en-US" sz="2400" dirty="0">
                <a:cs typeface="Calibri"/>
              </a:rPr>
              <a:t> definitive</a:t>
            </a:r>
          </a:p>
        </p:txBody>
      </p:sp>
      <p:pic>
        <p:nvPicPr>
          <p:cNvPr id="9" name="Picture 10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1C32DF60-247D-46DA-813D-52309E8D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57" y="3790950"/>
            <a:ext cx="3328307" cy="2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50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EB3B-13B8-46CD-8555-2B5028BB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420" y="1884363"/>
            <a:ext cx="3713661" cy="1625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 err="1">
                <a:solidFill>
                  <a:srgbClr val="000000"/>
                </a:solidFill>
                <a:latin typeface="Bradley Hand ITC"/>
                <a:cs typeface="Calibri Light"/>
              </a:rPr>
              <a:t>tesuturile</a:t>
            </a:r>
            <a:r>
              <a:rPr lang="en-US" sz="6600" dirty="0">
                <a:solidFill>
                  <a:srgbClr val="000000"/>
                </a:solidFill>
                <a:latin typeface="Bradley Hand ITC"/>
                <a:cs typeface="Calibri Light"/>
              </a:rPr>
              <a:t> </a:t>
            </a:r>
            <a:br>
              <a:rPr lang="en-US" sz="6600" dirty="0">
                <a:solidFill>
                  <a:srgbClr val="000000"/>
                </a:solidFill>
                <a:latin typeface="Bradley Hand ITC"/>
                <a:cs typeface="Calibri Light"/>
              </a:rPr>
            </a:br>
            <a:r>
              <a:rPr lang="en-US" sz="6600" dirty="0" err="1">
                <a:solidFill>
                  <a:srgbClr val="000000"/>
                </a:solidFill>
                <a:latin typeface="Bradley Hand ITC"/>
                <a:cs typeface="Calibri Light"/>
              </a:rPr>
              <a:t>embtionre</a:t>
            </a:r>
            <a:endParaRPr lang="en-US" sz="6600" kern="1200" dirty="0" err="1">
              <a:solidFill>
                <a:srgbClr val="000000"/>
              </a:solidFill>
              <a:latin typeface="Bradley Hand IT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8806F-3B68-49C1-92A8-92A165707FC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6DA2B1-61F0-4B55-B270-51F1E8441923}"/>
              </a:ext>
            </a:extLst>
          </p:cNvPr>
          <p:cNvSpPr txBox="1"/>
          <p:nvPr/>
        </p:nvSpPr>
        <p:spPr>
          <a:xfrm>
            <a:off x="819150" y="683079"/>
            <a:ext cx="5723164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cs typeface="Calibri"/>
              </a:rPr>
              <a:t>-Se </a:t>
            </a:r>
            <a:r>
              <a:rPr lang="en-US" sz="3600" dirty="0" err="1">
                <a:cs typeface="Calibri"/>
              </a:rPr>
              <a:t>formeaza</a:t>
            </a:r>
            <a:r>
              <a:rPr lang="en-US" sz="3600" dirty="0">
                <a:cs typeface="Calibri"/>
              </a:rPr>
              <a:t> din </a:t>
            </a:r>
            <a:r>
              <a:rPr lang="en-US" sz="3600" dirty="0" err="1">
                <a:cs typeface="Calibri"/>
              </a:rPr>
              <a:t>celula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ou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si</a:t>
            </a:r>
            <a:r>
              <a:rPr lang="en-US" sz="3600" dirty="0">
                <a:cs typeface="Calibri"/>
              </a:rPr>
              <a:t> sunt </a:t>
            </a:r>
            <a:r>
              <a:rPr lang="en-US" sz="3600" dirty="0" err="1">
                <a:cs typeface="Calibri"/>
              </a:rPr>
              <a:t>alcatuite</a:t>
            </a:r>
            <a:r>
              <a:rPr lang="en-US" sz="3600" dirty="0">
                <a:cs typeface="Calibri"/>
              </a:rPr>
              <a:t> din </a:t>
            </a:r>
            <a:r>
              <a:rPr lang="en-US" sz="3600" dirty="0" err="1">
                <a:cs typeface="Calibri"/>
              </a:rPr>
              <a:t>celule</a:t>
            </a:r>
            <a:r>
              <a:rPr lang="en-US" sz="3600" dirty="0">
                <a:cs typeface="Calibri"/>
              </a:rPr>
              <a:t> care se </a:t>
            </a:r>
            <a:r>
              <a:rPr lang="en-US" sz="3600" dirty="0" err="1">
                <a:cs typeface="Calibri"/>
              </a:rPr>
              <a:t>divid</a:t>
            </a:r>
            <a:r>
              <a:rPr lang="en-US" sz="3600" dirty="0">
                <a:cs typeface="Calibri"/>
              </a:rPr>
              <a:t> permanent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B69301-B0E2-468F-A4D3-BE4962651B64}"/>
              </a:ext>
            </a:extLst>
          </p:cNvPr>
          <p:cNvSpPr txBox="1"/>
          <p:nvPr/>
        </p:nvSpPr>
        <p:spPr>
          <a:xfrm>
            <a:off x="819150" y="2438400"/>
            <a:ext cx="6730092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cs typeface="Calibri"/>
              </a:rPr>
              <a:t>-Se </a:t>
            </a:r>
            <a:r>
              <a:rPr lang="en-US" sz="3600" dirty="0" err="1">
                <a:cs typeface="Calibri"/>
              </a:rPr>
              <a:t>gasesc</a:t>
            </a:r>
            <a:r>
              <a:rPr lang="en-US" sz="3600" dirty="0">
                <a:cs typeface="Calibri"/>
              </a:rPr>
              <a:t> in </a:t>
            </a:r>
            <a:r>
              <a:rPr lang="en-US" sz="3600" dirty="0" err="1">
                <a:cs typeface="Calibri"/>
              </a:rPr>
              <a:t>varful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radacinii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tulpinii</a:t>
            </a:r>
            <a:r>
              <a:rPr lang="en-US" sz="3600" dirty="0">
                <a:cs typeface="Calibri"/>
              </a:rPr>
              <a:t> . Au </a:t>
            </a:r>
            <a:r>
              <a:rPr lang="en-US" sz="3600" dirty="0" err="1">
                <a:cs typeface="Calibri"/>
              </a:rPr>
              <a:t>rol</a:t>
            </a:r>
            <a:r>
              <a:rPr lang="en-US" sz="3600" dirty="0">
                <a:cs typeface="Calibri"/>
              </a:rPr>
              <a:t> in </a:t>
            </a:r>
            <a:r>
              <a:rPr lang="en-US" sz="3600" dirty="0" err="1">
                <a:cs typeface="Calibri"/>
              </a:rPr>
              <a:t>cresterea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dezvoltarea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plantei</a:t>
            </a:r>
            <a:r>
              <a:rPr lang="en-US" sz="3600" dirty="0">
                <a:cs typeface="Calibri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B4E225-4257-4754-AD45-CB89EE412E14}"/>
              </a:ext>
            </a:extLst>
          </p:cNvPr>
          <p:cNvSpPr txBox="1"/>
          <p:nvPr/>
        </p:nvSpPr>
        <p:spPr>
          <a:xfrm>
            <a:off x="737507" y="4357007"/>
            <a:ext cx="609055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cs typeface="Calibri"/>
              </a:rPr>
              <a:t>-</a:t>
            </a:r>
            <a:r>
              <a:rPr lang="en-US" sz="3600" dirty="0" err="1">
                <a:cs typeface="Calibri"/>
              </a:rPr>
              <a:t>Inlocuiesc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tesuturile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uzate</a:t>
            </a:r>
          </a:p>
        </p:txBody>
      </p:sp>
      <p:pic>
        <p:nvPicPr>
          <p:cNvPr id="9" name="Picture 10" descr="A close up of a flower&#10;&#10;Description generated with very high confidence">
            <a:extLst>
              <a:ext uri="{FF2B5EF4-FFF2-40B4-BE49-F238E27FC236}">
                <a16:creationId xmlns:a16="http://schemas.microsoft.com/office/drawing/2014/main" xmlns="" id="{2AF02BD8-0457-45CE-B12A-B145113F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15" y="4053182"/>
            <a:ext cx="3301093" cy="24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5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6DABD-4999-4B2A-A0C2-CB9B0A1A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Bradley Hand ITC"/>
                <a:cs typeface="Calibri Light"/>
              </a:rPr>
              <a:t>Tesuturile</a:t>
            </a:r>
            <a:r>
              <a:rPr lang="en-US" sz="3600" dirty="0">
                <a:solidFill>
                  <a:schemeClr val="bg1"/>
                </a:solidFill>
                <a:latin typeface="Bradley Hand ITC"/>
                <a:cs typeface="Calibri Light"/>
              </a:rPr>
              <a:t> Definitive</a:t>
            </a:r>
            <a:endParaRPr lang="en-US" sz="3600" dirty="0">
              <a:solidFill>
                <a:schemeClr val="bg1"/>
              </a:solidFill>
              <a:latin typeface="Bradley Hand IT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92A361-3C29-48EA-A07B-0701EC4DF34F}"/>
              </a:ext>
            </a:extLst>
          </p:cNvPr>
          <p:cNvSpPr txBox="1"/>
          <p:nvPr/>
        </p:nvSpPr>
        <p:spPr>
          <a:xfrm>
            <a:off x="4601936" y="315686"/>
            <a:ext cx="687977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cs typeface="Calibri"/>
              </a:rPr>
              <a:t>-</a:t>
            </a:r>
            <a:r>
              <a:rPr lang="en-US" sz="4400" dirty="0" err="1">
                <a:cs typeface="Calibri"/>
              </a:rPr>
              <a:t>Tipuri</a:t>
            </a:r>
            <a:r>
              <a:rPr lang="en-US" sz="4400" dirty="0">
                <a:cs typeface="Calibri"/>
              </a:rPr>
              <a:t> de </a:t>
            </a:r>
            <a:r>
              <a:rPr lang="en-US" sz="4400" dirty="0" err="1">
                <a:cs typeface="Calibri"/>
              </a:rPr>
              <a:t>tesuturi</a:t>
            </a:r>
            <a:r>
              <a:rPr lang="en-US" sz="4400" dirty="0">
                <a:cs typeface="Calibri"/>
              </a:rPr>
              <a:t> definitive</a:t>
            </a:r>
            <a:r>
              <a:rPr lang="en-US" dirty="0">
                <a:cs typeface="Calibri"/>
              </a:rPr>
              <a:t> </a:t>
            </a:r>
            <a:r>
              <a:rPr lang="en-US" sz="4000" dirty="0">
                <a:cs typeface="Calibri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51E375-0DF3-420C-B3C6-EA7711B38AA4}"/>
              </a:ext>
            </a:extLst>
          </p:cNvPr>
          <p:cNvSpPr txBox="1"/>
          <p:nvPr/>
        </p:nvSpPr>
        <p:spPr>
          <a:xfrm>
            <a:off x="4738007" y="1472293"/>
            <a:ext cx="6621235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cs typeface="Calibri"/>
              </a:rPr>
              <a:t>1.Tesutul de </a:t>
            </a:r>
            <a:r>
              <a:rPr lang="en-US" sz="3600" dirty="0" err="1">
                <a:cs typeface="Calibri"/>
              </a:rPr>
              <a:t>aparare</a:t>
            </a:r>
            <a:r>
              <a:rPr lang="en-US" sz="3600" dirty="0">
                <a:cs typeface="Calibri"/>
              </a:rPr>
              <a:t> ( epiderma )</a:t>
            </a:r>
          </a:p>
          <a:p>
            <a:r>
              <a:rPr lang="en-US" sz="3600" dirty="0">
                <a:cs typeface="Calibri"/>
              </a:rPr>
              <a:t>Se </a:t>
            </a:r>
            <a:r>
              <a:rPr lang="en-US" sz="3600" dirty="0" err="1">
                <a:cs typeface="Calibri"/>
              </a:rPr>
              <a:t>gaseste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deasupra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radacinii</a:t>
            </a:r>
            <a:r>
              <a:rPr lang="en-US" sz="3600" dirty="0">
                <a:cs typeface="Calibri"/>
              </a:rPr>
              <a:t>, </a:t>
            </a:r>
            <a:r>
              <a:rPr lang="en-US" sz="3600" dirty="0" err="1">
                <a:cs typeface="Calibri"/>
              </a:rPr>
              <a:t>tulpinii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frunzelor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BDED3A-61E8-4FFC-9CAC-BC8101080C93}"/>
              </a:ext>
            </a:extLst>
          </p:cNvPr>
          <p:cNvSpPr txBox="1"/>
          <p:nvPr/>
        </p:nvSpPr>
        <p:spPr>
          <a:xfrm>
            <a:off x="914401" y="3608614"/>
            <a:ext cx="6321877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cs typeface="Calibri"/>
              </a:rPr>
              <a:t>-Epiderma </a:t>
            </a:r>
            <a:r>
              <a:rPr lang="en-US" sz="2800" dirty="0" err="1">
                <a:cs typeface="Calibri"/>
              </a:rPr>
              <a:t>este</a:t>
            </a:r>
            <a:r>
              <a:rPr lang="en-US" sz="2800" dirty="0">
                <a:cs typeface="Calibri"/>
              </a:rPr>
              <a:t> un </a:t>
            </a:r>
            <a:r>
              <a:rPr lang="en-US" sz="2800" dirty="0" err="1">
                <a:cs typeface="Calibri"/>
              </a:rPr>
              <a:t>ţesut</a:t>
            </a:r>
            <a:r>
              <a:rPr lang="en-US" sz="2800" dirty="0">
                <a:cs typeface="Calibri"/>
              </a:rPr>
              <a:t> de </a:t>
            </a:r>
            <a:r>
              <a:rPr lang="en-US" sz="2800" dirty="0" err="1">
                <a:cs typeface="Calibri"/>
              </a:rPr>
              <a:t>apărare</a:t>
            </a:r>
            <a:r>
              <a:rPr lang="en-US" sz="2800" dirty="0">
                <a:cs typeface="Calibri"/>
              </a:rPr>
              <a:t> format </a:t>
            </a:r>
            <a:r>
              <a:rPr lang="en-US" sz="2800" dirty="0" err="1">
                <a:cs typeface="Calibri"/>
              </a:rPr>
              <a:t>dintr</a:t>
            </a:r>
            <a:r>
              <a:rPr lang="en-US" sz="2800" dirty="0">
                <a:cs typeface="Calibri"/>
              </a:rPr>
              <a:t>-un </a:t>
            </a:r>
            <a:r>
              <a:rPr lang="en-US" sz="2800" dirty="0" err="1">
                <a:cs typeface="Calibri"/>
              </a:rPr>
              <a:t>singur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strat</a:t>
            </a:r>
            <a:r>
              <a:rPr lang="en-US" sz="2800" dirty="0">
                <a:cs typeface="Calibri"/>
              </a:rPr>
              <a:t> de </a:t>
            </a:r>
            <a:r>
              <a:rPr lang="en-US" sz="2800" dirty="0" err="1">
                <a:cs typeface="Calibri"/>
              </a:rPr>
              <a:t>celule</a:t>
            </a:r>
            <a:r>
              <a:rPr lang="en-US" sz="2800" dirty="0">
                <a:cs typeface="Calibri"/>
              </a:rPr>
              <a:t> .</a:t>
            </a:r>
            <a:r>
              <a:rPr lang="en-US" sz="2800" dirty="0" err="1">
                <a:cs typeface="Calibri"/>
              </a:rPr>
              <a:t>Celulele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epidermei</a:t>
            </a:r>
            <a:r>
              <a:rPr lang="en-US" sz="2800" dirty="0">
                <a:cs typeface="Calibri"/>
              </a:rPr>
              <a:t> au </a:t>
            </a:r>
            <a:r>
              <a:rPr lang="en-US" sz="2800" dirty="0" err="1">
                <a:cs typeface="Calibri"/>
              </a:rPr>
              <a:t>pereţi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groşi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impregnaţi</a:t>
            </a:r>
            <a:r>
              <a:rPr lang="en-US" sz="2800" dirty="0">
                <a:cs typeface="Calibri"/>
              </a:rPr>
              <a:t> cu SiO2 (</a:t>
            </a:r>
            <a:r>
              <a:rPr lang="en-US" sz="2800" dirty="0" err="1">
                <a:cs typeface="Calibri"/>
              </a:rPr>
              <a:t>cuarţ</a:t>
            </a:r>
            <a:r>
              <a:rPr lang="en-US" sz="2800" dirty="0">
                <a:cs typeface="Calibri"/>
              </a:rPr>
              <a:t>) etc.</a:t>
            </a:r>
            <a:endParaRPr lang="en-US" sz="2800" dirty="0"/>
          </a:p>
        </p:txBody>
      </p:sp>
      <p:pic>
        <p:nvPicPr>
          <p:cNvPr id="9" name="Picture 9" descr="A blurry image of a worm&#10;&#10;Description generated with high confidence">
            <a:extLst>
              <a:ext uri="{FF2B5EF4-FFF2-40B4-BE49-F238E27FC236}">
                <a16:creationId xmlns:a16="http://schemas.microsoft.com/office/drawing/2014/main" xmlns="" id="{01AB828D-54A9-4D65-AAE0-9B94121E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1" y="3134651"/>
            <a:ext cx="3015342" cy="3010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5010DE-54C0-406A-B0C6-8A2A84CA078F}"/>
              </a:ext>
            </a:extLst>
          </p:cNvPr>
          <p:cNvSpPr txBox="1"/>
          <p:nvPr/>
        </p:nvSpPr>
        <p:spPr>
          <a:xfrm>
            <a:off x="778328" y="5431971"/>
            <a:ext cx="8063592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-</a:t>
            </a:r>
            <a:r>
              <a:rPr lang="en-US" sz="2800" dirty="0">
                <a:cs typeface="Calibri"/>
              </a:rPr>
              <a:t>Epiderma , la </a:t>
            </a:r>
            <a:r>
              <a:rPr lang="en-US" sz="2800" dirty="0" err="1">
                <a:cs typeface="Calibri"/>
              </a:rPr>
              <a:t>frunze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prezinta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celule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stomatice</a:t>
            </a:r>
            <a:r>
              <a:rPr lang="en-US" sz="2800" dirty="0">
                <a:cs typeface="Calibri"/>
              </a:rPr>
              <a:t> in forma d </a:t>
            </a:r>
            <a:r>
              <a:rPr lang="en-US" sz="2800" dirty="0" err="1">
                <a:cs typeface="Calibri"/>
              </a:rPr>
              <a:t>eboabe</a:t>
            </a:r>
            <a:r>
              <a:rPr lang="en-US" sz="2800" dirty="0">
                <a:cs typeface="Calibri"/>
              </a:rPr>
              <a:t> de </a:t>
            </a:r>
            <a:r>
              <a:rPr lang="en-US" sz="2800" dirty="0" err="1">
                <a:cs typeface="Calibri"/>
              </a:rPr>
              <a:t>fasole</a:t>
            </a:r>
            <a:r>
              <a:rPr lang="en-US" sz="2800" dirty="0">
                <a:cs typeface="Calibri"/>
              </a:rPr>
              <a:t> care au la </a:t>
            </a:r>
            <a:r>
              <a:rPr lang="en-US" sz="2800" dirty="0" err="1">
                <a:cs typeface="Calibri"/>
              </a:rPr>
              <a:t>mijloc</a:t>
            </a:r>
            <a:r>
              <a:rPr lang="en-US" sz="2800" dirty="0">
                <a:cs typeface="Calibri"/>
              </a:rPr>
              <a:t> un </a:t>
            </a:r>
            <a:r>
              <a:rPr lang="en-US" sz="2800" dirty="0" err="1">
                <a:cs typeface="Calibri"/>
              </a:rPr>
              <a:t>orificiu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numit</a:t>
            </a:r>
            <a:r>
              <a:rPr lang="en-US" sz="2800" dirty="0">
                <a:cs typeface="Calibri"/>
              </a:rPr>
              <a:t> OSTIOL</a:t>
            </a:r>
          </a:p>
        </p:txBody>
      </p:sp>
    </p:spTree>
    <p:extLst>
      <p:ext uri="{BB962C8B-B14F-4D97-AF65-F5344CB8AC3E}">
        <p14:creationId xmlns:p14="http://schemas.microsoft.com/office/powerpoint/2010/main" xmlns="" val="25731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</Words>
  <Application>Microsoft Office PowerPoint</Application>
  <PresentationFormat>Particularizare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5" baseType="lpstr">
      <vt:lpstr>Office Theme</vt:lpstr>
      <vt:lpstr>Tesuturile Vegetale</vt:lpstr>
      <vt:lpstr>Tesuturile Vegetale</vt:lpstr>
      <vt:lpstr>tesuturile  embtionre</vt:lpstr>
      <vt:lpstr>Tesuturile Definitive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toni</cp:lastModifiedBy>
  <cp:revision>351</cp:revision>
  <dcterms:created xsi:type="dcterms:W3CDTF">2013-07-15T20:26:40Z</dcterms:created>
  <dcterms:modified xsi:type="dcterms:W3CDTF">2019-01-22T08:11:55Z</dcterms:modified>
</cp:coreProperties>
</file>