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2B85-D1C1-440F-945D-4B9A5730CF65}" type="datetimeFigureOut">
              <a:rPr lang="ro-RO" smtClean="0"/>
              <a:pPr/>
              <a:t>05.04.2022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12BE7-FB29-4B7B-9BEF-F73542E8566F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2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2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2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XPLOZIA%20STELARA.doc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85728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CLASA V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714885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Bucătăria este spaţiul în care se prepara hrana prin aplicarea anumitor tehnologii asupra alimentelor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Pentru pregătirea ș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prelucrarea alimentelor se folosesc vase, ustensile şi echipamente specifice</a:t>
            </a: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ro-RO" sz="2400" i="1" dirty="0" smtClean="0"/>
          </a:p>
          <a:p>
            <a:endParaRPr lang="ro-RO" sz="2400" dirty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357166"/>
            <a:ext cx="29289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1. Vasel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Oalele 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cratiţele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pent</a:t>
            </a: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ătit)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Vesela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Tacâmurile </a:t>
            </a: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(pentru servirea preparatelor)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1435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714356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71462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7174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714884"/>
            <a:ext cx="2143125" cy="19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78632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38576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2.Paharele</a:t>
            </a:r>
          </a:p>
          <a:p>
            <a:pPr lvl="0"/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3.Ustensilele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obiecte folosite la realizarea operațiilor de pregătire și finisare a preparatrlor)</a:t>
            </a:r>
          </a:p>
          <a:p>
            <a:pPr lvl="0"/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4.Dispozitivele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b="1" dirty="0" smtClean="0"/>
              <a:t>(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se folosesc pentru executarea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mai ușoară și mai rapidă a 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unor operații.)</a:t>
            </a:r>
            <a:endParaRPr lang="ro-RO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290"/>
            <a:ext cx="20716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1943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1455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50057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357430"/>
            <a:ext cx="2000257" cy="20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4000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5.Aparate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bucătărie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Wingdings" pitchFamily="2" charset="2"/>
              <a:buChar char="§"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pentru prelucrarea alimentelor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pentru păstrarea şi conservarea </a:t>
            </a:r>
            <a:r>
              <a:rPr lang="ro-RO" sz="2800" i="1" dirty="0" smtClean="0">
                <a:latin typeface="Times New Roman" pitchFamily="18" charset="0"/>
                <a:cs typeface="Times New Roman" pitchFamily="18" charset="0"/>
              </a:rPr>
              <a:t>alimentelor</a:t>
            </a:r>
          </a:p>
          <a:p>
            <a:pPr lvl="0">
              <a:buFont typeface="Wingdings" pitchFamily="2" charset="2"/>
              <a:buChar char="§"/>
            </a:pPr>
            <a:endParaRPr lang="ro-RO" sz="28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o-RO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pentru pregătirea termică a mâncării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00042"/>
            <a:ext cx="2214578" cy="189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1429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00306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285992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429108"/>
            <a:ext cx="152771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000625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00166" y="285728"/>
            <a:ext cx="678661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FACTORI  DE CONFORT ÎN BUCĂTĂRIE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857232"/>
            <a:ext cx="30400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1357298"/>
            <a:ext cx="33575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Dispunerea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mobilierului;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Amplasarea chiuvetei şi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aragazului;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Dotarea cu obiectele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necesare;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Iluminatul;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Finisajul pereţilor şi al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pardoselii;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3116"/>
            <a:ext cx="28837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86256"/>
            <a:ext cx="304000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>
                <a:solidFill>
                  <a:srgbClr val="FFFF00"/>
                </a:solidFill>
              </a:rPr>
              <a:t>ARANJAREA ŞI </a:t>
            </a:r>
            <a:r>
              <a:rPr lang="ro-RO" sz="2800" b="1" i="1" dirty="0" smtClean="0">
                <a:solidFill>
                  <a:srgbClr val="FFFF00"/>
                </a:solidFill>
              </a:rPr>
              <a:t>DECORAREA MESEI</a:t>
            </a:r>
            <a:endParaRPr lang="ro-RO" sz="2800" b="1" dirty="0">
              <a:solidFill>
                <a:srgbClr val="FFFF0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571744"/>
            <a:ext cx="3643306" cy="4286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000108"/>
            <a:ext cx="321471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Aranjarea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mesei este în funcţie de felul mesei (mic dejun, prânz, cină, mese speciale), de numărul şi felul preparatelor ce se vor servi la masă, de numărul invitaţilor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Mesele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festive vor fi decorate cu diferite elemente: </a:t>
            </a:r>
          </a:p>
          <a:p>
            <a:pPr lvl="0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şerveţele colorate şi aranjate estetic,</a:t>
            </a:r>
          </a:p>
          <a:p>
            <a:pPr lvl="0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flori naturale,</a:t>
            </a:r>
          </a:p>
          <a:p>
            <a:pPr lvl="0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lumânări.</a:t>
            </a: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2832" y="0"/>
            <a:ext cx="2835649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642918"/>
            <a:ext cx="283565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429000"/>
            <a:ext cx="20895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1000108"/>
            <a:ext cx="92106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CAMERA DIN IMAGINEA DE MAI JOS ESTE...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00240"/>
            <a:ext cx="4705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428868"/>
            <a:ext cx="2428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BAIE </a:t>
            </a:r>
          </a:p>
          <a:p>
            <a:pPr>
              <a:buFont typeface="Wingdings" pitchFamily="2" charset="2"/>
              <a:buChar char="q"/>
            </a:pPr>
            <a:endPara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BUCĂTĂRIE</a:t>
            </a:r>
          </a:p>
          <a:p>
            <a:pPr>
              <a:buFont typeface="Wingdings" pitchFamily="2" charset="2"/>
              <a:buChar char="q"/>
            </a:pPr>
            <a:endPara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LIVING</a:t>
            </a: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Forward or Next 10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2928926" y="3643314"/>
            <a:ext cx="571504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Action Button: Forward or Next 11">
            <a:hlinkClick r:id="" action="ppaction://hlinkshowjump?jump=nextslide" highlightClick="1">
              <a:snd r:embed="rId5" name="explode.wav"/>
            </a:hlinkClick>
          </p:cNvPr>
          <p:cNvSpPr/>
          <p:nvPr/>
        </p:nvSpPr>
        <p:spPr>
          <a:xfrm>
            <a:off x="2071670" y="4714884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Action Button: Forward or Next 12">
            <a:hlinkClick r:id="" action="ppaction://hlinkshowjump?jump=nextslide" highlightClick="1">
              <a:snd r:embed="rId5" name="explode.wav"/>
            </a:hlinkClick>
          </p:cNvPr>
          <p:cNvSpPr/>
          <p:nvPr/>
        </p:nvSpPr>
        <p:spPr>
          <a:xfrm>
            <a:off x="2000232" y="2428868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Pictures\10089284-laughing-and-pointing-emot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71480"/>
            <a:ext cx="6000752" cy="45305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5715016"/>
            <a:ext cx="336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 ÎNCEARCĂ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previousslide" highlightClick="1"/>
          </p:cNvPr>
          <p:cNvSpPr/>
          <p:nvPr/>
        </p:nvSpPr>
        <p:spPr>
          <a:xfrm>
            <a:off x="4572000" y="5786454"/>
            <a:ext cx="164307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642918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ÎN IMAGINEA DE MAI JOS SE AFLĂ 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428868"/>
            <a:ext cx="2428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TACÂMURI </a:t>
            </a:r>
          </a:p>
          <a:p>
            <a:pPr>
              <a:buFont typeface="Wingdings" pitchFamily="2" charset="2"/>
              <a:buChar char="q"/>
            </a:pPr>
            <a:endPara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VESELA</a:t>
            </a:r>
          </a:p>
          <a:p>
            <a:pPr>
              <a:buFont typeface="Wingdings" pitchFamily="2" charset="2"/>
              <a:buChar char="q"/>
            </a:pPr>
            <a:endPara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USTENSILE</a:t>
            </a: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5521593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Forward or Next 9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2714612" y="2500306"/>
            <a:ext cx="571504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Action Button: Forward or Next 10">
            <a:hlinkClick r:id="" action="ppaction://hlinkshowjump?jump=nextslide" highlightClick="1">
              <a:snd r:embed="rId5" name="explode.wav"/>
            </a:hlinkClick>
          </p:cNvPr>
          <p:cNvSpPr/>
          <p:nvPr/>
        </p:nvSpPr>
        <p:spPr>
          <a:xfrm>
            <a:off x="2643174" y="4714884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Action Button: Forward or Next 11">
            <a:hlinkClick r:id="" action="ppaction://hlinkshowjump?jump=nextslide" highlightClick="1">
              <a:snd r:embed="rId5" name="explode.wav"/>
            </a:hlinkClick>
          </p:cNvPr>
          <p:cNvSpPr/>
          <p:nvPr/>
        </p:nvSpPr>
        <p:spPr>
          <a:xfrm>
            <a:off x="2285984" y="3500438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</a:rPr>
              <a:t>MENIUL DIN IMAGINILE URMĂTOARE</a:t>
            </a:r>
          </a:p>
          <a:p>
            <a:r>
              <a:rPr lang="ro-RO" sz="2800" b="1" dirty="0" smtClean="0">
                <a:solidFill>
                  <a:srgbClr val="FFFF00"/>
                </a:solidFill>
              </a:rPr>
              <a:t> ESTE PENTRU </a:t>
            </a:r>
            <a:r>
              <a:rPr lang="ro-RO" sz="2800" dirty="0" smtClean="0">
                <a:solidFill>
                  <a:srgbClr val="FFFF00"/>
                </a:solidFill>
              </a:rPr>
              <a:t>.....</a:t>
            </a:r>
            <a:endParaRPr lang="ro-RO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Maria\Pictures\DSC00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857628"/>
            <a:ext cx="3648000" cy="2736000"/>
          </a:xfrm>
          <a:prstGeom prst="rect">
            <a:avLst/>
          </a:prstGeom>
          <a:noFill/>
        </p:spPr>
      </p:pic>
      <p:pic>
        <p:nvPicPr>
          <p:cNvPr id="1027" name="Picture 3" descr="C:\Users\Maria\Pictures\masa de past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857232"/>
            <a:ext cx="2321098" cy="3095766"/>
          </a:xfrm>
          <a:prstGeom prst="rect">
            <a:avLst/>
          </a:prstGeom>
          <a:noFill/>
        </p:spPr>
      </p:pic>
      <p:pic>
        <p:nvPicPr>
          <p:cNvPr id="1028" name="Picture 4" descr="C:\Users\Maria\Pictures\Picture 1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214818"/>
            <a:ext cx="3632189" cy="241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2000240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FF0000"/>
                </a:solidFill>
              </a:rPr>
              <a:t>PAȘTE</a:t>
            </a:r>
          </a:p>
          <a:p>
            <a:r>
              <a:rPr lang="ro-RO" sz="2800" b="1" dirty="0" smtClean="0">
                <a:solidFill>
                  <a:srgbClr val="FF0000"/>
                </a:solidFill>
              </a:rPr>
              <a:t>CRĂCIUN</a:t>
            </a:r>
          </a:p>
          <a:p>
            <a:r>
              <a:rPr lang="ro-RO" sz="2800" b="1" dirty="0" smtClean="0">
                <a:solidFill>
                  <a:srgbClr val="FF0000"/>
                </a:solidFill>
              </a:rPr>
              <a:t>REVEELION</a:t>
            </a:r>
            <a:endParaRPr lang="ro-RO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Forward or Next 6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3071802" y="2071678"/>
            <a:ext cx="571504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7" name="explode.wav"/>
            </a:hlinkClick>
          </p:cNvPr>
          <p:cNvSpPr/>
          <p:nvPr/>
        </p:nvSpPr>
        <p:spPr>
          <a:xfrm>
            <a:off x="3428992" y="2500306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Action Button: Forward or Next 8">
            <a:hlinkClick r:id="" action="ppaction://hlinkshowjump?jump=nextslide" highlightClick="1">
              <a:snd r:embed="rId7" name="explode.wav"/>
            </a:hlinkClick>
          </p:cNvPr>
          <p:cNvSpPr/>
          <p:nvPr/>
        </p:nvSpPr>
        <p:spPr>
          <a:xfrm>
            <a:off x="3714744" y="2928934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Pictures\10089284-laughing-and-pointing-emot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71480"/>
            <a:ext cx="6000752" cy="45305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5715016"/>
            <a:ext cx="336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 ÎNCEARCĂ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previousslide" highlightClick="1"/>
          </p:cNvPr>
          <p:cNvSpPr/>
          <p:nvPr/>
        </p:nvSpPr>
        <p:spPr>
          <a:xfrm>
            <a:off x="4572000" y="5786454"/>
            <a:ext cx="164307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APARATUL DE BUCĂTĂRIE DIN  IMAGINEA DE MAI JOS SE FOLOSEȘTE  PENTRU ...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3116"/>
            <a:ext cx="4000508" cy="40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2714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PĂSTRAREA ALIMENTELOR </a:t>
            </a:r>
          </a:p>
          <a:p>
            <a:pPr>
              <a:buFont typeface="Wingdings" pitchFamily="2" charset="2"/>
              <a:buChar char="q"/>
            </a:pPr>
            <a:endParaRPr lang="ro-RO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GĂTIT</a:t>
            </a:r>
          </a:p>
          <a:p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o-RO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SPĂLAREA VASELOR</a:t>
            </a:r>
            <a:endParaRPr lang="ro-RO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3071802" y="3214686"/>
            <a:ext cx="571504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Action Button: Forward or Next 11">
            <a:hlinkClick r:id="" action="ppaction://hlinkshowjump?jump=nextslide" highlightClick="1">
              <a:snd r:embed="rId5" name="explode.wav"/>
            </a:hlinkClick>
          </p:cNvPr>
          <p:cNvSpPr/>
          <p:nvPr/>
        </p:nvSpPr>
        <p:spPr>
          <a:xfrm>
            <a:off x="3000364" y="2214554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Action Button: Forward or Next 12">
            <a:hlinkClick r:id="" action="ppaction://hlinkshowjump?jump=nextslide" highlightClick="1">
              <a:snd r:embed="rId5" name="explode.wav"/>
            </a:hlinkClick>
          </p:cNvPr>
          <p:cNvSpPr/>
          <p:nvPr/>
        </p:nvSpPr>
        <p:spPr>
          <a:xfrm>
            <a:off x="2714612" y="4143380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Pictures\10089284-laughing-and-pointing-emot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71480"/>
            <a:ext cx="6000752" cy="45305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5715016"/>
            <a:ext cx="336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 ÎNCEARCĂ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previousslide" highlightClick="1"/>
          </p:cNvPr>
          <p:cNvSpPr/>
          <p:nvPr/>
        </p:nvSpPr>
        <p:spPr>
          <a:xfrm>
            <a:off x="4572000" y="5786454"/>
            <a:ext cx="164307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ria\Pictures\sad-emoticon-316f7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714356"/>
            <a:ext cx="5353242" cy="40005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7554" y="4857760"/>
            <a:ext cx="2447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SFĂRȘIT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Pictures\10089284-laughing-and-pointing-emot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71480"/>
            <a:ext cx="6000752" cy="45305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5715016"/>
            <a:ext cx="336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 ÎNCEARCĂ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previousslide" highlightClick="1"/>
          </p:cNvPr>
          <p:cNvSpPr/>
          <p:nvPr/>
        </p:nvSpPr>
        <p:spPr>
          <a:xfrm>
            <a:off x="4572000" y="5786454"/>
            <a:ext cx="164307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642918"/>
            <a:ext cx="5929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</a:rPr>
              <a:t>MENIUL DIN IMAGINILE URMĂTOARE</a:t>
            </a:r>
          </a:p>
          <a:p>
            <a:r>
              <a:rPr lang="ro-RO" sz="2800" b="1" dirty="0" smtClean="0">
                <a:solidFill>
                  <a:srgbClr val="FFFF00"/>
                </a:solidFill>
              </a:rPr>
              <a:t> ESTE PENTRU </a:t>
            </a:r>
            <a:r>
              <a:rPr lang="ro-RO" sz="2800" dirty="0" smtClean="0">
                <a:solidFill>
                  <a:srgbClr val="FFFF00"/>
                </a:solidFill>
              </a:rPr>
              <a:t>.....</a:t>
            </a:r>
          </a:p>
          <a:p>
            <a:endParaRPr lang="ro-RO" sz="2800" dirty="0">
              <a:solidFill>
                <a:srgbClr val="FFFF00"/>
              </a:solidFill>
            </a:endParaRPr>
          </a:p>
          <a:p>
            <a:r>
              <a:rPr lang="ro-RO" sz="2800" b="1" dirty="0" smtClean="0">
                <a:solidFill>
                  <a:srgbClr val="FF0000"/>
                </a:solidFill>
              </a:rPr>
              <a:t>CRĂCIUN</a:t>
            </a:r>
          </a:p>
          <a:p>
            <a:r>
              <a:rPr lang="ro-RO" sz="2800" b="1" dirty="0" smtClean="0">
                <a:solidFill>
                  <a:srgbClr val="FF0000"/>
                </a:solidFill>
              </a:rPr>
              <a:t>MIC DEJUN</a:t>
            </a:r>
          </a:p>
          <a:p>
            <a:r>
              <a:rPr lang="ro-RO" sz="2800" b="1" dirty="0" smtClean="0">
                <a:solidFill>
                  <a:srgbClr val="FF0000"/>
                </a:solidFill>
              </a:rPr>
              <a:t>PRÂNZ</a:t>
            </a:r>
            <a:endParaRPr lang="ro-RO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aria\Pictures\1272889431_313d4c3e56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1285860"/>
            <a:ext cx="2864962" cy="2148722"/>
          </a:xfrm>
          <a:prstGeom prst="rect">
            <a:avLst/>
          </a:prstGeom>
          <a:noFill/>
        </p:spPr>
      </p:pic>
      <p:pic>
        <p:nvPicPr>
          <p:cNvPr id="3075" name="Picture 3" descr="C:\Users\Maria\Pictures\dsc01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36157"/>
            <a:ext cx="4183556" cy="3137667"/>
          </a:xfrm>
          <a:prstGeom prst="rect">
            <a:avLst/>
          </a:prstGeom>
          <a:noFill/>
        </p:spPr>
      </p:pic>
      <p:pic>
        <p:nvPicPr>
          <p:cNvPr id="3076" name="Picture 4" descr="C:\Users\Maria\Pictures\IMGP96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143380"/>
            <a:ext cx="3545427" cy="2354385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3286116" y="2500306"/>
            <a:ext cx="571504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Action Button: Forward or Next 13">
            <a:hlinkClick r:id="" action="ppaction://hlinkshowjump?jump=nextslide" highlightClick="1">
              <a:snd r:embed="rId7" name="explode.wav"/>
            </a:hlinkClick>
          </p:cNvPr>
          <p:cNvSpPr/>
          <p:nvPr/>
        </p:nvSpPr>
        <p:spPr>
          <a:xfrm>
            <a:off x="2928926" y="2928934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Action Button: Forward or Next 14">
            <a:hlinkClick r:id="" action="ppaction://hlinkshowjump?jump=nextslide" highlightClick="1">
              <a:snd r:embed="rId7" name="explode.wav"/>
            </a:hlinkClick>
          </p:cNvPr>
          <p:cNvSpPr/>
          <p:nvPr/>
        </p:nvSpPr>
        <p:spPr>
          <a:xfrm>
            <a:off x="2928926" y="1928802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Pictures\10089284-laughing-and-pointing-emot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71480"/>
            <a:ext cx="6000752" cy="45305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5715016"/>
            <a:ext cx="336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 ÎNCEARCĂ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previousslide" highlightClick="1"/>
          </p:cNvPr>
          <p:cNvSpPr/>
          <p:nvPr/>
        </p:nvSpPr>
        <p:spPr>
          <a:xfrm>
            <a:off x="4572000" y="5786454"/>
            <a:ext cx="164307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FFFF00"/>
                </a:solidFill>
              </a:rPr>
              <a:t>MENIUL DIN IMAGINILE URMĂTOARE SE CONSUMĂ .....</a:t>
            </a:r>
          </a:p>
          <a:p>
            <a:endParaRPr lang="ro-RO" sz="2800" b="1" dirty="0">
              <a:solidFill>
                <a:srgbClr val="FFFF00"/>
              </a:solidFill>
            </a:endParaRPr>
          </a:p>
          <a:p>
            <a:r>
              <a:rPr lang="ro-RO" sz="2800" b="1" dirty="0" smtClean="0">
                <a:solidFill>
                  <a:srgbClr val="FFFF00"/>
                </a:solidFill>
              </a:rPr>
              <a:t>DE PASTE</a:t>
            </a:r>
          </a:p>
          <a:p>
            <a:r>
              <a:rPr lang="ro-RO" sz="2800" b="1" dirty="0" smtClean="0">
                <a:solidFill>
                  <a:srgbClr val="FFFF00"/>
                </a:solidFill>
              </a:rPr>
              <a:t>DE REVELION</a:t>
            </a:r>
          </a:p>
          <a:p>
            <a:r>
              <a:rPr lang="ro-RO" sz="2800" b="1" dirty="0" smtClean="0">
                <a:solidFill>
                  <a:srgbClr val="FFFF00"/>
                </a:solidFill>
              </a:rPr>
              <a:t>PRIMĂVARA</a:t>
            </a:r>
            <a:endParaRPr lang="ro-RO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Maria\Pictures\03_Revelion 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3048000"/>
            <a:ext cx="2857500" cy="3810000"/>
          </a:xfrm>
          <a:prstGeom prst="rect">
            <a:avLst/>
          </a:prstGeom>
          <a:noFill/>
        </p:spPr>
      </p:pic>
      <p:pic>
        <p:nvPicPr>
          <p:cNvPr id="4099" name="Picture 3" descr="C:\Users\Maria\Pictures\Meniu-special-cu-foie-gra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7" y="142852"/>
            <a:ext cx="2285984" cy="2285984"/>
          </a:xfrm>
          <a:prstGeom prst="rect">
            <a:avLst/>
          </a:prstGeom>
          <a:noFill/>
        </p:spPr>
      </p:pic>
      <p:pic>
        <p:nvPicPr>
          <p:cNvPr id="4100" name="Picture 4" descr="C:\Users\Maria\Pictures\re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571876"/>
            <a:ext cx="3952886" cy="2964665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928926" y="2214554"/>
            <a:ext cx="571504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Action Button: Forward or Next 8">
            <a:hlinkClick r:id="" action="ppaction://hlinkshowjump?jump=nextslide" highlightClick="1">
              <a:snd r:embed="rId7" name="explode.wav"/>
            </a:hlinkClick>
          </p:cNvPr>
          <p:cNvSpPr/>
          <p:nvPr/>
        </p:nvSpPr>
        <p:spPr>
          <a:xfrm>
            <a:off x="2928926" y="2786058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Action Button: Forward or Next 9">
            <a:hlinkClick r:id="" action="ppaction://hlinkshowjump?jump=nextslide" highlightClick="1">
              <a:snd r:embed="rId7" name="explode.wav"/>
            </a:hlinkClick>
          </p:cNvPr>
          <p:cNvSpPr/>
          <p:nvPr/>
        </p:nvSpPr>
        <p:spPr>
          <a:xfrm>
            <a:off x="2714612" y="1714488"/>
            <a:ext cx="642942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Pictures\10089284-laughing-and-pointing-emot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71480"/>
            <a:ext cx="6000752" cy="45305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0034" y="5715016"/>
            <a:ext cx="3362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MAI ÎNCEARCĂ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previousslide" highlightClick="1"/>
          </p:cNvPr>
          <p:cNvSpPr/>
          <p:nvPr/>
        </p:nvSpPr>
        <p:spPr>
          <a:xfrm>
            <a:off x="4572000" y="5786454"/>
            <a:ext cx="164307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928662" y="4071942"/>
            <a:ext cx="2286016" cy="17859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857224" y="5715016"/>
            <a:ext cx="6199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o-RO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”EXPLOZIA STELARĂ”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47863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o-RO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BUCĂTĂRIA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ucatar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bucataria</Template>
  <TotalTime>1</TotalTime>
  <Words>286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bucataria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16043477781</dc:creator>
  <cp:lastModifiedBy>toni</cp:lastModifiedBy>
  <cp:revision>1</cp:revision>
  <dcterms:created xsi:type="dcterms:W3CDTF">2020-04-23T19:01:28Z</dcterms:created>
  <dcterms:modified xsi:type="dcterms:W3CDTF">2022-04-05T07:55:38Z</dcterms:modified>
</cp:coreProperties>
</file>