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8" r:id="rId3"/>
    <p:sldId id="288" r:id="rId4"/>
    <p:sldId id="256" r:id="rId5"/>
    <p:sldId id="291" r:id="rId6"/>
    <p:sldId id="296" r:id="rId7"/>
    <p:sldId id="290" r:id="rId8"/>
    <p:sldId id="295" r:id="rId9"/>
    <p:sldId id="294" r:id="rId10"/>
    <p:sldId id="275" r:id="rId11"/>
    <p:sldId id="276" r:id="rId12"/>
    <p:sldId id="277" r:id="rId13"/>
    <p:sldId id="278" r:id="rId14"/>
    <p:sldId id="279" r:id="rId15"/>
    <p:sldId id="259" r:id="rId16"/>
    <p:sldId id="286" r:id="rId17"/>
    <p:sldId id="28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FF"/>
    <a:srgbClr val="990033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6529"/>
      </p:ext>
    </p:extLst>
  </p:cSld>
  <p:clrMapOvr>
    <a:masterClrMapping/>
  </p:clrMapOvr>
  <p:transition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6180"/>
      </p:ext>
    </p:extLst>
  </p:cSld>
  <p:clrMapOvr>
    <a:masterClrMapping/>
  </p:clrMapOvr>
  <p:transition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6906"/>
      </p:ext>
    </p:extLst>
  </p:cSld>
  <p:clrMapOvr>
    <a:masterClrMapping/>
  </p:clrMapOvr>
  <p:transition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8209"/>
      </p:ext>
    </p:extLst>
  </p:cSld>
  <p:clrMapOvr>
    <a:masterClrMapping/>
  </p:clrMapOvr>
  <p:transition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0618"/>
      </p:ext>
    </p:extLst>
  </p:cSld>
  <p:clrMapOvr>
    <a:masterClrMapping/>
  </p:clrMapOvr>
  <p:transition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4530"/>
      </p:ext>
    </p:extLst>
  </p:cSld>
  <p:clrMapOvr>
    <a:masterClrMapping/>
  </p:clrMapOvr>
  <p:transition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4412"/>
      </p:ext>
    </p:extLst>
  </p:cSld>
  <p:clrMapOvr>
    <a:masterClrMapping/>
  </p:clrMapOvr>
  <p:transition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9570"/>
      </p:ext>
    </p:extLst>
  </p:cSld>
  <p:clrMapOvr>
    <a:masterClrMapping/>
  </p:clrMapOvr>
  <p:transition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34536"/>
      </p:ext>
    </p:extLst>
  </p:cSld>
  <p:clrMapOvr>
    <a:masterClrMapping/>
  </p:clrMapOvr>
  <p:transition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45080"/>
      </p:ext>
    </p:extLst>
  </p:cSld>
  <p:clrMapOvr>
    <a:masterClrMapping/>
  </p:clrMapOvr>
  <p:transition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18498"/>
      </p:ext>
    </p:extLst>
  </p:cSld>
  <p:clrMapOvr>
    <a:masterClrMapping/>
  </p:clrMapOvr>
  <p:transition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058D-B59E-498A-9635-F518433AF0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9D84-E16F-4B9A-869C-19294767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25910" y="1926134"/>
            <a:ext cx="9144000" cy="312112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STRUCTURI 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</a:t>
            </a:r>
            <a:b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b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NUMĂR </a:t>
            </a:r>
            <a:r>
              <a:rPr lang="ro-RO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CUNOSCUT </a:t>
            </a: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PAȘI</a:t>
            </a:r>
            <a:b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(cu </a:t>
            </a:r>
            <a:r>
              <a:rPr lang="ro-RO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inițial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283316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488" y="4388847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Recapitulare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o-R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Aplicație structura liniară/secvențială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251" y="3009639"/>
            <a:ext cx="8896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CIFRELE UNUI NUMĂR ÎNTREG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0643" y="258303"/>
            <a:ext cx="8047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Probleme</a:t>
            </a:r>
            <a:r>
              <a:rPr lang="en-US" altLang="en-US" sz="4000" b="1" dirty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tip </a:t>
            </a:r>
            <a:r>
              <a:rPr lang="ro-RO" altLang="en-US" sz="4000" b="1" dirty="0" smtClean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Prelucrarea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cifrelor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unui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număr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19176"/>
      </p:ext>
    </p:extLst>
  </p:cSld>
  <p:clrMapOvr>
    <a:masterClrMapping/>
  </p:clrMapOvr>
  <p:transition advTm="1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3606" y="1245704"/>
            <a:ext cx="1143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ENUNȚ PROBLEMĂ: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CITEȘTE DE LA TASTATURĂ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NUMĂR </a:t>
            </a:r>
            <a:r>
              <a:rPr lang="ro-RO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NTREG</a:t>
            </a:r>
            <a:r>
              <a:rPr lang="ro-R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(n)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SCRIEȚI UN ALGORITM CARE SĂ AFIŞEZE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</a:rPr>
              <a:t>u - </a:t>
            </a:r>
            <a:r>
              <a:rPr lang="en-US" sz="4000" b="1" dirty="0" err="1" smtClean="0">
                <a:solidFill>
                  <a:srgbClr val="002060"/>
                </a:solidFill>
              </a:rPr>
              <a:t>cifra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unităților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</a:rPr>
              <a:t>z - </a:t>
            </a:r>
            <a:r>
              <a:rPr lang="en-US" sz="4000" b="1" dirty="0" err="1" smtClean="0">
                <a:solidFill>
                  <a:srgbClr val="002060"/>
                </a:solidFill>
              </a:rPr>
              <a:t>cifra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zecilor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</a:rPr>
              <a:t>s - </a:t>
            </a:r>
            <a:r>
              <a:rPr lang="en-US" sz="4000" b="1" dirty="0" err="1" smtClean="0">
                <a:solidFill>
                  <a:srgbClr val="002060"/>
                </a:solidFill>
              </a:rPr>
              <a:t>cifra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sutelor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2060"/>
                </a:solidFill>
              </a:rPr>
              <a:t>m - </a:t>
            </a:r>
            <a:r>
              <a:rPr lang="en-US" sz="4000" b="1" dirty="0" err="1" smtClean="0">
                <a:solidFill>
                  <a:srgbClr val="002060"/>
                </a:solidFill>
              </a:rPr>
              <a:t>cifra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miilor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486"/>
          <a:stretch/>
        </p:blipFill>
        <p:spPr>
          <a:xfrm>
            <a:off x="3019313" y="5642263"/>
            <a:ext cx="5433531" cy="103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412" y="955639"/>
            <a:ext cx="2696903" cy="175432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o-RO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NU UITA</a:t>
            </a:r>
          </a:p>
          <a:p>
            <a:pPr algn="ctr"/>
            <a:r>
              <a:rPr lang="ro-RO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!!!!!!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2427" y="2412711"/>
            <a:ext cx="659610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o-RO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Operația este: </a:t>
            </a:r>
            <a:r>
              <a:rPr lang="ro-RO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n mod 10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2426" y="104387"/>
            <a:ext cx="6596101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8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RESTUL ÎMPĂRȚIRII LA 10</a:t>
            </a:r>
          </a:p>
          <a:p>
            <a:pPr algn="ctr"/>
            <a:r>
              <a:rPr lang="ro-RO" sz="4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unui număr</a:t>
            </a:r>
          </a:p>
          <a:p>
            <a:pPr algn="ctr"/>
            <a:r>
              <a:rPr lang="ro-RO" sz="48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este CIFRA UNITĂȚILOR.</a:t>
            </a:r>
            <a:endParaRPr lang="en-US" sz="48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11" y="3168503"/>
            <a:ext cx="11015355" cy="2308324"/>
          </a:xfrm>
          <a:prstGeom prst="rect">
            <a:avLst/>
          </a:prstGeom>
          <a:solidFill>
            <a:srgbClr val="9933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8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CÂTUL</a:t>
            </a:r>
            <a:r>
              <a:rPr lang="ro-RO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o-RO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ÎMPĂRȚIRII LA 10</a:t>
            </a:r>
          </a:p>
          <a:p>
            <a:pPr algn="ctr"/>
            <a:r>
              <a:rPr lang="ro-RO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unui număr</a:t>
            </a:r>
          </a:p>
          <a:p>
            <a:pPr algn="ctr"/>
            <a:r>
              <a:rPr lang="ro-RO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este ACEL NUMĂR fără CIFRA UNITĂȚILOR.</a:t>
            </a:r>
            <a:endParaRPr lang="en-US" sz="48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811" y="5478426"/>
            <a:ext cx="11015356" cy="83099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Operația este: </a:t>
            </a:r>
            <a:r>
              <a:rPr lang="ro-RO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n </a:t>
            </a:r>
            <a:r>
              <a:rPr lang="ro-RO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div </a:t>
            </a:r>
            <a:r>
              <a:rPr lang="ro-RO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811" y="6355589"/>
            <a:ext cx="11015356" cy="55399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o-RO" sz="3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DAR LA ÎMPĂRȚIREA LA 100, 1000 .......... ? </a:t>
            </a:r>
            <a:endParaRPr lang="en-US" sz="3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299" y="854542"/>
            <a:ext cx="4305673" cy="868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9548" y="1925383"/>
            <a:ext cx="5372100" cy="30445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24809" y="15715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 URMĂTORUL EXEMPLU: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4750" t="54885" r="18056" b="19603"/>
          <a:stretch/>
        </p:blipFill>
        <p:spPr>
          <a:xfrm>
            <a:off x="7647707" y="1494771"/>
            <a:ext cx="1836140" cy="377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44" y="-91127"/>
            <a:ext cx="4412362" cy="4724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96773" y="4858902"/>
            <a:ext cx="128431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 10  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98480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ro-RO" sz="2400" b="1" dirty="0">
                <a:solidFill>
                  <a:srgbClr val="98480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ro-RO" sz="2400" b="1" dirty="0">
                <a:solidFill>
                  <a:srgbClr val="98480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div 10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 10         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cifra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 </a:t>
            </a:r>
            <a:r>
              <a:rPr lang="ro-RO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div 10  </a:t>
            </a:r>
            <a:r>
              <a:rPr lang="ro-RO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..........................................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o-RO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ro-RO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div 100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 10      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cifra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zecilor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 </a:t>
            </a:r>
            <a:r>
              <a:rPr lang="ro-RO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div </a:t>
            </a:r>
            <a:r>
              <a:rPr lang="ro-RO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b="1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o-RO" sz="2400" b="1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ro-RO" sz="2400" b="1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div 1000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 10 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cifra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zecilor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sute</a:t>
            </a:r>
            <a:r>
              <a:rPr lang="ro-RO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o-RO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div </a:t>
            </a:r>
            <a:r>
              <a:rPr lang="ro-RO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7327" y="1877066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>
                <a:solidFill>
                  <a:srgbClr val="FF0000"/>
                </a:solidFill>
              </a:rPr>
              <a:t>u</a:t>
            </a:r>
            <a:r>
              <a:rPr lang="ro-RO" sz="4800" dirty="0" smtClean="0"/>
              <a:t>    </a:t>
            </a:r>
            <a:r>
              <a:rPr lang="en-US" sz="4800" dirty="0" smtClean="0"/>
              <a:t>5</a:t>
            </a:r>
            <a:r>
              <a:rPr lang="ro-RO" sz="4800" dirty="0" smtClean="0"/>
              <a:t>678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7327" y="2580359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ro-RO" sz="4800" dirty="0" smtClean="0"/>
              <a:t>    </a:t>
            </a:r>
            <a:r>
              <a:rPr lang="en-US" sz="4800" dirty="0" smtClean="0"/>
              <a:t>5</a:t>
            </a:r>
            <a:r>
              <a:rPr lang="ro-RO" sz="4800" dirty="0" smtClean="0"/>
              <a:t>67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7791230" y="3507565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>
                <a:solidFill>
                  <a:srgbClr val="00B050"/>
                </a:solidFill>
              </a:rPr>
              <a:t>s</a:t>
            </a:r>
            <a:r>
              <a:rPr lang="ro-RO" sz="4800" dirty="0" smtClean="0"/>
              <a:t>    </a:t>
            </a:r>
            <a:r>
              <a:rPr lang="en-US" sz="4800" dirty="0" smtClean="0"/>
              <a:t>5</a:t>
            </a:r>
            <a:r>
              <a:rPr lang="ro-RO" sz="4800" dirty="0" smtClean="0"/>
              <a:t>6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1962" y="4283312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ro-RO" sz="4800" dirty="0" smtClean="0"/>
              <a:t>   5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194332" y="4531180"/>
            <a:ext cx="20209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PSEUDOCOD</a:t>
            </a:r>
            <a:endParaRPr lang="en-US" sz="2400" b="1" u="sng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85633" y="3175316"/>
            <a:ext cx="1283159" cy="304698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ro-RO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o-RO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Din </a:t>
            </a:r>
          </a:p>
          <a:p>
            <a:pPr algn="ctr"/>
            <a:r>
              <a:rPr lang="ro-RO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ce a rămas, </a:t>
            </a:r>
          </a:p>
          <a:p>
            <a:pPr algn="ctr"/>
            <a:r>
              <a:rPr lang="ro-RO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 află ultima cifră</a:t>
            </a:r>
          </a:p>
          <a:p>
            <a:pPr algn="ctr"/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vo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7212" y="289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98" y="297392"/>
            <a:ext cx="7144889" cy="64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67" y="3736848"/>
            <a:ext cx="1190897" cy="1962603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"/>
            </a:pPr>
            <a:r>
              <a:rPr lang="ro-RO" sz="8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o-RO" sz="8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</a:t>
            </a:r>
            <a:endParaRPr lang="en-US" sz="8600" dirty="0" smtClean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o-RO" sz="8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</a:t>
            </a:r>
            <a:r>
              <a:rPr lang="ro-RO" sz="8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o-RO" sz="8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</a:t>
            </a:r>
            <a:endParaRPr lang="en-US" sz="8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 dirty="0" smtClean="0"/>
              <a:t>   </a:t>
            </a:r>
            <a:endParaRPr lang="ro-RO" sz="5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31078" y="3705888"/>
            <a:ext cx="10150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ntreg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n, cif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citește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┌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RO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 timp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(n!=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</a:t>
            </a:r>
            <a:r>
              <a:rPr 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10 </a:t>
            </a:r>
            <a:r>
              <a:rPr lang="ro-RO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solidFill>
                  <a:srgbClr val="92D050"/>
                </a:solidFill>
              </a:rPr>
              <a:t>// </a:t>
            </a:r>
            <a:r>
              <a:rPr lang="en-US" sz="2400" dirty="0" err="1">
                <a:solidFill>
                  <a:srgbClr val="92D050"/>
                </a:solidFill>
              </a:rPr>
              <a:t>extrag</a:t>
            </a:r>
            <a:r>
              <a:rPr lang="en-US" sz="2400" dirty="0">
                <a:solidFill>
                  <a:srgbClr val="92D050"/>
                </a:solidFill>
              </a:rPr>
              <a:t> ultima </a:t>
            </a:r>
            <a:r>
              <a:rPr lang="en-US" sz="2400" dirty="0" err="1">
                <a:solidFill>
                  <a:srgbClr val="92D050"/>
                </a:solidFill>
              </a:rPr>
              <a:t>cifr</a:t>
            </a:r>
            <a:r>
              <a:rPr lang="ro-RO" sz="2400" dirty="0" smtClean="0">
                <a:solidFill>
                  <a:srgbClr val="92D050"/>
                </a:solidFill>
              </a:rPr>
              <a:t>ă</a:t>
            </a:r>
            <a:endParaRPr lang="ro-R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scrie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                 </a:t>
            </a:r>
            <a:r>
              <a:rPr lang="en-US" sz="2400" dirty="0" smtClean="0">
                <a:solidFill>
                  <a:srgbClr val="92D050"/>
                </a:solidFill>
              </a:rPr>
              <a:t>// </a:t>
            </a:r>
            <a:r>
              <a:rPr lang="ro-RO" sz="2400" dirty="0" smtClean="0">
                <a:solidFill>
                  <a:srgbClr val="92D050"/>
                </a:solidFill>
              </a:rPr>
              <a:t>afișez</a:t>
            </a:r>
            <a:r>
              <a:rPr lang="en-US" sz="2400" dirty="0" smtClean="0">
                <a:solidFill>
                  <a:srgbClr val="92D050"/>
                </a:solidFill>
              </a:rPr>
              <a:t>  </a:t>
            </a:r>
            <a:r>
              <a:rPr lang="en-US" sz="2400" dirty="0" err="1">
                <a:solidFill>
                  <a:srgbClr val="92D050"/>
                </a:solidFill>
              </a:rPr>
              <a:t>cifr</a:t>
            </a:r>
            <a:r>
              <a:rPr lang="ro-RO" sz="2400" dirty="0" smtClean="0">
                <a:solidFill>
                  <a:srgbClr val="92D050"/>
                </a:solidFill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|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 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div 10         </a:t>
            </a:r>
            <a:r>
              <a:rPr lang="en-US" sz="2400" dirty="0" smtClean="0">
                <a:solidFill>
                  <a:srgbClr val="92D050"/>
                </a:solidFill>
              </a:rPr>
              <a:t>// </a:t>
            </a:r>
            <a:r>
              <a:rPr lang="en-US" sz="2400" dirty="0">
                <a:solidFill>
                  <a:srgbClr val="92D050"/>
                </a:solidFill>
              </a:rPr>
              <a:t>tai ultima </a:t>
            </a:r>
            <a:r>
              <a:rPr lang="en-US" sz="2400" dirty="0" err="1">
                <a:solidFill>
                  <a:srgbClr val="92D050"/>
                </a:solidFill>
              </a:rPr>
              <a:t>cifr</a:t>
            </a:r>
            <a:r>
              <a:rPr lang="ro-RO" sz="2400" dirty="0" smtClean="0">
                <a:solidFill>
                  <a:srgbClr val="92D050"/>
                </a:solidFill>
              </a:rPr>
              <a:t>ă (</a:t>
            </a:r>
            <a:r>
              <a:rPr lang="ro-RO" sz="2400" dirty="0" smtClean="0"/>
              <a:t>se </a:t>
            </a:r>
            <a:r>
              <a:rPr lang="ro-RO" sz="2400" dirty="0"/>
              <a:t>elimină din număr cifra </a:t>
            </a:r>
            <a:r>
              <a:rPr lang="ro-RO" sz="2400" dirty="0" smtClean="0"/>
              <a:t>afișată) </a:t>
            </a:r>
            <a:endParaRPr lang="ro-R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└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ro-RO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_cât timp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934" y="99524"/>
            <a:ext cx="11270512" cy="1077218"/>
          </a:xfrm>
          <a:prstGeom prst="rect">
            <a:avLst/>
          </a:prstGeom>
          <a:solidFill>
            <a:srgbClr val="9900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</a:t>
            </a:r>
            <a:r>
              <a:rPr lang="ro-RO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ROBLEMELE de TIP</a:t>
            </a:r>
          </a:p>
          <a:p>
            <a:pPr algn="ctr"/>
            <a:r>
              <a:rPr lang="ro-RO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citește un număr de la tastatură. </a:t>
            </a:r>
            <a:r>
              <a:rPr lang="ro-RO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se afișeze CIFRELE sale.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0087" y="1656485"/>
            <a:ext cx="9501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– numărul introdus de la tastatură</a:t>
            </a:r>
          </a:p>
          <a:p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mod 10 – ultima cifră</a:t>
            </a:r>
          </a:p>
          <a:p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/ 10 – </a:t>
            </a:r>
            <a:r>
              <a:rPr lang="ro-RO" sz="2400" b="1" dirty="0"/>
              <a:t>se elimină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ultima </a:t>
            </a:r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cifră </a:t>
            </a:r>
            <a:r>
              <a:rPr lang="ro-RO" sz="2400" b="1" dirty="0" smtClean="0"/>
              <a:t>din </a:t>
            </a:r>
            <a:r>
              <a:rPr lang="ro-RO" sz="2400" b="1" dirty="0"/>
              <a:t>număr </a:t>
            </a:r>
            <a:endParaRPr lang="ro-RO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1" y="120072"/>
            <a:ext cx="12001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0511" y="3026363"/>
            <a:ext cx="2350515" cy="584775"/>
          </a:xfrm>
          <a:prstGeom prst="rect">
            <a:avLst/>
          </a:prstGeom>
          <a:solidFill>
            <a:srgbClr val="9900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o-RO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SEUDOCOD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087" y="1656485"/>
            <a:ext cx="2528000" cy="584775"/>
          </a:xfrm>
          <a:prstGeom prst="rect">
            <a:avLst/>
          </a:prstGeom>
          <a:solidFill>
            <a:srgbClr val="0099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reprezintă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 t="16988" b="11901"/>
          <a:stretch/>
        </p:blipFill>
        <p:spPr bwMode="auto">
          <a:xfrm>
            <a:off x="8176437" y="1141297"/>
            <a:ext cx="3619684" cy="43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61" b="675"/>
          <a:stretch/>
        </p:blipFill>
        <p:spPr bwMode="auto">
          <a:xfrm>
            <a:off x="2462256" y="3019549"/>
            <a:ext cx="5942012" cy="5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68" y="1008837"/>
            <a:ext cx="155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r>
              <a:rPr lang="ro-RO" sz="4800" dirty="0" smtClean="0"/>
              <a:t>678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72468" y="1716879"/>
            <a:ext cx="149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5</a:t>
            </a:r>
            <a:r>
              <a:rPr lang="ro-RO" sz="4800" dirty="0" smtClean="0">
                <a:solidFill>
                  <a:schemeClr val="bg1"/>
                </a:solidFill>
              </a:rPr>
              <a:t>67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254" y="2584842"/>
            <a:ext cx="150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5</a:t>
            </a:r>
            <a:r>
              <a:rPr lang="ro-RO" sz="4800" dirty="0" smtClean="0">
                <a:solidFill>
                  <a:schemeClr val="bg1"/>
                </a:solidFill>
              </a:rPr>
              <a:t>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38" y="3415839"/>
            <a:ext cx="137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>
                <a:solidFill>
                  <a:schemeClr val="bg1"/>
                </a:solidFill>
              </a:rPr>
              <a:t>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392" y="4340675"/>
            <a:ext cx="108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>
                <a:solidFill>
                  <a:schemeClr val="bg1"/>
                </a:solidFill>
              </a:rPr>
              <a:t>0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424" y="156121"/>
            <a:ext cx="4305673" cy="8687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3485" y="1107515"/>
            <a:ext cx="7838515" cy="2308324"/>
          </a:xfrm>
          <a:prstGeom prst="rect">
            <a:avLst/>
          </a:prstGeom>
          <a:solidFill>
            <a:srgbClr val="FF0000">
              <a:alpha val="56863"/>
            </a:srgb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o-RO" sz="4000" dirty="0">
                <a:solidFill>
                  <a:schemeClr val="accent6">
                    <a:lumMod val="50000"/>
                  </a:schemeClr>
                </a:solidFill>
              </a:rPr>
              <a:t>if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=n%10;   </a:t>
            </a:r>
            <a:r>
              <a:rPr lang="ro-RO" sz="4000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en-US" sz="4000" dirty="0">
                <a:solidFill>
                  <a:srgbClr val="92D050"/>
                </a:solidFill>
              </a:rPr>
              <a:t>// </a:t>
            </a:r>
            <a:r>
              <a:rPr lang="en-US" sz="4000" dirty="0" err="1">
                <a:solidFill>
                  <a:srgbClr val="92D050"/>
                </a:solidFill>
              </a:rPr>
              <a:t>extrag</a:t>
            </a:r>
            <a:r>
              <a:rPr lang="en-US" sz="4000" dirty="0">
                <a:solidFill>
                  <a:srgbClr val="92D050"/>
                </a:solidFill>
              </a:rPr>
              <a:t> ultima </a:t>
            </a:r>
            <a:r>
              <a:rPr lang="en-US" sz="4000" dirty="0" err="1">
                <a:solidFill>
                  <a:srgbClr val="92D050"/>
                </a:solidFill>
              </a:rPr>
              <a:t>cifr</a:t>
            </a:r>
            <a:r>
              <a:rPr lang="ro-RO" sz="4000" dirty="0">
                <a:solidFill>
                  <a:srgbClr val="92D050"/>
                </a:solidFill>
              </a:rPr>
              <a:t>ă</a:t>
            </a:r>
            <a:endParaRPr lang="en-US" sz="4000" dirty="0">
              <a:solidFill>
                <a:srgbClr val="92D050"/>
              </a:solidFill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o-RO" sz="4000" dirty="0">
                <a:solidFill>
                  <a:schemeClr val="accent6">
                    <a:lumMod val="50000"/>
                  </a:schemeClr>
                </a:solidFill>
              </a:rPr>
              <a:t>out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&lt;&lt;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cif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&lt;&lt;“  “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ro-RO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o-RO" sz="4000" dirty="0" smtClean="0">
                <a:solidFill>
                  <a:srgbClr val="92D050"/>
                </a:solidFill>
              </a:rPr>
              <a:t>//o afișez</a:t>
            </a:r>
            <a:endParaRPr lang="en-US" sz="4000" dirty="0">
              <a:solidFill>
                <a:srgbClr val="92D050"/>
              </a:solidFill>
            </a:endParaRPr>
          </a:p>
          <a:p>
            <a:pPr fontAlgn="base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n=n/10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;   </a:t>
            </a:r>
            <a:r>
              <a:rPr lang="ro-RO" sz="4000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en-US" sz="4000" dirty="0" smtClean="0">
                <a:solidFill>
                  <a:srgbClr val="92D050"/>
                </a:solidFill>
              </a:rPr>
              <a:t>// </a:t>
            </a:r>
            <a:r>
              <a:rPr lang="en-US" sz="4000" dirty="0">
                <a:solidFill>
                  <a:srgbClr val="92D050"/>
                </a:solidFill>
              </a:rPr>
              <a:t>tai ultima </a:t>
            </a:r>
            <a:r>
              <a:rPr lang="en-US" sz="4000" dirty="0" err="1" smtClean="0">
                <a:solidFill>
                  <a:srgbClr val="92D050"/>
                </a:solidFill>
              </a:rPr>
              <a:t>cifr</a:t>
            </a:r>
            <a:r>
              <a:rPr lang="ro-RO" sz="4000" dirty="0" smtClean="0">
                <a:solidFill>
                  <a:srgbClr val="92D050"/>
                </a:solidFill>
              </a:rPr>
              <a:t>ă</a:t>
            </a:r>
            <a:endParaRPr lang="en-US" sz="4000" dirty="0">
              <a:solidFill>
                <a:srgbClr val="92D050"/>
              </a:solidFill>
            </a:endParaRPr>
          </a:p>
          <a:p>
            <a:pPr algn="ctr"/>
            <a:endParaRPr lang="ro-RO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6981" y="1418740"/>
            <a:ext cx="106877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831831" y="4646267"/>
            <a:ext cx="8501449" cy="1754326"/>
          </a:xfrm>
          <a:prstGeom prst="rect">
            <a:avLst/>
          </a:prstGeom>
          <a:solidFill>
            <a:srgbClr val="FF0000">
              <a:alpha val="56863"/>
            </a:srgbClr>
          </a:solidFill>
        </p:spPr>
        <p:txBody>
          <a:bodyPr wrap="square">
            <a:spAutoFit/>
          </a:bodyPr>
          <a:lstStyle/>
          <a:p>
            <a:pPr algn="ctr"/>
            <a:endParaRPr lang="ro-RO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o-RO" sz="6000" dirty="0" smtClean="0"/>
              <a:t>0     </a:t>
            </a:r>
            <a:r>
              <a:rPr lang="ro-RO" sz="4800" dirty="0" smtClean="0"/>
              <a:t>se iese din structura while  </a:t>
            </a:r>
            <a:endParaRPr lang="ro-RO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3284" y="-52158"/>
            <a:ext cx="7196201" cy="107721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citește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număr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la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tastatură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kumimoji="0" lang="ro-RO" altLang="en-US" sz="3200" b="1" i="0" u="none" strike="noStrike" cap="none" normalizeH="0" baseline="0" dirty="0" smtClean="0">
              <a:ln>
                <a:noFill/>
              </a:ln>
              <a:solidFill>
                <a:srgbClr val="974707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Să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afișeze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CIFRELE sale.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19436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889" y="1036807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r>
              <a:rPr lang="ro-RO" sz="4800" dirty="0" smtClean="0"/>
              <a:t>678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37889" y="1740100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r>
              <a:rPr lang="ro-RO" sz="4800" dirty="0" smtClean="0"/>
              <a:t>67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991792" y="2667306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r>
              <a:rPr lang="ro-RO" sz="4800" dirty="0" smtClean="0"/>
              <a:t>6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91792" y="3392534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/>
              <a:t>5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991792" y="4397550"/>
            <a:ext cx="490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 smtClean="0"/>
              <a:t>0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594858" y="4071596"/>
            <a:ext cx="8501449" cy="1754326"/>
          </a:xfrm>
          <a:prstGeom prst="rect">
            <a:avLst/>
          </a:prstGeom>
          <a:solidFill>
            <a:srgbClr val="FF0000">
              <a:alpha val="56863"/>
            </a:srgbClr>
          </a:solidFill>
        </p:spPr>
        <p:txBody>
          <a:bodyPr wrap="square">
            <a:spAutoFit/>
          </a:bodyPr>
          <a:lstStyle/>
          <a:p>
            <a:pPr algn="ctr"/>
            <a:endParaRPr lang="ro-RO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o-RO" sz="6000" dirty="0" smtClean="0"/>
              <a:t>0     </a:t>
            </a:r>
            <a:r>
              <a:rPr lang="ro-RO" sz="4800" dirty="0" smtClean="0"/>
              <a:t>se iese din structura while  </a:t>
            </a:r>
            <a:endParaRPr lang="ro-RO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9245" y="508994"/>
            <a:ext cx="3579216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chemeClr val="bg1"/>
                </a:solidFill>
              </a:rPr>
              <a:t>SĂ VEDEM </a:t>
            </a:r>
          </a:p>
          <a:p>
            <a:pPr algn="ctr"/>
            <a:r>
              <a:rPr lang="ro-RO" sz="3200" dirty="0" smtClean="0">
                <a:solidFill>
                  <a:schemeClr val="bg1"/>
                </a:solidFill>
              </a:rPr>
              <a:t>CE SE ÎNTÂMPLĂ PE FIECARE </a:t>
            </a:r>
            <a:r>
              <a:rPr lang="ro-RO" sz="3200" dirty="0" smtClean="0">
                <a:solidFill>
                  <a:schemeClr val="accent2">
                    <a:lumMod val="75000"/>
                  </a:schemeClr>
                </a:solidFill>
              </a:rPr>
              <a:t>PAS</a:t>
            </a:r>
            <a:r>
              <a:rPr lang="ro-RO" sz="3200" dirty="0" smtClean="0">
                <a:solidFill>
                  <a:schemeClr val="bg1"/>
                </a:solidFill>
              </a:rPr>
              <a:t> al </a:t>
            </a:r>
            <a:r>
              <a:rPr lang="ro-RO" sz="3200" dirty="0" smtClean="0">
                <a:solidFill>
                  <a:schemeClr val="accent2">
                    <a:lumMod val="50000"/>
                  </a:schemeClr>
                </a:solidFill>
              </a:rPr>
              <a:t>structurii WHILE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3284" y="-52158"/>
            <a:ext cx="7196201" cy="107721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citește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număr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la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tastatură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kumimoji="0" lang="ro-RO" altLang="en-US" sz="3200" b="1" i="0" u="none" strike="noStrike" cap="none" normalizeH="0" baseline="0" dirty="0" smtClean="0">
              <a:ln>
                <a:noFill/>
              </a:ln>
              <a:solidFill>
                <a:srgbClr val="974707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Să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afișeze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9747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CIFRELE sale.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3162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1578" y="1283881"/>
            <a:ext cx="3746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Suma </a:t>
            </a:r>
            <a:r>
              <a:rPr lang="en-US" b="1" dirty="0" err="1"/>
              <a:t>cifrelor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n</a:t>
            </a:r>
            <a:endParaRPr lang="en-US" dirty="0"/>
          </a:p>
          <a:p>
            <a:pPr fontAlgn="base"/>
            <a:r>
              <a:rPr lang="en-US" b="1" dirty="0"/>
              <a:t> </a:t>
            </a:r>
            <a:endParaRPr lang="en-US" dirty="0"/>
          </a:p>
          <a:p>
            <a:pPr fontAlgn="base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n,</a:t>
            </a:r>
            <a:r>
              <a:rPr lang="ro-RO" dirty="0" smtClean="0"/>
              <a:t> </a:t>
            </a:r>
            <a:r>
              <a:rPr lang="en-US" dirty="0" smtClean="0"/>
              <a:t>c</a:t>
            </a:r>
            <a:r>
              <a:rPr lang="ro-RO" dirty="0" smtClean="0"/>
              <a:t>if, </a:t>
            </a:r>
            <a:r>
              <a:rPr lang="en-US" dirty="0"/>
              <a:t>s</a:t>
            </a:r>
            <a:r>
              <a:rPr lang="ro-RO" dirty="0"/>
              <a:t>=0</a:t>
            </a:r>
            <a:r>
              <a:rPr lang="en-US" dirty="0" smtClean="0"/>
              <a:t>;</a:t>
            </a:r>
            <a:endParaRPr lang="en-US" dirty="0"/>
          </a:p>
          <a:p>
            <a:pPr fontAlgn="base"/>
            <a:r>
              <a:rPr lang="en-US" dirty="0" err="1"/>
              <a:t>cin</a:t>
            </a:r>
            <a:r>
              <a:rPr lang="en-US" dirty="0"/>
              <a:t>&gt;&gt;n;</a:t>
            </a:r>
          </a:p>
          <a:p>
            <a:pPr fontAlgn="base"/>
            <a:r>
              <a:rPr lang="en-US" dirty="0" smtClean="0"/>
              <a:t>while</a:t>
            </a:r>
            <a:r>
              <a:rPr lang="ro-RO" dirty="0" smtClean="0"/>
              <a:t> </a:t>
            </a:r>
            <a:r>
              <a:rPr lang="en-US" dirty="0" smtClean="0"/>
              <a:t>(</a:t>
            </a:r>
            <a:r>
              <a:rPr lang="en-US" dirty="0"/>
              <a:t>n!=0)</a:t>
            </a:r>
          </a:p>
          <a:p>
            <a:pPr fontAlgn="base"/>
            <a:r>
              <a:rPr lang="en-US" dirty="0"/>
              <a:t>{</a:t>
            </a:r>
          </a:p>
          <a:p>
            <a:pPr marL="230188" fontAlgn="base"/>
            <a:r>
              <a:rPr lang="en-US" dirty="0" smtClean="0"/>
              <a:t>c</a:t>
            </a:r>
            <a:r>
              <a:rPr lang="ro-RO" dirty="0" smtClean="0"/>
              <a:t>if</a:t>
            </a:r>
            <a:r>
              <a:rPr lang="en-US" dirty="0" smtClean="0"/>
              <a:t>=n%10</a:t>
            </a:r>
            <a:r>
              <a:rPr lang="en-US" dirty="0"/>
              <a:t>; </a:t>
            </a:r>
            <a:r>
              <a:rPr lang="ro-RO" dirty="0" smtClean="0"/>
              <a:t>    </a:t>
            </a:r>
            <a:r>
              <a:rPr lang="en-US" dirty="0" smtClean="0"/>
              <a:t>// </a:t>
            </a:r>
            <a:r>
              <a:rPr lang="en-US" dirty="0" err="1"/>
              <a:t>extrag</a:t>
            </a:r>
            <a:r>
              <a:rPr lang="en-US" dirty="0"/>
              <a:t> ultima </a:t>
            </a:r>
            <a:r>
              <a:rPr lang="en-US" dirty="0" err="1"/>
              <a:t>cifra</a:t>
            </a:r>
            <a:endParaRPr lang="en-US" dirty="0"/>
          </a:p>
          <a:p>
            <a:pPr marL="230188" fontAlgn="base"/>
            <a:r>
              <a:rPr lang="en-US" dirty="0" smtClean="0"/>
              <a:t>s=</a:t>
            </a:r>
            <a:r>
              <a:rPr lang="en-US" dirty="0" err="1" smtClean="0"/>
              <a:t>s+cif</a:t>
            </a:r>
            <a:r>
              <a:rPr lang="en-US" dirty="0" smtClean="0"/>
              <a:t>;</a:t>
            </a:r>
            <a:r>
              <a:rPr lang="ro-RO" dirty="0" smtClean="0"/>
              <a:t>        </a:t>
            </a:r>
            <a:r>
              <a:rPr lang="en-US" dirty="0" smtClean="0"/>
              <a:t>// </a:t>
            </a:r>
            <a:r>
              <a:rPr lang="ro-RO" dirty="0" smtClean="0"/>
              <a:t>adaug  </a:t>
            </a:r>
            <a:r>
              <a:rPr lang="en-US" dirty="0" err="1" smtClean="0"/>
              <a:t>cifra</a:t>
            </a:r>
            <a:r>
              <a:rPr lang="ro-RO" dirty="0" smtClean="0"/>
              <a:t> la sumă</a:t>
            </a:r>
            <a:endParaRPr lang="en-US" dirty="0"/>
          </a:p>
          <a:p>
            <a:pPr marL="230188" fontAlgn="base"/>
            <a:r>
              <a:rPr lang="en-US" dirty="0"/>
              <a:t>n=n/10; </a:t>
            </a:r>
            <a:r>
              <a:rPr lang="ro-RO" dirty="0" smtClean="0"/>
              <a:t>     </a:t>
            </a:r>
            <a:r>
              <a:rPr lang="en-US" dirty="0" smtClean="0"/>
              <a:t>// </a:t>
            </a:r>
            <a:r>
              <a:rPr lang="en-US" dirty="0"/>
              <a:t>tai ultima </a:t>
            </a:r>
            <a:r>
              <a:rPr lang="en-US" dirty="0" err="1"/>
              <a:t>cifra</a:t>
            </a:r>
            <a:endParaRPr lang="en-US" dirty="0"/>
          </a:p>
          <a:p>
            <a:pPr fontAlgn="base"/>
            <a:r>
              <a:rPr lang="en-US" dirty="0"/>
              <a:t>}</a:t>
            </a:r>
          </a:p>
          <a:p>
            <a:pPr fontAlgn="base"/>
            <a:r>
              <a:rPr lang="en-US" b="1" dirty="0"/>
              <a:t> </a:t>
            </a:r>
            <a:r>
              <a:rPr lang="en-US" dirty="0" err="1" smtClean="0"/>
              <a:t>cout</a:t>
            </a:r>
            <a:r>
              <a:rPr lang="en-US" dirty="0"/>
              <a:t>&lt;&lt;„Suma </a:t>
            </a:r>
            <a:r>
              <a:rPr lang="en-US" dirty="0" err="1"/>
              <a:t>cifrelor</a:t>
            </a:r>
            <a:r>
              <a:rPr lang="en-US" dirty="0"/>
              <a:t>=”&lt;&lt;s;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782" y="1283881"/>
            <a:ext cx="3912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o-RO" b="1" dirty="0" smtClean="0"/>
              <a:t>Afișarea</a:t>
            </a:r>
            <a:r>
              <a:rPr lang="en-US" b="1" dirty="0" smtClean="0"/>
              <a:t> </a:t>
            </a:r>
            <a:r>
              <a:rPr lang="en-US" b="1" dirty="0" err="1"/>
              <a:t>cifrelor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n</a:t>
            </a:r>
            <a:endParaRPr lang="en-US" dirty="0"/>
          </a:p>
          <a:p>
            <a:pPr fontAlgn="base"/>
            <a:r>
              <a:rPr lang="en-US" b="1" dirty="0"/>
              <a:t> </a:t>
            </a:r>
            <a:r>
              <a:rPr lang="en-US" dirty="0" err="1" smtClean="0"/>
              <a:t>int</a:t>
            </a:r>
            <a:r>
              <a:rPr lang="en-US" dirty="0" smtClean="0"/>
              <a:t> n,</a:t>
            </a:r>
            <a:r>
              <a:rPr lang="ro-RO" dirty="0" smtClean="0"/>
              <a:t> cif</a:t>
            </a:r>
            <a:r>
              <a:rPr lang="en-US" dirty="0" smtClean="0"/>
              <a:t>;</a:t>
            </a:r>
            <a:endParaRPr lang="en-US" dirty="0"/>
          </a:p>
          <a:p>
            <a:pPr fontAlgn="base"/>
            <a:r>
              <a:rPr lang="en-US" dirty="0" err="1"/>
              <a:t>cin</a:t>
            </a:r>
            <a:r>
              <a:rPr lang="en-US" dirty="0"/>
              <a:t>&gt;&gt;n;</a:t>
            </a:r>
          </a:p>
          <a:p>
            <a:pPr fontAlgn="base"/>
            <a:r>
              <a:rPr lang="en-US" dirty="0" smtClean="0"/>
              <a:t>while</a:t>
            </a:r>
            <a:r>
              <a:rPr lang="ro-RO" dirty="0" smtClean="0"/>
              <a:t> </a:t>
            </a:r>
            <a:r>
              <a:rPr lang="en-US" dirty="0" smtClean="0"/>
              <a:t>(</a:t>
            </a:r>
            <a:r>
              <a:rPr lang="en-US" dirty="0"/>
              <a:t>n!=0)</a:t>
            </a:r>
          </a:p>
          <a:p>
            <a:pPr fontAlgn="base"/>
            <a:r>
              <a:rPr lang="en-US" dirty="0"/>
              <a:t>{</a:t>
            </a:r>
          </a:p>
          <a:p>
            <a:pPr marL="174625" indent="55563" fontAlgn="base"/>
            <a:r>
              <a:rPr lang="en-US" dirty="0" smtClean="0"/>
              <a:t>c</a:t>
            </a:r>
            <a:r>
              <a:rPr lang="ro-RO" dirty="0" smtClean="0"/>
              <a:t>if</a:t>
            </a:r>
            <a:r>
              <a:rPr lang="en-US" dirty="0" smtClean="0"/>
              <a:t>=n%10</a:t>
            </a:r>
            <a:r>
              <a:rPr lang="en-US" dirty="0"/>
              <a:t>; </a:t>
            </a:r>
            <a:r>
              <a:rPr lang="en-US" dirty="0" smtClean="0"/>
              <a:t>  // </a:t>
            </a:r>
            <a:r>
              <a:rPr lang="en-US" dirty="0" err="1"/>
              <a:t>extrag</a:t>
            </a:r>
            <a:r>
              <a:rPr lang="en-US" dirty="0"/>
              <a:t> ultima </a:t>
            </a:r>
            <a:r>
              <a:rPr lang="en-US" dirty="0" err="1"/>
              <a:t>cifra</a:t>
            </a:r>
            <a:endParaRPr lang="en-US" dirty="0"/>
          </a:p>
          <a:p>
            <a:pPr marL="174625" indent="55563" fontAlgn="base"/>
            <a:r>
              <a:rPr lang="en-US" dirty="0"/>
              <a:t>c</a:t>
            </a:r>
            <a:r>
              <a:rPr lang="ro-RO" dirty="0" smtClean="0"/>
              <a:t>out</a:t>
            </a:r>
            <a:r>
              <a:rPr lang="en-US" dirty="0" smtClean="0"/>
              <a:t>&lt;&lt;</a:t>
            </a:r>
            <a:r>
              <a:rPr lang="en-US" dirty="0" err="1" smtClean="0"/>
              <a:t>cif</a:t>
            </a:r>
            <a:r>
              <a:rPr lang="en-US" dirty="0" smtClean="0"/>
              <a:t>&lt;&lt;“  “ ;</a:t>
            </a:r>
            <a:r>
              <a:rPr lang="en-US" dirty="0"/>
              <a:t> // </a:t>
            </a:r>
            <a:r>
              <a:rPr lang="ro-RO" dirty="0" smtClean="0"/>
              <a:t>afișez </a:t>
            </a:r>
            <a:r>
              <a:rPr lang="en-US" dirty="0" err="1" smtClean="0"/>
              <a:t>cifra</a:t>
            </a:r>
            <a:endParaRPr lang="en-US" dirty="0"/>
          </a:p>
          <a:p>
            <a:pPr marL="174625" indent="55563" fontAlgn="base"/>
            <a:r>
              <a:rPr lang="en-US" dirty="0" smtClean="0"/>
              <a:t>n=n/10;   // tai ultima </a:t>
            </a:r>
            <a:r>
              <a:rPr lang="en-US" dirty="0" err="1" smtClean="0"/>
              <a:t>cifra</a:t>
            </a:r>
            <a:endParaRPr lang="en-US" dirty="0" smtClean="0"/>
          </a:p>
          <a:p>
            <a:pPr fontAlgn="base"/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6879" y="1283881"/>
            <a:ext cx="3347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 err="1" smtClean="0"/>
              <a:t>Num</a:t>
            </a:r>
            <a:r>
              <a:rPr lang="ro-RO" b="1" dirty="0" smtClean="0"/>
              <a:t>ă</a:t>
            </a:r>
            <a:r>
              <a:rPr lang="en-US" b="1" dirty="0" err="1" smtClean="0"/>
              <a:t>rul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cifre</a:t>
            </a:r>
            <a:r>
              <a:rPr lang="en-US" b="1" dirty="0"/>
              <a:t> ale </a:t>
            </a:r>
            <a:r>
              <a:rPr lang="en-US" b="1" dirty="0" err="1"/>
              <a:t>lui</a:t>
            </a:r>
            <a:r>
              <a:rPr lang="en-US" b="1" dirty="0"/>
              <a:t> n</a:t>
            </a:r>
            <a:endParaRPr lang="en-US" dirty="0"/>
          </a:p>
          <a:p>
            <a:pPr fontAlgn="base"/>
            <a:r>
              <a:rPr lang="en-US" b="1" dirty="0"/>
              <a:t> </a:t>
            </a:r>
            <a:endParaRPr lang="en-US" dirty="0"/>
          </a:p>
          <a:p>
            <a:pPr fontAlgn="base"/>
            <a:r>
              <a:rPr lang="en-US" dirty="0" err="1"/>
              <a:t>int</a:t>
            </a:r>
            <a:r>
              <a:rPr lang="en-US" dirty="0"/>
              <a:t> n, </a:t>
            </a:r>
            <a:r>
              <a:rPr lang="ro-RO" dirty="0" smtClean="0"/>
              <a:t>ct=0</a:t>
            </a:r>
            <a:r>
              <a:rPr lang="en-US" dirty="0" smtClean="0"/>
              <a:t>;</a:t>
            </a:r>
            <a:endParaRPr lang="en-US" dirty="0"/>
          </a:p>
          <a:p>
            <a:pPr fontAlgn="base"/>
            <a:r>
              <a:rPr lang="en-US" dirty="0" err="1" smtClean="0"/>
              <a:t>cin</a:t>
            </a:r>
            <a:r>
              <a:rPr lang="en-US" dirty="0"/>
              <a:t>&gt;&gt;n;</a:t>
            </a:r>
          </a:p>
          <a:p>
            <a:pPr fontAlgn="base"/>
            <a:r>
              <a:rPr lang="ro-RO" dirty="0"/>
              <a:t>w</a:t>
            </a:r>
            <a:r>
              <a:rPr lang="en-US" dirty="0" err="1" smtClean="0"/>
              <a:t>hile</a:t>
            </a:r>
            <a:r>
              <a:rPr lang="ro-RO" dirty="0" smtClean="0"/>
              <a:t> </a:t>
            </a:r>
            <a:r>
              <a:rPr lang="en-US" dirty="0" smtClean="0"/>
              <a:t>(</a:t>
            </a:r>
            <a:r>
              <a:rPr lang="en-US" dirty="0"/>
              <a:t>n!=0)</a:t>
            </a:r>
          </a:p>
          <a:p>
            <a:pPr fontAlgn="base"/>
            <a:r>
              <a:rPr lang="en-US" dirty="0"/>
              <a:t>{</a:t>
            </a:r>
          </a:p>
          <a:p>
            <a:pPr marL="230188" fontAlgn="base"/>
            <a:r>
              <a:rPr lang="ro-RO" dirty="0" smtClean="0"/>
              <a:t>ct</a:t>
            </a:r>
            <a:r>
              <a:rPr lang="en-US" dirty="0" smtClean="0"/>
              <a:t>=</a:t>
            </a:r>
            <a:r>
              <a:rPr lang="ro-RO" dirty="0" smtClean="0"/>
              <a:t>ct</a:t>
            </a:r>
            <a:r>
              <a:rPr lang="en-US" dirty="0" smtClean="0"/>
              <a:t>+1;</a:t>
            </a:r>
            <a:r>
              <a:rPr lang="ro-RO" dirty="0" smtClean="0"/>
              <a:t>      // număr cifrele</a:t>
            </a:r>
            <a:endParaRPr lang="en-US" dirty="0"/>
          </a:p>
          <a:p>
            <a:pPr marL="230188" fontAlgn="base"/>
            <a:r>
              <a:rPr lang="en-US" dirty="0"/>
              <a:t>n=n/10; </a:t>
            </a:r>
            <a:r>
              <a:rPr lang="ro-RO" dirty="0" smtClean="0"/>
              <a:t>    </a:t>
            </a:r>
            <a:r>
              <a:rPr lang="en-US" dirty="0" smtClean="0"/>
              <a:t>// </a:t>
            </a:r>
            <a:r>
              <a:rPr lang="en-US" dirty="0"/>
              <a:t>tai ultima </a:t>
            </a:r>
            <a:r>
              <a:rPr lang="en-US" dirty="0" err="1"/>
              <a:t>cifra</a:t>
            </a:r>
            <a:endParaRPr lang="en-US" dirty="0"/>
          </a:p>
          <a:p>
            <a:pPr fontAlgn="base"/>
            <a:r>
              <a:rPr lang="en-US" dirty="0" smtClean="0"/>
              <a:t>}</a:t>
            </a:r>
            <a:endParaRPr lang="en-US" dirty="0"/>
          </a:p>
          <a:p>
            <a:pPr fontAlgn="base"/>
            <a:r>
              <a:rPr lang="en-US" dirty="0" err="1"/>
              <a:t>cout</a:t>
            </a:r>
            <a:r>
              <a:rPr lang="en-US" dirty="0" smtClean="0"/>
              <a:t>&lt;&lt;</a:t>
            </a:r>
            <a:r>
              <a:rPr lang="en-US" dirty="0"/>
              <a:t>“</a:t>
            </a:r>
            <a:r>
              <a:rPr lang="en-US" dirty="0" err="1" smtClean="0"/>
              <a:t>Nr</a:t>
            </a:r>
            <a:r>
              <a:rPr lang="en-US" dirty="0"/>
              <a:t>. de </a:t>
            </a:r>
            <a:r>
              <a:rPr lang="en-US" dirty="0" err="1"/>
              <a:t>cifre</a:t>
            </a:r>
            <a:r>
              <a:rPr lang="en-US" dirty="0" smtClean="0"/>
              <a:t>=”&lt;&lt;</a:t>
            </a:r>
            <a:r>
              <a:rPr lang="ro-RO" dirty="0" smtClean="0"/>
              <a:t>ct</a:t>
            </a:r>
            <a:r>
              <a:rPr lang="en-US" dirty="0" smtClean="0"/>
              <a:t>;</a:t>
            </a:r>
            <a:endParaRPr lang="en-US" dirty="0"/>
          </a:p>
          <a:p>
            <a:pPr fontAlgn="base"/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782" y="3972231"/>
            <a:ext cx="39995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 err="1"/>
              <a:t>Inversul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n</a:t>
            </a:r>
            <a:endParaRPr lang="en-US" dirty="0"/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n, </a:t>
            </a:r>
            <a:r>
              <a:rPr lang="ro-RO" dirty="0" smtClean="0"/>
              <a:t>cif, inv=0</a:t>
            </a:r>
            <a:r>
              <a:rPr lang="en-US" dirty="0" smtClean="0"/>
              <a:t>;</a:t>
            </a:r>
            <a:endParaRPr lang="en-US" dirty="0"/>
          </a:p>
          <a:p>
            <a:pPr fontAlgn="base"/>
            <a:r>
              <a:rPr lang="en-US" dirty="0" err="1" smtClean="0"/>
              <a:t>cin</a:t>
            </a:r>
            <a:r>
              <a:rPr lang="en-US" dirty="0"/>
              <a:t>&gt;&gt;n;</a:t>
            </a:r>
          </a:p>
          <a:p>
            <a:pPr fontAlgn="base"/>
            <a:r>
              <a:rPr lang="en-US" dirty="0" smtClean="0"/>
              <a:t>while(n</a:t>
            </a:r>
            <a:r>
              <a:rPr lang="en-US" dirty="0"/>
              <a:t>!=0)</a:t>
            </a:r>
          </a:p>
          <a:p>
            <a:pPr fontAlgn="base"/>
            <a:r>
              <a:rPr lang="en-US" dirty="0"/>
              <a:t>{</a:t>
            </a:r>
          </a:p>
          <a:p>
            <a:pPr marL="230188" fontAlgn="base"/>
            <a:r>
              <a:rPr lang="en-US" dirty="0" smtClean="0"/>
              <a:t>c</a:t>
            </a:r>
            <a:r>
              <a:rPr lang="ro-RO" dirty="0" smtClean="0"/>
              <a:t>if</a:t>
            </a:r>
            <a:r>
              <a:rPr lang="en-US" dirty="0" smtClean="0"/>
              <a:t>=n%10</a:t>
            </a:r>
            <a:r>
              <a:rPr lang="en-US" dirty="0"/>
              <a:t>;</a:t>
            </a:r>
          </a:p>
          <a:p>
            <a:pPr marL="230188" fontAlgn="base"/>
            <a:r>
              <a:rPr lang="en-US" dirty="0" err="1" smtClean="0"/>
              <a:t>inv</a:t>
            </a:r>
            <a:r>
              <a:rPr lang="en-US" dirty="0" smtClean="0"/>
              <a:t>=</a:t>
            </a:r>
            <a:r>
              <a:rPr lang="en-US" dirty="0" err="1" smtClean="0"/>
              <a:t>inv</a:t>
            </a:r>
            <a:r>
              <a:rPr lang="en-US" dirty="0" smtClean="0"/>
              <a:t>*10+c</a:t>
            </a:r>
            <a:r>
              <a:rPr lang="ro-RO" dirty="0" smtClean="0"/>
              <a:t>if</a:t>
            </a:r>
            <a:r>
              <a:rPr lang="en-US" dirty="0" smtClean="0"/>
              <a:t>;</a:t>
            </a:r>
            <a:r>
              <a:rPr lang="ro-RO" dirty="0" smtClean="0"/>
              <a:t>    </a:t>
            </a:r>
            <a:r>
              <a:rPr lang="ro-RO" dirty="0"/>
              <a:t>// </a:t>
            </a:r>
            <a:r>
              <a:rPr lang="ro-RO" dirty="0" smtClean="0"/>
              <a:t>formez inv</a:t>
            </a:r>
            <a:endParaRPr lang="en-US" dirty="0"/>
          </a:p>
          <a:p>
            <a:pPr marL="230188" fontAlgn="base"/>
            <a:r>
              <a:rPr lang="en-US" dirty="0"/>
              <a:t>n=n/10</a:t>
            </a:r>
            <a:r>
              <a:rPr lang="en-US" dirty="0" smtClean="0"/>
              <a:t>;</a:t>
            </a:r>
            <a:r>
              <a:rPr lang="ro-RO" dirty="0" smtClean="0"/>
              <a:t>                </a:t>
            </a:r>
            <a:r>
              <a:rPr lang="en-US" dirty="0" smtClean="0"/>
              <a:t>// </a:t>
            </a:r>
            <a:r>
              <a:rPr lang="en-US" dirty="0"/>
              <a:t>tai ultima </a:t>
            </a:r>
            <a:r>
              <a:rPr lang="en-US" dirty="0" err="1" smtClean="0"/>
              <a:t>cifra</a:t>
            </a:r>
            <a:r>
              <a:rPr lang="ro-RO" dirty="0" smtClean="0"/>
              <a:t>       </a:t>
            </a:r>
            <a:endParaRPr lang="en-US" dirty="0"/>
          </a:p>
          <a:p>
            <a:pPr fontAlgn="base"/>
            <a:r>
              <a:rPr lang="en-US" dirty="0"/>
              <a:t>}</a:t>
            </a:r>
          </a:p>
          <a:p>
            <a:pPr fontAlgn="base"/>
            <a:r>
              <a:rPr lang="en-US" dirty="0" err="1"/>
              <a:t>cout</a:t>
            </a:r>
            <a:r>
              <a:rPr lang="en-US" dirty="0"/>
              <a:t>&lt;&lt;„</a:t>
            </a:r>
            <a:r>
              <a:rPr lang="en-US" dirty="0" err="1" smtClean="0"/>
              <a:t>Inversul</a:t>
            </a:r>
            <a:r>
              <a:rPr lang="ro-RO" dirty="0" smtClean="0"/>
              <a:t> numărului n</a:t>
            </a:r>
            <a:r>
              <a:rPr lang="en-US" dirty="0" smtClean="0"/>
              <a:t>=”&lt;&lt;</a:t>
            </a:r>
            <a:r>
              <a:rPr lang="en-US" dirty="0" err="1"/>
              <a:t>inv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758" y="377566"/>
            <a:ext cx="54771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CE SE MODIFICĂ PENTRU PROBLEMA NOASTRĂ!!!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61219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895" y="1760574"/>
            <a:ext cx="160034" cy="14936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9" y="495640"/>
            <a:ext cx="9829324" cy="62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87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535" y="531628"/>
            <a:ext cx="1084166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Instrucțiunea</a:t>
            </a:r>
            <a:r>
              <a:rPr lang="en-US" altLang="en-US" sz="2800" b="1" dirty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800" b="1" dirty="0" smtClean="0">
                <a:solidFill>
                  <a:srgbClr val="365F91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while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b="1" dirty="0">
              <a:solidFill>
                <a:srgbClr val="365F9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Instrucțiunea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while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este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o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structură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repetitivă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cu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număr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necunoscut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de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pași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și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test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inițial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Sintaxa</a:t>
            </a:r>
            <a:r>
              <a:rPr lang="en-US" altLang="en-US" b="1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while (</a:t>
            </a:r>
            <a:r>
              <a:rPr lang="en-US" altLang="en-US" dirty="0" err="1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expresie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{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marL="404813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Instrucțiuni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;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}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Mod </a:t>
            </a:r>
            <a:r>
              <a:rPr lang="en-US" altLang="en-US" b="1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de </a:t>
            </a:r>
            <a:r>
              <a:rPr lang="en-US" altLang="en-US" b="1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execuție</a:t>
            </a:r>
            <a:r>
              <a:rPr lang="en-US" altLang="en-US" b="1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1. Se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evaluează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expresie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2.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Dacă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 smtClean="0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expresie</a:t>
            </a:r>
            <a:r>
              <a:rPr lang="en-US" altLang="en-US" dirty="0" smtClean="0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este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adevărată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◦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execută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Instrucțiuni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;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◦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reia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pasul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1.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3.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Dacă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expresie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este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nulă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, se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trece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la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instrucțiunea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după</a:t>
            </a:r>
            <a:r>
              <a:rPr lang="en-US" altLang="en-US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while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altLang="en-US" sz="105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 smtClean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Observații</a:t>
            </a:r>
            <a:r>
              <a:rPr lang="en-US" altLang="en-US" b="1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endParaRPr lang="en-US" altLang="en-US" b="1" dirty="0" smtClean="0"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  <a:p>
            <a:r>
              <a:rPr lang="en-US" altLang="en-US" b="1" dirty="0" smtClean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1. </a:t>
            </a:r>
            <a:r>
              <a:rPr lang="en-US" altLang="en-US" dirty="0" err="1" smtClean="0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Instrucțiuni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; </a:t>
            </a:r>
            <a:r>
              <a:rPr lang="en-US" dirty="0" smtClean="0"/>
              <a:t>se </a:t>
            </a:r>
            <a:r>
              <a:rPr lang="en-US" dirty="0" err="1"/>
              <a:t>execută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altLang="en-US" dirty="0" err="1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expresie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nenulă</a:t>
            </a:r>
            <a:r>
              <a:rPr lang="en-US" dirty="0"/>
              <a:t> – </a:t>
            </a:r>
            <a:r>
              <a:rPr lang="en-US" dirty="0" err="1"/>
              <a:t>condiție</a:t>
            </a:r>
            <a:r>
              <a:rPr lang="en-US" dirty="0"/>
              <a:t> </a:t>
            </a:r>
            <a:r>
              <a:rPr lang="en-US" dirty="0" err="1"/>
              <a:t>adevărată</a:t>
            </a:r>
            <a:r>
              <a:rPr lang="en-US" dirty="0"/>
              <a:t>. </a:t>
            </a:r>
          </a:p>
          <a:p>
            <a:r>
              <a:rPr lang="en-US" b="1" dirty="0" smtClean="0"/>
              <a:t>2. </a:t>
            </a:r>
            <a:r>
              <a:rPr lang="en-US" dirty="0" smtClean="0"/>
              <a:t>Este </a:t>
            </a:r>
            <a:r>
              <a:rPr lang="en-US" dirty="0" err="1"/>
              <a:t>necesar</a:t>
            </a:r>
            <a:r>
              <a:rPr lang="en-US" dirty="0"/>
              <a:t> ca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o </a:t>
            </a:r>
            <a:r>
              <a:rPr lang="en-US" dirty="0" err="1"/>
              <a:t>variabilă</a:t>
            </a:r>
            <a:r>
              <a:rPr lang="en-US" dirty="0"/>
              <a:t> care </a:t>
            </a:r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altLang="en-US" dirty="0" err="1" smtClean="0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expresie</a:t>
            </a:r>
            <a:r>
              <a:rPr lang="en-US" altLang="en-US" dirty="0" smtClean="0">
                <a:solidFill>
                  <a:srgbClr val="C6244E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dirty="0" smtClean="0"/>
              <a:t> </a:t>
            </a:r>
            <a:r>
              <a:rPr lang="en-US" dirty="0" err="1"/>
              <a:t>să-și</a:t>
            </a:r>
            <a:r>
              <a:rPr lang="en-US" dirty="0"/>
              <a:t> </a:t>
            </a:r>
            <a:r>
              <a:rPr lang="en-US" dirty="0" err="1"/>
              <a:t>modifice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Instrucțiuni</a:t>
            </a:r>
            <a:r>
              <a:rPr lang="en-US" dirty="0"/>
              <a:t>; </a:t>
            </a:r>
            <a:r>
              <a:rPr lang="en-US" dirty="0" err="1" smtClean="0"/>
              <a:t>altfel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obține</a:t>
            </a:r>
            <a:r>
              <a:rPr lang="en-US" dirty="0"/>
              <a:t> o </a:t>
            </a:r>
            <a:r>
              <a:rPr lang="en-US" dirty="0" err="1"/>
              <a:t>buclă</a:t>
            </a:r>
            <a:r>
              <a:rPr lang="en-US" dirty="0"/>
              <a:t> </a:t>
            </a:r>
            <a:r>
              <a:rPr lang="en-US" dirty="0" err="1"/>
              <a:t>infinită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!!!! </a:t>
            </a:r>
            <a:r>
              <a:rPr lang="en-US" dirty="0" smtClean="0"/>
              <a:t>P</a:t>
            </a:r>
            <a:r>
              <a:rPr lang="ro-RO" dirty="0" smtClean="0"/>
              <a:t>entru </a:t>
            </a:r>
            <a:r>
              <a:rPr lang="ro-RO" dirty="0"/>
              <a:t>a se executa măcar o dată instrucțiunile condiția trebuie să fie adevărată la prima rulare a structurii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28959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86288" r="86407" b="4002"/>
          <a:stretch/>
        </p:blipFill>
        <p:spPr>
          <a:xfrm>
            <a:off x="3096769" y="178803"/>
            <a:ext cx="5276088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910" y="1926134"/>
            <a:ext cx="9144000" cy="312112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STRUCTURI 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</a:t>
            </a:r>
            <a:b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b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NUMĂR </a:t>
            </a:r>
            <a:r>
              <a:rPr lang="ro-RO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CUNOSCUT </a:t>
            </a: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PAȘI</a:t>
            </a:r>
            <a:b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(cu </a:t>
            </a:r>
            <a:r>
              <a:rPr lang="ro-RO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inițial</a:t>
            </a: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993" y="1304024"/>
            <a:ext cx="4164505" cy="387701"/>
          </a:xfrm>
        </p:spPr>
        <p:txBody>
          <a:bodyPr>
            <a:noAutofit/>
          </a:bodyPr>
          <a:lstStyle/>
          <a:p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ALGORITMI CLASA a V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I/VIII-a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619" y="4955265"/>
            <a:ext cx="944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/>
              <a:t> </a:t>
            </a:r>
            <a:r>
              <a:rPr lang="en-US" sz="3200" b="1" dirty="0" smtClean="0"/>
              <a:t>TIP</a:t>
            </a:r>
            <a:r>
              <a:rPr lang="ro-RO" sz="3200" b="1" dirty="0" smtClean="0"/>
              <a:t>URI de</a:t>
            </a:r>
            <a:r>
              <a:rPr lang="en-US" sz="3200" b="1" dirty="0" smtClean="0"/>
              <a:t> problem</a:t>
            </a:r>
            <a:r>
              <a:rPr lang="ro-RO" sz="3200" b="1" dirty="0" smtClean="0"/>
              <a:t>e:</a:t>
            </a:r>
            <a:endParaRPr lang="en-US" sz="32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6" y="5037504"/>
            <a:ext cx="126682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1" y="5562900"/>
            <a:ext cx="12001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93085" r="86407" b="4002"/>
          <a:stretch/>
        </p:blipFill>
        <p:spPr>
          <a:xfrm>
            <a:off x="6916604" y="6339840"/>
            <a:ext cx="5276088" cy="50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2857" y="55107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Probleme</a:t>
            </a:r>
            <a:r>
              <a:rPr lang="en-US" altLang="en-US" b="1" dirty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tip </a:t>
            </a:r>
            <a:r>
              <a:rPr lang="ro-RO" altLang="en-US" b="1" dirty="0" smtClean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Prelucrarea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cifrelor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unui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număr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3498" y="55735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Probleme</a:t>
            </a:r>
            <a:r>
              <a:rPr lang="en-US" altLang="en-US" b="1" dirty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tip </a:t>
            </a:r>
            <a:r>
              <a:rPr lang="ro-RO" altLang="en-US" b="1" dirty="0" smtClean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citesc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mai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multe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numere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până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întâlnirea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unei</a:t>
            </a:r>
            <a:r>
              <a:rPr lang="en-US" altLang="en-US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valori</a:t>
            </a:r>
            <a:r>
              <a:rPr lang="ro-RO" altLang="en-US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altLang="en-US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.................. </a:t>
            </a:r>
            <a:r>
              <a:rPr lang="en-US" altLang="en-US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Să</a:t>
            </a:r>
            <a:r>
              <a:rPr lang="en-US" altLang="en-US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se </a:t>
            </a:r>
            <a:r>
              <a:rPr lang="en-US" altLang="en-US" b="1" dirty="0" err="1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afișeze</a:t>
            </a:r>
            <a:r>
              <a:rPr lang="en-US" altLang="en-US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………….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278" y="4349718"/>
            <a:ext cx="5438775" cy="2905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49" y="407905"/>
            <a:ext cx="3931840" cy="3859295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ro-RO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calculeze </a:t>
            </a: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r>
              <a:rPr lang="ro-RO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 n</a:t>
            </a:r>
            <a:r>
              <a:rPr lang="ro-RO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i, x, suma</a:t>
            </a: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RO" alt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cin&gt;&gt;n;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suma=0;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for (i=1; i&lt;=n; i++) 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cin&gt;&gt;x;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suma=suma+x</a:t>
            </a: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cout&lt;&lt;suma;</a:t>
            </a:r>
            <a:endParaRPr kumimoji="0" lang="ro-RO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46867" y="53140"/>
            <a:ext cx="10515600" cy="202142"/>
          </a:xfrm>
        </p:spPr>
        <p:txBody>
          <a:bodyPr>
            <a:normAutofit fontScale="90000"/>
          </a:bodyPr>
          <a:lstStyle/>
          <a:p>
            <a:r>
              <a:rPr lang="ro-RO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citesc n numere naturale de la tastatură</a:t>
            </a:r>
            <a:r>
              <a:rPr lang="ro-RO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1666" y="558800"/>
            <a:ext cx="122801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19270F"/>
                </a:solidFill>
              </a:rPr>
              <a:t>PB_SUMĂ</a:t>
            </a:r>
          </a:p>
          <a:p>
            <a:pPr algn="ctr"/>
            <a:r>
              <a:rPr lang="ro-RO" b="1" dirty="0">
                <a:solidFill>
                  <a:srgbClr val="19270F"/>
                </a:solidFill>
              </a:rPr>
              <a:t>2</a:t>
            </a:r>
            <a:endParaRPr lang="en-US" b="1" dirty="0">
              <a:solidFill>
                <a:srgbClr val="19270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2123" y="304801"/>
            <a:ext cx="6749877" cy="415498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ro-RO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calculeze </a:t>
            </a:r>
            <a:r>
              <a:rPr lang="ro-RO" alt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aritmetică </a:t>
            </a:r>
            <a:r>
              <a:rPr lang="ro-RO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numerelor citite.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 i</a:t>
            </a:r>
            <a:r>
              <a:rPr lang="ro-RO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n, x, suma</a:t>
            </a: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 ma;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cin&gt;&gt;n;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suma=0;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(i=1; i&lt;=n; i++) 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cin&gt;&gt;x;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suma=suma+x;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ma=(float</a:t>
            </a:r>
            <a:r>
              <a:rPr lang="ro-RO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suma/n</a:t>
            </a:r>
            <a:r>
              <a:rPr lang="ro-RO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ro-RO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&lt;&lt;"Media aritmetica a numerelor este = "&lt;&lt;</a:t>
            </a:r>
            <a:r>
              <a:rPr lang="ro-RO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ro-RO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o-RO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84" y="102659"/>
            <a:ext cx="1893987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ȘTIM ALGORITMUL!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4789" y="3867628"/>
            <a:ext cx="105833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ȘTIM </a:t>
            </a:r>
          </a:p>
          <a:p>
            <a:pPr algn="ctr"/>
            <a:r>
              <a:rPr lang="ro-RO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ALGORITMUL! </a:t>
            </a:r>
            <a:endParaRPr lang="en-US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4" y="4570718"/>
            <a:ext cx="5448300" cy="23241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14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</a:rPr>
              <a:t/>
            </a:r>
            <a:br>
              <a:rPr lang="ro-RO" sz="3200" b="1" dirty="0" smtClean="0">
                <a:solidFill>
                  <a:srgbClr val="FF0000"/>
                </a:solidFill>
              </a:rPr>
            </a:br>
            <a:r>
              <a:rPr lang="ro-RO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dăm exemple ....</a:t>
            </a:r>
            <a:r>
              <a:rPr lang="ro-R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200" b="1" dirty="0" smtClean="0">
                <a:solidFill>
                  <a:srgbClr val="FF0000"/>
                </a:solidFill>
              </a:rPr>
              <a:t>Se </a:t>
            </a:r>
            <a:r>
              <a:rPr lang="ro-RO" sz="3200" b="1" dirty="0">
                <a:solidFill>
                  <a:srgbClr val="FF0000"/>
                </a:solidFill>
              </a:rPr>
              <a:t>citesc numere de la tastatură până la întâlnirea valorii </a:t>
            </a: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o-RO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ro-RO" sz="3200" b="1" dirty="0">
                <a:solidFill>
                  <a:srgbClr val="FF0000"/>
                </a:solidFill>
              </a:rPr>
              <a:t> Să se calculeze suma numerelor citite.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ro-RO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072"/>
            <a:ext cx="6179288" cy="69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b="1" dirty="0" smtClean="0">
                <a:solidFill>
                  <a:schemeClr val="bg1">
                    <a:lumMod val="85000"/>
                  </a:schemeClr>
                </a:solidFill>
              </a:rPr>
              <a:t>DI 1:   </a:t>
            </a:r>
            <a:r>
              <a:rPr lang="ro-RO" sz="3200" b="1" dirty="0">
                <a:solidFill>
                  <a:schemeClr val="bg1">
                    <a:lumMod val="85000"/>
                  </a:schemeClr>
                </a:solidFill>
              </a:rPr>
              <a:t>5	15        </a:t>
            </a:r>
            <a:r>
              <a:rPr lang="ro-RO" sz="3200" b="1" dirty="0" smtClean="0">
                <a:solidFill>
                  <a:schemeClr val="bg1">
                    <a:lumMod val="85000"/>
                  </a:schemeClr>
                </a:solidFill>
              </a:rPr>
              <a:t>13       20       0 </a:t>
            </a:r>
            <a:endParaRPr lang="ro-RO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29256"/>
            <a:ext cx="8327065" cy="55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3200" b="1" dirty="0" smtClean="0">
                <a:solidFill>
                  <a:schemeClr val="bg1">
                    <a:lumMod val="85000"/>
                  </a:schemeClr>
                </a:solidFill>
              </a:rPr>
              <a:t>DI 2:   25	 40       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o-RO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344" y="2264735"/>
            <a:ext cx="10515600" cy="93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200" b="1" dirty="0" smtClean="0">
                <a:solidFill>
                  <a:srgbClr val="FF0000"/>
                </a:solidFill>
              </a:rPr>
              <a:t/>
            </a:r>
            <a:br>
              <a:rPr lang="ro-RO" sz="3200" b="1" dirty="0" smtClean="0">
                <a:solidFill>
                  <a:srgbClr val="FF0000"/>
                </a:solidFill>
              </a:rPr>
            </a:br>
            <a:r>
              <a:rPr lang="ro-RO" sz="3200" b="1" dirty="0" smtClean="0">
                <a:solidFill>
                  <a:srgbClr val="FF0000"/>
                </a:solidFill>
              </a:rPr>
              <a:t>Se citesc numere de la tastatură până la întâlnirea valorii </a:t>
            </a:r>
            <a:r>
              <a:rPr lang="ro-R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o-RO" sz="3200" b="1" dirty="0" smtClean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ro-RO" sz="3200" b="1" dirty="0" smtClean="0">
                <a:solidFill>
                  <a:srgbClr val="FF0000"/>
                </a:solidFill>
              </a:rPr>
              <a:t> Să se calculeze suma numerelor citite.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ro-RO" sz="32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344" y="4214291"/>
            <a:ext cx="10515600" cy="93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200" b="1" dirty="0" smtClean="0">
                <a:solidFill>
                  <a:srgbClr val="FF0000"/>
                </a:solidFill>
              </a:rPr>
              <a:t/>
            </a:r>
            <a:br>
              <a:rPr lang="ro-RO" sz="3200" b="1" dirty="0" smtClean="0">
                <a:solidFill>
                  <a:srgbClr val="FF0000"/>
                </a:solidFill>
              </a:rPr>
            </a:br>
            <a:r>
              <a:rPr lang="ro-RO" sz="3200" b="1" dirty="0" smtClean="0">
                <a:solidFill>
                  <a:srgbClr val="FF0000"/>
                </a:solidFill>
              </a:rPr>
              <a:t>Se citesc numere de la tastatură până la întâlnirea valorii </a:t>
            </a:r>
            <a:r>
              <a:rPr lang="ro-R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o-RO" sz="3200" b="1" dirty="0" smtClean="0">
                <a:solidFill>
                  <a:srgbClr val="FF0000"/>
                </a:solidFill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ro-RO" sz="3200" b="1" dirty="0" smtClean="0">
                <a:solidFill>
                  <a:srgbClr val="FF0000"/>
                </a:solidFill>
              </a:rPr>
              <a:t> Să se calculeze suma numerelor citite.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ro-RO" sz="3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2628" y="5378812"/>
            <a:ext cx="8412126" cy="55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3200" b="1" dirty="0" smtClean="0">
                <a:solidFill>
                  <a:schemeClr val="bg1">
                    <a:lumMod val="85000"/>
                  </a:schemeClr>
                </a:solidFill>
              </a:rPr>
              <a:t>DI 3:   10	 15       10       10      60       2         5       0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o-RO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57472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2724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2724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777" y="0"/>
            <a:ext cx="11243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Probleme</a:t>
            </a:r>
            <a:r>
              <a:rPr lang="en-US" altLang="en-US" sz="4000" b="1" dirty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tip </a:t>
            </a:r>
            <a:r>
              <a:rPr lang="ro-RO" altLang="en-US" sz="4000" b="1" dirty="0" smtClean="0">
                <a:solidFill>
                  <a:srgbClr val="8D502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citesc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mai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multe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numere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până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întâlnirea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unei</a:t>
            </a:r>
            <a:r>
              <a:rPr lang="en-US" altLang="en-US" sz="4000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valori</a:t>
            </a:r>
            <a:r>
              <a:rPr lang="ro-RO" altLang="en-US" sz="4000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altLang="en-US" sz="4000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.................. </a:t>
            </a:r>
            <a:r>
              <a:rPr lang="en-US" altLang="en-US" sz="4000" b="1" dirty="0" err="1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Să</a:t>
            </a:r>
            <a:r>
              <a:rPr lang="en-US" altLang="en-US" sz="4000" b="1" dirty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se </a:t>
            </a:r>
            <a:r>
              <a:rPr lang="en-US" altLang="en-US" sz="4000" b="1" dirty="0" err="1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afișeze</a:t>
            </a:r>
            <a:r>
              <a:rPr lang="en-US" altLang="en-US" sz="4000" b="1" dirty="0" smtClean="0">
                <a:solidFill>
                  <a:srgbClr val="8540A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………….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76" y="1938992"/>
            <a:ext cx="9808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PB_while_1.1. </a:t>
            </a:r>
            <a:r>
              <a:rPr lang="ro-RO" sz="2400" b="1" dirty="0" smtClean="0"/>
              <a:t>Se </a:t>
            </a:r>
            <a:r>
              <a:rPr lang="ro-RO" sz="2400" b="1" dirty="0"/>
              <a:t>citesc numere de la tastatură până la întâlnirea valorii 0. </a:t>
            </a:r>
            <a:endParaRPr lang="en-US" sz="2400" b="1" dirty="0" smtClean="0"/>
          </a:p>
          <a:p>
            <a:r>
              <a:rPr lang="ro-RO" sz="2400" b="1" dirty="0" smtClean="0"/>
              <a:t> Să </a:t>
            </a:r>
            <a:r>
              <a:rPr lang="ro-RO" sz="2400" b="1" dirty="0"/>
              <a:t>se calculeze suma numerelor citite.</a:t>
            </a:r>
            <a:endParaRPr lang="en-US" sz="2400" b="1" dirty="0"/>
          </a:p>
          <a:p>
            <a:r>
              <a:rPr lang="ro-RO" sz="2400" dirty="0"/>
              <a:t> </a:t>
            </a:r>
            <a:endParaRPr lang="en-US" sz="2400" dirty="0"/>
          </a:p>
          <a:p>
            <a:r>
              <a:rPr lang="ro-RO" sz="2400" dirty="0"/>
              <a:t> </a:t>
            </a:r>
            <a:endParaRPr lang="en-US" sz="2400" dirty="0"/>
          </a:p>
          <a:p>
            <a:r>
              <a:rPr lang="ro-RO" sz="2400" dirty="0"/>
              <a:t>   întreg </a:t>
            </a:r>
            <a:r>
              <a:rPr lang="en-US" sz="2400" dirty="0" smtClean="0"/>
              <a:t>X</a:t>
            </a:r>
            <a:r>
              <a:rPr lang="ro-RO" sz="2400" dirty="0" smtClean="0"/>
              <a:t>,</a:t>
            </a:r>
            <a:r>
              <a:rPr lang="en-US" sz="2400" dirty="0" smtClean="0"/>
              <a:t> </a:t>
            </a:r>
            <a:r>
              <a:rPr lang="ro-RO" sz="2400" dirty="0" smtClean="0"/>
              <a:t>s</a:t>
            </a:r>
            <a:r>
              <a:rPr lang="en-US" sz="2400" dirty="0" err="1" smtClean="0"/>
              <a:t>uma</a:t>
            </a:r>
            <a:r>
              <a:rPr lang="en-US" sz="2400" dirty="0" smtClean="0"/>
              <a:t>=</a:t>
            </a:r>
            <a:r>
              <a:rPr lang="ro-RO" sz="2400" dirty="0"/>
              <a:t>0</a:t>
            </a:r>
            <a:endParaRPr lang="en-US" sz="2400" dirty="0"/>
          </a:p>
          <a:p>
            <a:r>
              <a:rPr lang="ro-RO" sz="2400" dirty="0"/>
              <a:t>   citește </a:t>
            </a:r>
            <a:r>
              <a:rPr lang="en-US" sz="2400" dirty="0" smtClean="0"/>
              <a:t>X</a:t>
            </a:r>
            <a:endParaRPr lang="en-US" sz="2400" dirty="0"/>
          </a:p>
          <a:p>
            <a:r>
              <a:rPr lang="ro-RO" sz="2400" dirty="0"/>
              <a:t>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┌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RO" sz="2400" dirty="0" smtClean="0"/>
              <a:t> </a:t>
            </a:r>
            <a:r>
              <a:rPr lang="ro-RO" sz="2400" b="1" dirty="0"/>
              <a:t>cât timp </a:t>
            </a:r>
            <a:r>
              <a:rPr lang="ro-RO" sz="2400" dirty="0" smtClean="0"/>
              <a:t>(</a:t>
            </a:r>
            <a:r>
              <a:rPr lang="en-US" sz="2400" dirty="0" smtClean="0"/>
              <a:t>X</a:t>
            </a:r>
            <a:r>
              <a:rPr lang="ro-RO" sz="2400" dirty="0" smtClean="0"/>
              <a:t> </a:t>
            </a:r>
            <a:r>
              <a:rPr lang="ro-RO" sz="2400" dirty="0"/>
              <a:t>!= 0 ) </a:t>
            </a:r>
            <a:r>
              <a:rPr lang="ro-RO" sz="2400" b="1" dirty="0"/>
              <a:t>execută</a:t>
            </a:r>
            <a:endParaRPr lang="en-US" sz="2400" b="1" dirty="0"/>
          </a:p>
          <a:p>
            <a:r>
              <a:rPr lang="en-US" sz="2400" dirty="0" smtClean="0"/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dirty="0" smtClean="0"/>
              <a:t>          </a:t>
            </a:r>
            <a:r>
              <a:rPr lang="ro-RO" sz="2400" dirty="0" smtClean="0"/>
              <a:t>s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ro-RO" sz="2400" dirty="0" smtClean="0"/>
              <a:t>=</a:t>
            </a:r>
            <a:r>
              <a:rPr lang="en-US" sz="2400" dirty="0" smtClean="0"/>
              <a:t> </a:t>
            </a:r>
            <a:r>
              <a:rPr lang="ro-RO" sz="2400" dirty="0" smtClean="0"/>
              <a:t>s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ro-RO" sz="2400" dirty="0" smtClean="0"/>
              <a:t>+</a:t>
            </a:r>
            <a:r>
              <a:rPr lang="en-US" sz="2400" dirty="0" smtClean="0"/>
              <a:t> X</a:t>
            </a:r>
            <a:endParaRPr lang="en-US" sz="2400" dirty="0"/>
          </a:p>
          <a:p>
            <a:r>
              <a:rPr lang="en-US" sz="2400" dirty="0" smtClean="0"/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dirty="0" smtClean="0"/>
              <a:t>          </a:t>
            </a:r>
            <a:r>
              <a:rPr lang="ro-RO" sz="2400" dirty="0" smtClean="0"/>
              <a:t>citește </a:t>
            </a:r>
            <a:r>
              <a:rPr lang="en-US" sz="2400" dirty="0" smtClean="0"/>
              <a:t>X</a:t>
            </a:r>
            <a:endParaRPr lang="en-US" sz="2400" dirty="0"/>
          </a:p>
          <a:p>
            <a:r>
              <a:rPr lang="ro-RO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└ </a:t>
            </a:r>
            <a:r>
              <a:rPr lang="ro-RO" sz="2400" b="1" dirty="0" smtClean="0"/>
              <a:t>sf</a:t>
            </a:r>
            <a:r>
              <a:rPr lang="en-US" sz="2400" b="1" dirty="0" smtClean="0"/>
              <a:t>_</a:t>
            </a:r>
            <a:r>
              <a:rPr lang="ro-RO" sz="2400" b="1" dirty="0" smtClean="0"/>
              <a:t>cât </a:t>
            </a:r>
            <a:r>
              <a:rPr lang="ro-RO" sz="2400" b="1" dirty="0"/>
              <a:t>timp</a:t>
            </a:r>
            <a:endParaRPr lang="en-US" sz="2400" b="1" dirty="0"/>
          </a:p>
          <a:p>
            <a:r>
              <a:rPr lang="ro-RO" sz="2400" dirty="0"/>
              <a:t>   scrie </a:t>
            </a:r>
            <a:r>
              <a:rPr lang="ro-RO" sz="2400" dirty="0" smtClean="0"/>
              <a:t>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86119" y="1569661"/>
            <a:ext cx="6103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C++</a:t>
            </a:r>
            <a:r>
              <a:rPr lang="ro-RO" sz="2400" dirty="0"/>
              <a:t> </a:t>
            </a:r>
            <a:endParaRPr lang="en-US" sz="2400" dirty="0"/>
          </a:p>
          <a:p>
            <a:r>
              <a:rPr lang="ro-RO" sz="2400" dirty="0" smtClean="0"/>
              <a:t>  </a:t>
            </a:r>
            <a:r>
              <a:rPr lang="en-US" sz="2400" dirty="0" err="1" smtClean="0"/>
              <a:t>int</a:t>
            </a:r>
            <a:r>
              <a:rPr lang="en-US" sz="2400" dirty="0" smtClean="0"/>
              <a:t> X, </a:t>
            </a:r>
            <a:r>
              <a:rPr lang="en-US" sz="2400" dirty="0" err="1" smtClean="0"/>
              <a:t>suma</a:t>
            </a:r>
            <a:r>
              <a:rPr lang="en-US" sz="2400" dirty="0" smtClean="0"/>
              <a:t>=0;</a:t>
            </a:r>
            <a:endParaRPr lang="en-US" sz="2400" dirty="0"/>
          </a:p>
          <a:p>
            <a:r>
              <a:rPr lang="ro-RO" sz="2400" dirty="0"/>
              <a:t> </a:t>
            </a:r>
            <a:r>
              <a:rPr lang="ro-RO" sz="2400" dirty="0" smtClean="0"/>
              <a:t> </a:t>
            </a:r>
            <a:r>
              <a:rPr lang="en-US" sz="2400" dirty="0" err="1" smtClean="0"/>
              <a:t>cin</a:t>
            </a:r>
            <a:r>
              <a:rPr lang="en-US" sz="2400" dirty="0" smtClean="0"/>
              <a:t>&gt;&gt;X;</a:t>
            </a:r>
            <a:endParaRPr lang="en-US" sz="2400" dirty="0"/>
          </a:p>
          <a:p>
            <a:r>
              <a:rPr lang="ro-RO" sz="2400" dirty="0"/>
              <a:t>  </a:t>
            </a:r>
            <a:r>
              <a:rPr lang="en-US" sz="2400" b="1" dirty="0" smtClean="0">
                <a:cs typeface="Arial" panose="020B0604020202020204" pitchFamily="34" charset="0"/>
              </a:rPr>
              <a:t>while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/>
              <a:t>(</a:t>
            </a:r>
            <a:r>
              <a:rPr lang="en-US" sz="2400" dirty="0" smtClean="0"/>
              <a:t>X</a:t>
            </a:r>
            <a:r>
              <a:rPr lang="ro-RO" sz="2400" dirty="0" smtClean="0"/>
              <a:t> </a:t>
            </a:r>
            <a:r>
              <a:rPr lang="ro-RO" sz="2400" dirty="0"/>
              <a:t>!= 0 </a:t>
            </a:r>
            <a:r>
              <a:rPr lang="ro-RO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{</a:t>
            </a:r>
            <a:r>
              <a:rPr lang="en-US" sz="2400" dirty="0" smtClean="0"/>
              <a:t>    </a:t>
            </a:r>
            <a:r>
              <a:rPr lang="ro-RO" sz="2400" dirty="0" smtClean="0"/>
              <a:t>s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ro-RO" sz="2400" dirty="0" smtClean="0"/>
              <a:t>=</a:t>
            </a:r>
            <a:r>
              <a:rPr lang="en-US" sz="2400" dirty="0" smtClean="0"/>
              <a:t> </a:t>
            </a:r>
            <a:r>
              <a:rPr lang="ro-RO" sz="2400" dirty="0" smtClean="0"/>
              <a:t>s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ro-RO" sz="2400" dirty="0" smtClean="0"/>
              <a:t>+</a:t>
            </a:r>
            <a:r>
              <a:rPr lang="en-US" sz="2400" dirty="0" smtClean="0"/>
              <a:t> X;</a:t>
            </a:r>
            <a:endParaRPr lang="en-US" sz="2400" dirty="0"/>
          </a:p>
          <a:p>
            <a:r>
              <a:rPr lang="en-US" sz="2400" dirty="0" smtClean="0"/>
              <a:t>       </a:t>
            </a:r>
            <a:r>
              <a:rPr lang="en-US" sz="2400" dirty="0" err="1" smtClean="0">
                <a:cs typeface="Arial" panose="020B0604020202020204" pitchFamily="34" charset="0"/>
              </a:rPr>
              <a:t>cin</a:t>
            </a:r>
            <a:r>
              <a:rPr lang="en-US" sz="2400" dirty="0" smtClean="0">
                <a:cs typeface="Arial" panose="020B0604020202020204" pitchFamily="34" charset="0"/>
              </a:rPr>
              <a:t>&gt;&gt;X;</a:t>
            </a:r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}</a:t>
            </a:r>
            <a:endParaRPr lang="en-US" sz="2400" b="1" dirty="0"/>
          </a:p>
          <a:p>
            <a:r>
              <a:rPr lang="ro-RO" sz="2400" dirty="0"/>
              <a:t>   scrie </a:t>
            </a:r>
            <a:r>
              <a:rPr lang="ro-RO" sz="2400" dirty="0" smtClean="0"/>
              <a:t>s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537" y="2666238"/>
            <a:ext cx="4046571" cy="3269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961" y="6303017"/>
            <a:ext cx="504487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1384"/>
      </p:ext>
    </p:extLst>
  </p:cSld>
  <p:clrMapOvr>
    <a:masterClrMapping/>
  </p:clrMapOvr>
  <p:transition advTm="1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74" y="266102"/>
            <a:ext cx="9778442" cy="615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7276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75" y="1938992"/>
            <a:ext cx="116692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C00000"/>
                </a:solidFill>
              </a:rPr>
              <a:t>PB_while_1.</a:t>
            </a:r>
            <a:r>
              <a:rPr lang="ro-RO" sz="3800" b="1" dirty="0" smtClean="0">
                <a:solidFill>
                  <a:srgbClr val="C00000"/>
                </a:solidFill>
              </a:rPr>
              <a:t>2</a:t>
            </a:r>
            <a:r>
              <a:rPr lang="en-US" sz="3800" b="1" dirty="0" smtClean="0">
                <a:solidFill>
                  <a:srgbClr val="C00000"/>
                </a:solidFill>
              </a:rPr>
              <a:t>. </a:t>
            </a:r>
            <a:r>
              <a:rPr lang="ro-RO" sz="3800" b="1" dirty="0" smtClean="0"/>
              <a:t>Se </a:t>
            </a:r>
            <a:r>
              <a:rPr lang="ro-RO" sz="3800" b="1" dirty="0"/>
              <a:t>citesc numere de la tastatură până la întâlnirea valorii </a:t>
            </a:r>
            <a:r>
              <a:rPr lang="ro-RO" sz="3800" b="1" dirty="0" smtClean="0"/>
              <a:t>5. Să </a:t>
            </a:r>
            <a:r>
              <a:rPr lang="ro-RO" sz="3800" b="1" dirty="0"/>
              <a:t>se calculeze suma numerelor citite.</a:t>
            </a:r>
            <a:endParaRPr lang="en-US" sz="3800" b="1" dirty="0"/>
          </a:p>
          <a:p>
            <a:r>
              <a:rPr lang="ro-RO" sz="4000" dirty="0"/>
              <a:t> </a:t>
            </a:r>
            <a:endParaRPr lang="en-US" sz="4000" dirty="0"/>
          </a:p>
          <a:p>
            <a:r>
              <a:rPr lang="ro-RO" sz="4000" dirty="0"/>
              <a:t> </a:t>
            </a:r>
            <a:r>
              <a:rPr lang="ro-RO" sz="4000" b="1" dirty="0" smtClean="0"/>
              <a:t>DI:  </a:t>
            </a:r>
            <a:r>
              <a:rPr lang="ro-RO" sz="4000" dirty="0" smtClean="0"/>
              <a:t>12 8 13 7 5</a:t>
            </a:r>
          </a:p>
          <a:p>
            <a:r>
              <a:rPr lang="ro-RO" sz="4000" dirty="0"/>
              <a:t> </a:t>
            </a:r>
            <a:r>
              <a:rPr lang="ro-RO" sz="4000" b="1" dirty="0" smtClean="0"/>
              <a:t>DE:  </a:t>
            </a:r>
            <a:r>
              <a:rPr lang="ro-RO" sz="4000" dirty="0" smtClean="0"/>
              <a:t>30</a:t>
            </a:r>
            <a:endParaRPr lang="ro-RO" sz="4000" dirty="0"/>
          </a:p>
        </p:txBody>
      </p:sp>
    </p:spTree>
    <p:extLst>
      <p:ext uri="{BB962C8B-B14F-4D97-AF65-F5344CB8AC3E}">
        <p14:creationId xmlns:p14="http://schemas.microsoft.com/office/powerpoint/2010/main" val="951779965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1239</Words>
  <Application>Microsoft Office PowerPoint</Application>
  <PresentationFormat>Widescreen</PresentationFormat>
  <Paragraphs>209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Office Theme</vt:lpstr>
      <vt:lpstr>STRUCTURI REPETITIVE  CU ​ NUMĂR NECUNOSCUT DE PAȘI   (cu test inițial)</vt:lpstr>
      <vt:lpstr>PowerPoint Presentation</vt:lpstr>
      <vt:lpstr>PowerPoint Presentation</vt:lpstr>
      <vt:lpstr>STRUCTURI REPETITIVE  CU ​ NUMĂR NECUNOSCUT DE PAȘI   (cu test inițial)</vt:lpstr>
      <vt:lpstr>Se citesc n numere naturale de la tastatură.</vt:lpstr>
      <vt:lpstr> Să dăm exemple .... Se citesc numere de la tastatură până la întâlnirea valorii 0.   Să se calculeze suma numerelor citite.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</dc:creator>
  <cp:lastModifiedBy>toni</cp:lastModifiedBy>
  <cp:revision>83</cp:revision>
  <dcterms:created xsi:type="dcterms:W3CDTF">2020-03-22T08:13:34Z</dcterms:created>
  <dcterms:modified xsi:type="dcterms:W3CDTF">2023-01-04T19:06:02Z</dcterms:modified>
</cp:coreProperties>
</file>