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8" r:id="rId3"/>
    <p:sldId id="288" r:id="rId4"/>
    <p:sldId id="256" r:id="rId5"/>
    <p:sldId id="291" r:id="rId6"/>
    <p:sldId id="290" r:id="rId7"/>
    <p:sldId id="295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99"/>
    <a:srgbClr val="FF0000"/>
    <a:srgbClr val="0099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6529"/>
      </p:ext>
    </p:extLst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66180"/>
      </p:ext>
    </p:extLst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6906"/>
      </p:ext>
    </p:extLst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8209"/>
      </p:ext>
    </p:extLst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618"/>
      </p:ext>
    </p:extLst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74530"/>
      </p:ext>
    </p:extLst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4412"/>
      </p:ext>
    </p:extLst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59570"/>
      </p:ext>
    </p:extLst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4536"/>
      </p:ext>
    </p:extLst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45080"/>
      </p:ext>
    </p:extLst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8498"/>
      </p:ext>
    </p:extLst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058D-B59E-498A-9635-F518433AF0B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9D84-E16F-4B9A-869C-192947678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8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circl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25910" y="1926134"/>
            <a:ext cx="9144000" cy="312112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STRUCTURI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REPETITIVE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b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 NUMĂR </a:t>
            </a:r>
            <a:r>
              <a:rPr lang="ro-RO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CUNOSCUT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PAȘI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(cu </a:t>
            </a:r>
            <a:r>
              <a:rPr lang="ro-RO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inițial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o-RO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o-RO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(condiționată anterior)</a:t>
            </a:r>
            <a:endParaRPr lang="en-US" sz="5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283316"/>
      </p:ext>
    </p:extLst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895" y="1760574"/>
            <a:ext cx="160034" cy="14936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09" y="495640"/>
            <a:ext cx="9829324" cy="629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879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288" y="126112"/>
            <a:ext cx="1084166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365F91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Instrucțiunea</a:t>
            </a:r>
            <a:r>
              <a:rPr lang="en-US" altLang="en-US" sz="2800" b="1" dirty="0">
                <a:solidFill>
                  <a:srgbClr val="365F91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sz="2800" b="1" dirty="0" smtClean="0">
                <a:solidFill>
                  <a:srgbClr val="365F91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b="1" dirty="0">
              <a:solidFill>
                <a:srgbClr val="365F91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Instrucțiunea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while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este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o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structură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repetitivă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cu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număr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necunoscut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de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pași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test </a:t>
            </a:r>
            <a:r>
              <a:rPr lang="en-US" altLang="en-US" b="1" dirty="0" err="1">
                <a:solidFill>
                  <a:srgbClr val="FF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inițial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Sintaxa</a:t>
            </a:r>
            <a:r>
              <a:rPr lang="en-US" altLang="en-US" b="1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altLang="en-US" dirty="0" smtClean="0">
              <a:latin typeface="Arial" panose="020B0604020202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while 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) 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{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marL="4048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;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}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 smtClean="0">
              <a:latin typeface="Arial" panose="020B0604020202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Mod </a:t>
            </a:r>
            <a:r>
              <a:rPr lang="en-US" altLang="en-US" b="1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de </a:t>
            </a:r>
            <a:r>
              <a:rPr lang="en-US" altLang="en-US" b="1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execuție</a:t>
            </a:r>
            <a:r>
              <a:rPr lang="en-US" altLang="en-US" b="1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1. Se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evaluează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2.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Dacă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 smtClean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r>
              <a:rPr lang="en-US" altLang="en-US" dirty="0" smtClean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este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adevărată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o-RO" alt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Se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execută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; </a:t>
            </a:r>
            <a:r>
              <a:rPr lang="ro-RO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Se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reia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pasul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1.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3.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Dacă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este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nulă</a:t>
            </a:r>
            <a:r>
              <a:rPr lang="ro-RO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-</a:t>
            </a:r>
            <a:r>
              <a:rPr lang="en-US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o-RO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altLang="en-US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trece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la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instrucțiunea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după</a:t>
            </a:r>
            <a:r>
              <a:rPr lang="en-US" altLang="en-US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latin typeface="Arial" panose="020B0604020202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Observații</a:t>
            </a:r>
            <a:r>
              <a:rPr lang="en-US" altLang="en-US" b="1" dirty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endParaRPr lang="en-US" altLang="en-US" b="1" dirty="0" smtClean="0">
              <a:latin typeface="Arial" panose="020B0604020202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altLang="en-US" b="1" dirty="0" smtClean="0"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r>
              <a:rPr lang="en-US" altLang="en-US" dirty="0" err="1" smtClean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Instrucțiuni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; </a:t>
            </a:r>
            <a:r>
              <a:rPr lang="en-US" dirty="0" smtClean="0"/>
              <a:t>se </a:t>
            </a:r>
            <a:r>
              <a:rPr lang="en-US" dirty="0" err="1"/>
              <a:t>execută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altLang="en-US" dirty="0" err="1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nenulă</a:t>
            </a:r>
            <a:r>
              <a:rPr lang="en-US" dirty="0"/>
              <a:t> – </a:t>
            </a:r>
            <a:r>
              <a:rPr lang="en-US" dirty="0" err="1"/>
              <a:t>condiție</a:t>
            </a:r>
            <a:r>
              <a:rPr lang="en-US" dirty="0"/>
              <a:t> </a:t>
            </a:r>
            <a:r>
              <a:rPr lang="en-US" dirty="0" err="1"/>
              <a:t>adevărată</a:t>
            </a:r>
            <a:r>
              <a:rPr lang="en-US" dirty="0"/>
              <a:t>. </a:t>
            </a:r>
          </a:p>
          <a:p>
            <a:r>
              <a:rPr lang="en-US" b="1" dirty="0" smtClean="0"/>
              <a:t>2. </a:t>
            </a:r>
            <a:r>
              <a:rPr lang="en-US" dirty="0" smtClean="0"/>
              <a:t>Este </a:t>
            </a:r>
            <a:r>
              <a:rPr lang="en-US" dirty="0" err="1"/>
              <a:t>necesar</a:t>
            </a:r>
            <a:r>
              <a:rPr lang="en-US" dirty="0"/>
              <a:t> ca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o </a:t>
            </a:r>
            <a:r>
              <a:rPr lang="en-US" dirty="0" err="1"/>
              <a:t>variabilă</a:t>
            </a:r>
            <a:r>
              <a:rPr lang="en-US" dirty="0"/>
              <a:t> care </a:t>
            </a:r>
            <a:r>
              <a:rPr lang="en-US" dirty="0" err="1"/>
              <a:t>apare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altLang="en-US" dirty="0" err="1" smtClean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expresie</a:t>
            </a:r>
            <a:r>
              <a:rPr lang="en-US" altLang="en-US" dirty="0" smtClean="0">
                <a:solidFill>
                  <a:srgbClr val="C6244E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dirty="0" smtClean="0"/>
              <a:t> </a:t>
            </a:r>
            <a:r>
              <a:rPr lang="en-US" dirty="0" err="1"/>
              <a:t>să-și</a:t>
            </a:r>
            <a:r>
              <a:rPr lang="en-US" dirty="0"/>
              <a:t> </a:t>
            </a:r>
            <a:r>
              <a:rPr lang="en-US" dirty="0" err="1"/>
              <a:t>modifice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>
                <a:solidFill>
                  <a:srgbClr val="CC0099"/>
                </a:solidFill>
              </a:rPr>
              <a:t>Instrucțiuni</a:t>
            </a:r>
            <a:r>
              <a:rPr lang="en-US" dirty="0" smtClean="0"/>
              <a:t>;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altfel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obține</a:t>
            </a:r>
            <a:r>
              <a:rPr lang="en-US" dirty="0"/>
              <a:t> o </a:t>
            </a:r>
            <a:r>
              <a:rPr lang="en-US" dirty="0" err="1"/>
              <a:t>buclă</a:t>
            </a:r>
            <a:r>
              <a:rPr lang="en-US" dirty="0"/>
              <a:t> </a:t>
            </a:r>
            <a:r>
              <a:rPr lang="en-US" dirty="0" err="1"/>
              <a:t>infinită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66"/>
                </a:solidFill>
              </a:rPr>
              <a:t>!!!!</a:t>
            </a:r>
            <a:r>
              <a:rPr lang="en-US" b="1" dirty="0" smtClean="0"/>
              <a:t> </a:t>
            </a:r>
            <a:r>
              <a:rPr lang="en-US" dirty="0" smtClean="0"/>
              <a:t>P</a:t>
            </a:r>
            <a:r>
              <a:rPr lang="ro-RO" dirty="0" smtClean="0"/>
              <a:t>entru </a:t>
            </a:r>
            <a:r>
              <a:rPr lang="ro-RO" dirty="0"/>
              <a:t>a se executa măcar o dată </a:t>
            </a:r>
            <a:r>
              <a:rPr lang="ro-RO" dirty="0" smtClean="0"/>
              <a:t>instrucțiunile, </a:t>
            </a:r>
            <a:r>
              <a:rPr lang="ro-RO" dirty="0"/>
              <a:t>condiția trebuie să fie adevărată la prima rulare a structurii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28959"/>
      </p:ext>
    </p:extLst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t="86288" r="86407" b="4002"/>
          <a:stretch/>
        </p:blipFill>
        <p:spPr>
          <a:xfrm>
            <a:off x="3096769" y="178803"/>
            <a:ext cx="5276088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5910" y="1926134"/>
            <a:ext cx="9144000" cy="312112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STRUCTURI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REPETITIVE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b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 NUMĂR </a:t>
            </a:r>
            <a:r>
              <a:rPr lang="ro-RO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CUNOSCUT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PAȘI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(cu </a:t>
            </a:r>
            <a:r>
              <a:rPr lang="ro-RO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inițial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5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4993" y="1304024"/>
            <a:ext cx="4164505" cy="387701"/>
          </a:xfrm>
        </p:spPr>
        <p:txBody>
          <a:bodyPr>
            <a:noAutofit/>
          </a:bodyPr>
          <a:lstStyle/>
          <a:p>
            <a:r>
              <a:rPr lang="ro-RO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ALGORITMI CLASA a V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o-RO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I/VIII-a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619" y="4955265"/>
            <a:ext cx="9443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/>
              <a:t> </a:t>
            </a:r>
            <a:r>
              <a:rPr lang="en-US" sz="3200" b="1" dirty="0" smtClean="0"/>
              <a:t>TIP</a:t>
            </a:r>
            <a:r>
              <a:rPr lang="ro-RO" sz="3200" b="1" dirty="0" smtClean="0"/>
              <a:t>URI de</a:t>
            </a:r>
            <a:r>
              <a:rPr lang="en-US" sz="3200" b="1" dirty="0" smtClean="0"/>
              <a:t> problem</a:t>
            </a:r>
            <a:r>
              <a:rPr lang="ro-RO" sz="3200" b="1" dirty="0" smtClean="0"/>
              <a:t>e:</a:t>
            </a:r>
            <a:endParaRPr lang="en-US" sz="3200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26" y="5037504"/>
            <a:ext cx="12668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01" y="5562900"/>
            <a:ext cx="120015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t="93085" r="86407" b="4002"/>
          <a:stretch/>
        </p:blipFill>
        <p:spPr>
          <a:xfrm>
            <a:off x="6916604" y="6339840"/>
            <a:ext cx="5276088" cy="501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72857" y="55107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tip </a:t>
            </a:r>
            <a:r>
              <a:rPr lang="ro-RO" altLang="en-US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en-US" altLang="en-US" sz="1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Prelucrarea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cifrelor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unui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număr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3498" y="557359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tip </a:t>
            </a:r>
            <a:r>
              <a:rPr lang="ro-RO" altLang="en-US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en-US" altLang="en-US" sz="1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citesc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multe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numere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până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întâlnirea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unei</a:t>
            </a:r>
            <a:r>
              <a:rPr lang="en-US" altLang="en-US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valori</a:t>
            </a:r>
            <a:r>
              <a:rPr lang="ro-RO" altLang="en-US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en-US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 </a:t>
            </a:r>
            <a:r>
              <a:rPr lang="en-US" altLang="en-US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Să</a:t>
            </a:r>
            <a:r>
              <a:rPr lang="en-US" altLang="en-US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US" altLang="en-US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afișeze</a:t>
            </a:r>
            <a:r>
              <a:rPr lang="en-US" altLang="en-US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………….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5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278" y="4349718"/>
            <a:ext cx="5438775" cy="29051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49" y="407905"/>
            <a:ext cx="3931840" cy="3859295"/>
          </a:xfrm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calculeze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o-RO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n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i, x, suma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o-RO" alt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suma=0;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for (i=1; i&lt;=n; i++)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cin&gt;&gt;x;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suma=suma+x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cout&lt;&lt;suma;</a:t>
            </a:r>
            <a:endParaRPr kumimoji="0" lang="ro-RO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46867" y="53140"/>
            <a:ext cx="10515600" cy="202142"/>
          </a:xfrm>
        </p:spPr>
        <p:txBody>
          <a:bodyPr>
            <a:normAutofit fontScale="90000"/>
          </a:bodyPr>
          <a:lstStyle/>
          <a:p>
            <a:r>
              <a:rPr lang="ro-RO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citesc n numere naturale de la tastatură</a:t>
            </a:r>
            <a:r>
              <a:rPr lang="ro-RO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0476" y="558800"/>
            <a:ext cx="1228013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9270F"/>
                </a:solidFill>
              </a:rPr>
              <a:t>PB_SUMĂ</a:t>
            </a:r>
          </a:p>
          <a:p>
            <a:pPr algn="ctr"/>
            <a:r>
              <a:rPr lang="ro-RO" b="1" dirty="0" smtClean="0">
                <a:solidFill>
                  <a:srgbClr val="19270F"/>
                </a:solidFill>
              </a:rPr>
              <a:t>2</a:t>
            </a:r>
          </a:p>
          <a:p>
            <a:pPr algn="ctr"/>
            <a:r>
              <a:rPr lang="ro-RO" b="1" dirty="0">
                <a:solidFill>
                  <a:srgbClr val="19270F"/>
                </a:solidFill>
              </a:rPr>
              <a:t>r</a:t>
            </a:r>
            <a:r>
              <a:rPr lang="ro-RO" b="1" dirty="0" smtClean="0">
                <a:solidFill>
                  <a:srgbClr val="19270F"/>
                </a:solidFill>
              </a:rPr>
              <a:t>epetitivă </a:t>
            </a:r>
            <a:endParaRPr lang="ro-RO" b="1" dirty="0" smtClean="0">
              <a:solidFill>
                <a:srgbClr val="19270F"/>
              </a:solidFill>
            </a:endParaRPr>
          </a:p>
          <a:p>
            <a:pPr algn="ctr"/>
            <a:r>
              <a:rPr lang="ro-RO" b="1" dirty="0" smtClean="0">
                <a:solidFill>
                  <a:srgbClr val="FF0000"/>
                </a:solidFill>
              </a:rPr>
              <a:t>FOR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-</a:t>
            </a:r>
            <a:endParaRPr lang="ro-RO" b="1" dirty="0" smtClean="0">
              <a:solidFill>
                <a:srgbClr val="FF0000"/>
              </a:solidFill>
            </a:endParaRP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n</a:t>
            </a:r>
            <a:r>
              <a:rPr lang="ro-RO" b="1" dirty="0" smtClean="0">
                <a:solidFill>
                  <a:srgbClr val="FF0000"/>
                </a:solidFill>
              </a:rPr>
              <a:t>umăr 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c</a:t>
            </a:r>
            <a:r>
              <a:rPr lang="ro-RO" b="1" dirty="0" smtClean="0">
                <a:solidFill>
                  <a:srgbClr val="FF0000"/>
                </a:solidFill>
              </a:rPr>
              <a:t>unoscut de pași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123" y="304801"/>
            <a:ext cx="6749877" cy="415498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calculeze </a:t>
            </a:r>
            <a:r>
              <a:rPr lang="ro-RO" alt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ro-RO" alt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aritmetică </a:t>
            </a:r>
            <a:r>
              <a:rPr lang="ro-RO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numerelor citite.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i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n, x, suma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 ma;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cin&gt;&gt;n;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suma=0;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(i=1; i&lt;=n; i++)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cin&gt;&gt;x;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o-RO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suma=suma+x;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ma=(float</a:t>
            </a:r>
            <a:r>
              <a:rPr lang="ro-RO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suma/n</a:t>
            </a:r>
            <a: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&lt;&lt;"Media aritmetica a numerelor este = "&lt;&lt;</a:t>
            </a:r>
            <a:r>
              <a:rPr lang="ro-RO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ro-RO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o-RO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984" y="102659"/>
            <a:ext cx="189398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ALGORITMUL!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4789" y="3867628"/>
            <a:ext cx="1058333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ȘTIM </a:t>
            </a:r>
          </a:p>
          <a:p>
            <a:pPr algn="ctr"/>
            <a:r>
              <a:rPr lang="ro-RO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ALGORITMUL! </a:t>
            </a:r>
            <a:endParaRPr lang="en-U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84" y="4570718"/>
            <a:ext cx="5448300" cy="23241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5143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777" y="0"/>
            <a:ext cx="11243916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err="1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sz="4000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tip </a:t>
            </a: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citesc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multe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numere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latin typeface="Arial" panose="020B0604020202020204" pitchFamily="34" charset="0"/>
                <a:ea typeface="Arial" panose="020B0604020202020204" pitchFamily="34" charset="0"/>
              </a:rPr>
              <a:t>până</a:t>
            </a:r>
            <a:r>
              <a:rPr lang="en-US" altLang="en-US" sz="4000" b="1" dirty="0">
                <a:latin typeface="Arial" panose="020B0604020202020204" pitchFamily="34" charset="0"/>
                <a:ea typeface="Arial" panose="020B0604020202020204" pitchFamily="34" charset="0"/>
              </a:rPr>
              <a:t> la </a:t>
            </a:r>
            <a:r>
              <a:rPr lang="en-US" altLang="en-US" sz="4000" b="1" dirty="0" err="1">
                <a:latin typeface="Arial" panose="020B0604020202020204" pitchFamily="34" charset="0"/>
                <a:ea typeface="Arial" panose="020B0604020202020204" pitchFamily="34" charset="0"/>
              </a:rPr>
              <a:t>întâlnirea</a:t>
            </a:r>
            <a:r>
              <a:rPr lang="en-US" altLang="en-US" sz="40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unei</a:t>
            </a:r>
            <a:r>
              <a:rPr lang="en-US" altLang="en-US" sz="4000" b="1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valori</a:t>
            </a:r>
            <a:r>
              <a:rPr lang="ro-RO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Să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afișeze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………….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776" y="1938992"/>
            <a:ext cx="98085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PB_while_1.1. </a:t>
            </a:r>
            <a:r>
              <a:rPr lang="ro-RO" sz="2400" b="1" dirty="0" smtClean="0"/>
              <a:t>Se </a:t>
            </a:r>
            <a:r>
              <a:rPr lang="ro-RO" sz="2400" b="1" dirty="0"/>
              <a:t>citesc numere de la tastatură până la întâlnirea valorii 0. </a:t>
            </a:r>
            <a:endParaRPr lang="en-US" sz="2400" b="1" dirty="0" smtClean="0"/>
          </a:p>
          <a:p>
            <a:r>
              <a:rPr lang="ro-RO" sz="2400" b="1" dirty="0" smtClean="0"/>
              <a:t> Să </a:t>
            </a:r>
            <a:r>
              <a:rPr lang="ro-RO" sz="2400" b="1" dirty="0"/>
              <a:t>se calculeze suma numerelor citite.</a:t>
            </a:r>
            <a:endParaRPr lang="en-US" sz="2400" b="1" dirty="0"/>
          </a:p>
          <a:p>
            <a:r>
              <a:rPr lang="ro-RO" sz="2400" dirty="0"/>
              <a:t> </a:t>
            </a:r>
            <a:endParaRPr lang="en-US" sz="2400" dirty="0"/>
          </a:p>
          <a:p>
            <a:r>
              <a:rPr lang="ro-RO" sz="2400" dirty="0"/>
              <a:t> </a:t>
            </a:r>
            <a:endParaRPr lang="en-US" sz="2400" dirty="0"/>
          </a:p>
          <a:p>
            <a:r>
              <a:rPr lang="ro-RO" sz="2400" dirty="0"/>
              <a:t>   întreg </a:t>
            </a:r>
            <a:r>
              <a:rPr lang="en-US" sz="2400" dirty="0" smtClean="0"/>
              <a:t>X</a:t>
            </a:r>
            <a:r>
              <a:rPr lang="ro-RO" sz="2400" dirty="0" smtClean="0"/>
              <a:t>,</a:t>
            </a:r>
            <a:r>
              <a:rPr lang="en-US" sz="2400" dirty="0" smtClean="0"/>
              <a:t> </a:t>
            </a:r>
            <a:r>
              <a:rPr lang="ro-RO" sz="2400" dirty="0" smtClean="0"/>
              <a:t>s</a:t>
            </a:r>
            <a:r>
              <a:rPr lang="en-US" sz="2400" dirty="0" err="1" smtClean="0"/>
              <a:t>uma</a:t>
            </a:r>
            <a:r>
              <a:rPr lang="en-US" sz="2400" dirty="0" smtClean="0"/>
              <a:t>=</a:t>
            </a:r>
            <a:r>
              <a:rPr lang="ro-RO" sz="2400" dirty="0"/>
              <a:t>0</a:t>
            </a:r>
            <a:endParaRPr lang="en-US" sz="2400" dirty="0"/>
          </a:p>
          <a:p>
            <a:r>
              <a:rPr lang="ro-RO" sz="2400" dirty="0"/>
              <a:t>   citește </a:t>
            </a:r>
            <a:r>
              <a:rPr lang="en-US" sz="2400" dirty="0" smtClean="0"/>
              <a:t>X</a:t>
            </a:r>
            <a:endParaRPr lang="en-US" sz="2400" dirty="0"/>
          </a:p>
          <a:p>
            <a:r>
              <a:rPr lang="ro-RO" sz="2400" dirty="0"/>
              <a:t>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┌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o-RO" sz="2400" dirty="0" smtClean="0"/>
              <a:t> </a:t>
            </a:r>
            <a:r>
              <a:rPr lang="ro-RO" sz="2400" b="1" dirty="0"/>
              <a:t>cât timp </a:t>
            </a:r>
            <a:r>
              <a:rPr lang="ro-RO" sz="2400" dirty="0" smtClean="0"/>
              <a:t>(</a:t>
            </a:r>
            <a:r>
              <a:rPr lang="en-US" sz="2400" dirty="0" smtClean="0"/>
              <a:t>X</a:t>
            </a:r>
            <a:r>
              <a:rPr lang="ro-RO" sz="2400" dirty="0" smtClean="0"/>
              <a:t> </a:t>
            </a:r>
            <a:r>
              <a:rPr lang="ro-RO" sz="2400" dirty="0"/>
              <a:t>!= 0 ) </a:t>
            </a:r>
            <a:r>
              <a:rPr lang="ro-RO" sz="2400" b="1" dirty="0"/>
              <a:t>execută</a:t>
            </a:r>
            <a:endParaRPr lang="en-US" sz="2400" b="1" dirty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 smtClean="0"/>
              <a:t>          </a:t>
            </a:r>
            <a:r>
              <a:rPr lang="ro-RO" sz="2400" dirty="0" smtClean="0"/>
              <a:t>s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ro-RO" sz="2400" dirty="0" smtClean="0"/>
              <a:t>=</a:t>
            </a:r>
            <a:r>
              <a:rPr lang="en-US" sz="2400" dirty="0" smtClean="0"/>
              <a:t> </a:t>
            </a:r>
            <a:r>
              <a:rPr lang="ro-RO" sz="2400" dirty="0" smtClean="0"/>
              <a:t>s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ro-RO" sz="2400" dirty="0" smtClean="0"/>
              <a:t>+</a:t>
            </a:r>
            <a:r>
              <a:rPr lang="en-US" sz="2400" dirty="0" smtClean="0"/>
              <a:t> X</a:t>
            </a:r>
            <a:endParaRPr lang="en-US" sz="2400" dirty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dirty="0" smtClean="0"/>
              <a:t>          </a:t>
            </a:r>
            <a:r>
              <a:rPr lang="ro-RO" sz="2400" dirty="0" smtClean="0"/>
              <a:t>citește </a:t>
            </a:r>
            <a:r>
              <a:rPr lang="en-US" sz="2400" dirty="0" smtClean="0"/>
              <a:t>X</a:t>
            </a:r>
            <a:endParaRPr lang="en-US" sz="2400" dirty="0"/>
          </a:p>
          <a:p>
            <a:r>
              <a:rPr lang="ro-RO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└ </a:t>
            </a:r>
            <a:r>
              <a:rPr lang="ro-RO" sz="2400" b="1" dirty="0" smtClean="0"/>
              <a:t>sf</a:t>
            </a:r>
            <a:r>
              <a:rPr lang="en-US" sz="2400" b="1" dirty="0" smtClean="0"/>
              <a:t>_</a:t>
            </a:r>
            <a:r>
              <a:rPr lang="ro-RO" sz="2400" b="1" dirty="0" smtClean="0"/>
              <a:t>cât </a:t>
            </a:r>
            <a:r>
              <a:rPr lang="ro-RO" sz="2400" b="1" dirty="0"/>
              <a:t>timp</a:t>
            </a:r>
            <a:endParaRPr lang="en-US" sz="2400" b="1" dirty="0"/>
          </a:p>
          <a:p>
            <a:r>
              <a:rPr lang="ro-RO" sz="2400" dirty="0"/>
              <a:t>   scrie </a:t>
            </a:r>
            <a:r>
              <a:rPr lang="ro-RO" sz="2400" dirty="0" smtClean="0"/>
              <a:t>suma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86119" y="1569661"/>
            <a:ext cx="61030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C++</a:t>
            </a:r>
            <a:r>
              <a:rPr lang="ro-RO" sz="2400" dirty="0"/>
              <a:t> </a:t>
            </a:r>
            <a:endParaRPr lang="en-US" sz="2400" dirty="0"/>
          </a:p>
          <a:p>
            <a:r>
              <a:rPr lang="ro-RO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X, </a:t>
            </a:r>
            <a:r>
              <a:rPr lang="en-US" sz="2400" dirty="0" err="1" smtClean="0"/>
              <a:t>suma</a:t>
            </a:r>
            <a:r>
              <a:rPr lang="en-US" sz="2400" dirty="0" smtClean="0"/>
              <a:t>=0;</a:t>
            </a:r>
            <a:endParaRPr lang="en-US" sz="2400" dirty="0"/>
          </a:p>
          <a:p>
            <a:r>
              <a:rPr lang="ro-RO" sz="2400" dirty="0"/>
              <a:t> </a:t>
            </a:r>
            <a:r>
              <a:rPr lang="ro-RO" sz="2400" dirty="0" smtClean="0"/>
              <a:t> </a:t>
            </a:r>
            <a:r>
              <a:rPr lang="en-US" sz="2400" dirty="0" err="1" smtClean="0"/>
              <a:t>cin</a:t>
            </a:r>
            <a:r>
              <a:rPr lang="en-US" sz="2400" dirty="0" smtClean="0"/>
              <a:t>&gt;&gt;X;</a:t>
            </a:r>
            <a:endParaRPr lang="en-US" sz="2400" dirty="0"/>
          </a:p>
          <a:p>
            <a:r>
              <a:rPr lang="ro-RO" sz="2400" dirty="0"/>
              <a:t>  </a:t>
            </a:r>
            <a:r>
              <a:rPr lang="en-US" sz="2400" b="1" dirty="0" smtClean="0">
                <a:cs typeface="Arial" panose="020B0604020202020204" pitchFamily="34" charset="0"/>
              </a:rPr>
              <a:t>while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/>
              <a:t>(</a:t>
            </a:r>
            <a:r>
              <a:rPr lang="en-US" sz="2400" dirty="0" smtClean="0"/>
              <a:t>X</a:t>
            </a:r>
            <a:r>
              <a:rPr lang="ro-RO" sz="2400" dirty="0" smtClean="0"/>
              <a:t> </a:t>
            </a:r>
            <a:r>
              <a:rPr lang="ro-RO" sz="2400" dirty="0"/>
              <a:t>!= 0 </a:t>
            </a:r>
            <a:r>
              <a:rPr lang="ro-RO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n-US" sz="2400" b="1" dirty="0" smtClean="0"/>
              <a:t>{</a:t>
            </a:r>
            <a:r>
              <a:rPr lang="en-US" sz="2400" dirty="0" smtClean="0"/>
              <a:t>    </a:t>
            </a:r>
            <a:r>
              <a:rPr lang="ro-RO" sz="2400" dirty="0" smtClean="0"/>
              <a:t>s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ro-RO" sz="2400" dirty="0" smtClean="0"/>
              <a:t>=</a:t>
            </a:r>
            <a:r>
              <a:rPr lang="en-US" sz="2400" dirty="0" smtClean="0"/>
              <a:t> </a:t>
            </a:r>
            <a:r>
              <a:rPr lang="ro-RO" sz="2400" dirty="0" smtClean="0"/>
              <a:t>s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ro-RO" sz="2400" dirty="0" smtClean="0"/>
              <a:t>+</a:t>
            </a:r>
            <a:r>
              <a:rPr lang="en-US" sz="2400" dirty="0" smtClean="0"/>
              <a:t> X;</a:t>
            </a:r>
            <a:endParaRPr lang="en-US" sz="2400" dirty="0"/>
          </a:p>
          <a:p>
            <a:r>
              <a:rPr lang="en-US" sz="2400" dirty="0" smtClean="0"/>
              <a:t>       </a:t>
            </a:r>
            <a:r>
              <a:rPr lang="en-US" sz="2400" dirty="0" err="1" smtClean="0">
                <a:cs typeface="Arial" panose="020B0604020202020204" pitchFamily="34" charset="0"/>
              </a:rPr>
              <a:t>cin</a:t>
            </a:r>
            <a:r>
              <a:rPr lang="en-US" sz="2400" dirty="0" smtClean="0">
                <a:cs typeface="Arial" panose="020B0604020202020204" pitchFamily="34" charset="0"/>
              </a:rPr>
              <a:t>&gt;&gt;X;</a:t>
            </a:r>
          </a:p>
          <a:p>
            <a:r>
              <a:rPr lang="en-US" sz="2400" dirty="0" smtClean="0"/>
              <a:t>  </a:t>
            </a:r>
            <a:r>
              <a:rPr lang="en-US" sz="2400" b="1" dirty="0" smtClean="0"/>
              <a:t>}</a:t>
            </a:r>
            <a:endParaRPr lang="en-US" sz="2400" b="1" dirty="0"/>
          </a:p>
          <a:p>
            <a:r>
              <a:rPr lang="ro-RO" sz="2400" dirty="0"/>
              <a:t>   </a:t>
            </a:r>
            <a:r>
              <a:rPr lang="ro-RO" sz="2400" dirty="0" smtClean="0"/>
              <a:t>cout</a:t>
            </a:r>
            <a:r>
              <a:rPr lang="en-US" sz="2400" dirty="0" smtClean="0"/>
              <a:t>&lt;&lt;</a:t>
            </a:r>
            <a:r>
              <a:rPr lang="en-US" sz="2400" dirty="0" err="1" smtClean="0"/>
              <a:t>suma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537" y="2666238"/>
            <a:ext cx="4046571" cy="3269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905" y="6093976"/>
            <a:ext cx="5159187" cy="5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61384"/>
      </p:ext>
    </p:extLst>
  </p:cSld>
  <p:clrMapOvr>
    <a:masterClrMapping/>
  </p:clrMapOvr>
  <p:transition advTm="1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803" y="616976"/>
            <a:ext cx="8931414" cy="56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37276"/>
      </p:ext>
    </p:extLst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775" y="1938992"/>
            <a:ext cx="116692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C00000"/>
                </a:solidFill>
              </a:rPr>
              <a:t>PB_while_1.</a:t>
            </a:r>
            <a:r>
              <a:rPr lang="ro-RO" sz="3800" b="1" dirty="0" smtClean="0">
                <a:solidFill>
                  <a:srgbClr val="C00000"/>
                </a:solidFill>
              </a:rPr>
              <a:t>2</a:t>
            </a:r>
            <a:r>
              <a:rPr lang="en-US" sz="3800" b="1" dirty="0" smtClean="0">
                <a:solidFill>
                  <a:srgbClr val="C00000"/>
                </a:solidFill>
              </a:rPr>
              <a:t>. </a:t>
            </a:r>
            <a:r>
              <a:rPr lang="ro-RO" sz="3800" b="1" dirty="0" smtClean="0"/>
              <a:t>Se </a:t>
            </a:r>
            <a:r>
              <a:rPr lang="ro-RO" sz="3800" b="1" dirty="0"/>
              <a:t>citesc numere de la tastatură până la întâlnirea valorii </a:t>
            </a:r>
            <a:r>
              <a:rPr lang="ro-RO" sz="3800" b="1" dirty="0" smtClean="0"/>
              <a:t>5. Să </a:t>
            </a:r>
            <a:r>
              <a:rPr lang="ro-RO" sz="3800" b="1" dirty="0"/>
              <a:t>se calculeze suma numerelor citite.</a:t>
            </a:r>
            <a:endParaRPr lang="en-US" sz="3800" b="1" dirty="0"/>
          </a:p>
          <a:p>
            <a:r>
              <a:rPr lang="ro-RO" sz="4000" dirty="0"/>
              <a:t> </a:t>
            </a:r>
            <a:endParaRPr lang="en-US" sz="4000" dirty="0"/>
          </a:p>
          <a:p>
            <a:r>
              <a:rPr lang="ro-RO" sz="4000" dirty="0"/>
              <a:t> </a:t>
            </a:r>
            <a:r>
              <a:rPr lang="ro-RO" sz="4000" b="1" dirty="0" smtClean="0"/>
              <a:t>DI:  </a:t>
            </a:r>
            <a:r>
              <a:rPr lang="ro-RO" sz="4000" dirty="0" smtClean="0"/>
              <a:t>12 8 13 7 5</a:t>
            </a:r>
          </a:p>
          <a:p>
            <a:r>
              <a:rPr lang="ro-RO" sz="4000" dirty="0"/>
              <a:t> </a:t>
            </a:r>
            <a:r>
              <a:rPr lang="ro-RO" sz="4000" b="1" dirty="0" smtClean="0"/>
              <a:t>DE:  </a:t>
            </a:r>
            <a:r>
              <a:rPr lang="ro-RO" sz="4000" dirty="0"/>
              <a:t>4</a:t>
            </a:r>
            <a:r>
              <a:rPr lang="ro-RO" sz="4000" dirty="0" smtClean="0"/>
              <a:t>0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951779965"/>
      </p:ext>
    </p:extLst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524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Theme</vt:lpstr>
      <vt:lpstr>STRUCTURI REPETITIVE  CU ​ NUMĂR NECUNOSCUT DE PAȘI   (cu test inițial) (condiționată anterior)</vt:lpstr>
      <vt:lpstr>PowerPoint Presentation</vt:lpstr>
      <vt:lpstr>PowerPoint Presentation</vt:lpstr>
      <vt:lpstr>STRUCTURI REPETITIVE  CU ​ NUMĂR NECUNOSCUT DE PAȘI   (cu test inițial)</vt:lpstr>
      <vt:lpstr>Se citesc n numere naturale de la tastatură.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</dc:creator>
  <cp:lastModifiedBy>toni</cp:lastModifiedBy>
  <cp:revision>88</cp:revision>
  <dcterms:created xsi:type="dcterms:W3CDTF">2020-03-22T08:13:34Z</dcterms:created>
  <dcterms:modified xsi:type="dcterms:W3CDTF">2020-11-19T06:13:17Z</dcterms:modified>
</cp:coreProperties>
</file>