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9"/>
  </p:notesMasterIdLst>
  <p:sldIdLst>
    <p:sldId id="256" r:id="rId2"/>
    <p:sldId id="298" r:id="rId3"/>
    <p:sldId id="262" r:id="rId4"/>
    <p:sldId id="297" r:id="rId5"/>
    <p:sldId id="299" r:id="rId6"/>
    <p:sldId id="300" r:id="rId7"/>
    <p:sldId id="30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FFFF00"/>
    <a:srgbClr val="00FFFF"/>
    <a:srgbClr val="FF9900"/>
    <a:srgbClr val="99FF66"/>
    <a:srgbClr val="DA62BB"/>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718" autoAdjust="0"/>
  </p:normalViewPr>
  <p:slideViewPr>
    <p:cSldViewPr>
      <p:cViewPr varScale="1">
        <p:scale>
          <a:sx n="90" d="100"/>
          <a:sy n="90" d="100"/>
        </p:scale>
        <p:origin x="11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2088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89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089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208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5C08CDF-8E14-4B6F-9FF8-F6C522FF03B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9620676-ABB0-41A7-8B29-052F2D4D522A}" type="slidenum">
              <a:rPr lang="ru-RU" smtClean="0"/>
              <a:pPr/>
              <a:t>1</a:t>
            </a:fld>
            <a:endParaRPr lang="ru-RU"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ro-RO" dirty="0" smtClean="0"/>
              <a:t>Prof. </a:t>
            </a:r>
            <a:r>
              <a:rPr lang="ro-RO" smtClean="0"/>
              <a:t>Grasu Antoaneta</a:t>
            </a:r>
            <a:endParaRPr lang="ru-RU" dirty="0" smtClean="0"/>
          </a:p>
          <a:p>
            <a:pPr eaLnBrk="1" hangingPunct="1"/>
            <a:endParaRPr lang="ru-R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C08CDF-8E14-4B6F-9FF8-F6C522FF03BD}" type="slidenum">
              <a:rPr lang="ru-RU" smtClean="0"/>
              <a:pPr>
                <a:defRPr/>
              </a:pPr>
              <a:t>4</a:t>
            </a:fld>
            <a:endParaRPr lang="ru-RU"/>
          </a:p>
        </p:txBody>
      </p:sp>
    </p:spTree>
    <p:extLst>
      <p:ext uri="{BB962C8B-B14F-4D97-AF65-F5344CB8AC3E}">
        <p14:creationId xmlns:p14="http://schemas.microsoft.com/office/powerpoint/2010/main" val="2052446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3970134-7D04-4F07-8DAA-25C2BCB501D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2486EB6B-D0BC-4060-B336-6A2E6FF68125}" type="slidenum">
              <a:rPr lang="ro-RO" smtClean="0"/>
              <a:pPr>
                <a:defRPr/>
              </a:pPr>
              <a:t>‹#›</a:t>
            </a:fld>
            <a:endParaRPr lang="ro-RO"/>
          </a:p>
        </p:txBody>
      </p:sp>
    </p:spTree>
    <p:extLst>
      <p:ext uri="{BB962C8B-B14F-4D97-AF65-F5344CB8AC3E}">
        <p14:creationId xmlns:p14="http://schemas.microsoft.com/office/powerpoint/2010/main" val="1905298225"/>
      </p:ext>
    </p:extLst>
  </p:cSld>
  <p:clrMapOvr>
    <a:masterClrMapping/>
  </p:clrMapOvr>
  <p:transition spd="med">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6D722B0C-F9C9-4E2B-A931-F2C163FC87F1}" type="slidenum">
              <a:rPr lang="ro-RO" smtClean="0"/>
              <a:pPr>
                <a:defRPr/>
              </a:pPr>
              <a:t>‹#›</a:t>
            </a:fld>
            <a:endParaRPr lang="ro-RO"/>
          </a:p>
        </p:txBody>
      </p:sp>
    </p:spTree>
    <p:extLst>
      <p:ext uri="{BB962C8B-B14F-4D97-AF65-F5344CB8AC3E}">
        <p14:creationId xmlns:p14="http://schemas.microsoft.com/office/powerpoint/2010/main" val="262017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6D722B0C-F9C9-4E2B-A931-F2C163FC87F1}" type="slidenum">
              <a:rPr lang="ro-RO" smtClean="0"/>
              <a:pPr>
                <a:defRPr/>
              </a:pPr>
              <a:t>‹#›</a:t>
            </a:fld>
            <a:endParaRPr lang="ro-R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280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6D722B0C-F9C9-4E2B-A931-F2C163FC87F1}" type="slidenum">
              <a:rPr lang="ro-RO" smtClean="0"/>
              <a:pPr>
                <a:defRPr/>
              </a:pPr>
              <a:t>‹#›</a:t>
            </a:fld>
            <a:endParaRPr lang="ro-RO"/>
          </a:p>
        </p:txBody>
      </p:sp>
    </p:spTree>
    <p:extLst>
      <p:ext uri="{BB962C8B-B14F-4D97-AF65-F5344CB8AC3E}">
        <p14:creationId xmlns:p14="http://schemas.microsoft.com/office/powerpoint/2010/main" val="2720639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6D722B0C-F9C9-4E2B-A931-F2C163FC87F1}" type="slidenum">
              <a:rPr lang="ro-RO" smtClean="0"/>
              <a:pPr>
                <a:defRPr/>
              </a:pPr>
              <a:t>‹#›</a:t>
            </a:fld>
            <a:endParaRPr lang="ro-R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1892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6D722B0C-F9C9-4E2B-A931-F2C163FC87F1}" type="slidenum">
              <a:rPr lang="ro-RO" smtClean="0"/>
              <a:pPr>
                <a:defRPr/>
              </a:pPr>
              <a:t>‹#›</a:t>
            </a:fld>
            <a:endParaRPr lang="ro-RO"/>
          </a:p>
        </p:txBody>
      </p:sp>
    </p:spTree>
    <p:extLst>
      <p:ext uri="{BB962C8B-B14F-4D97-AF65-F5344CB8AC3E}">
        <p14:creationId xmlns:p14="http://schemas.microsoft.com/office/powerpoint/2010/main" val="719095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AE4B936-4F8E-459A-AFEB-6FFC5067E852}"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3B1B846F-5398-4A98-9061-814DF8D4C5AD}" type="slidenum">
              <a:rPr lang="ro-RO" smtClean="0"/>
              <a:pPr>
                <a:defRPr/>
              </a:pPr>
              <a:t>‹#›</a:t>
            </a:fld>
            <a:endParaRPr lang="ro-RO"/>
          </a:p>
        </p:txBody>
      </p:sp>
    </p:spTree>
    <p:extLst>
      <p:ext uri="{BB962C8B-B14F-4D97-AF65-F5344CB8AC3E}">
        <p14:creationId xmlns:p14="http://schemas.microsoft.com/office/powerpoint/2010/main" val="511955402"/>
      </p:ext>
    </p:extLst>
  </p:cSld>
  <p:clrMapOvr>
    <a:masterClrMapping/>
  </p:clrMapOvr>
  <p:transition spd="med">
    <p:comb/>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F308986-4C57-415E-9425-73472014D748}"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2151AF3F-E046-430F-AB5C-B512117262F4}" type="slidenum">
              <a:rPr lang="ro-RO" smtClean="0"/>
              <a:pPr>
                <a:defRPr/>
              </a:pPr>
              <a:t>‹#›</a:t>
            </a:fld>
            <a:endParaRPr lang="ro-RO"/>
          </a:p>
        </p:txBody>
      </p:sp>
    </p:spTree>
    <p:extLst>
      <p:ext uri="{BB962C8B-B14F-4D97-AF65-F5344CB8AC3E}">
        <p14:creationId xmlns:p14="http://schemas.microsoft.com/office/powerpoint/2010/main" val="1274260896"/>
      </p:ext>
    </p:extLst>
  </p:cSld>
  <p:clrMapOvr>
    <a:masterClrMapping/>
  </p:clrMapOvr>
  <p:transition spd="med">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DBA48C5-2D6E-4CCC-A263-3159C8BC35EC}"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F9FEE5E9-CFBE-4FA5-8296-65B2E5D098A1}" type="slidenum">
              <a:rPr lang="ro-RO" smtClean="0"/>
              <a:pPr>
                <a:defRPr/>
              </a:pPr>
              <a:t>‹#›</a:t>
            </a:fld>
            <a:endParaRPr lang="ro-RO"/>
          </a:p>
        </p:txBody>
      </p:sp>
    </p:spTree>
    <p:extLst>
      <p:ext uri="{BB962C8B-B14F-4D97-AF65-F5344CB8AC3E}">
        <p14:creationId xmlns:p14="http://schemas.microsoft.com/office/powerpoint/2010/main" val="1535395837"/>
      </p:ext>
    </p:extLst>
  </p:cSld>
  <p:clrMapOvr>
    <a:masterClrMapping/>
  </p:clrMapOvr>
  <p:transition spd="med">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A9C1B2B6-C651-4335-862C-B2F0CC0502BB}" type="datetimeFigureOut">
              <a:rPr lang="ro-RO" smtClean="0"/>
              <a:pPr>
                <a:defRPr/>
              </a:pPr>
              <a:t>22.11.2020</a:t>
            </a:fld>
            <a:endParaRPr lang="ro-RO"/>
          </a:p>
        </p:txBody>
      </p:sp>
      <p:sp>
        <p:nvSpPr>
          <p:cNvPr id="5" name="Footer Placeholder 4"/>
          <p:cNvSpPr>
            <a:spLocks noGrp="1"/>
          </p:cNvSpPr>
          <p:nvPr>
            <p:ph type="ftr" sz="quarter" idx="11"/>
          </p:nvPr>
        </p:nvSpPr>
        <p:spPr/>
        <p:txBody>
          <a:bodyPr/>
          <a:lstStyle/>
          <a:p>
            <a:pPr>
              <a:defRPr/>
            </a:pPr>
            <a:endParaRPr lang="ro-RO"/>
          </a:p>
        </p:txBody>
      </p:sp>
      <p:sp>
        <p:nvSpPr>
          <p:cNvPr id="6" name="Slide Number Placeholder 5"/>
          <p:cNvSpPr>
            <a:spLocks noGrp="1"/>
          </p:cNvSpPr>
          <p:nvPr>
            <p:ph type="sldNum" sz="quarter" idx="12"/>
          </p:nvPr>
        </p:nvSpPr>
        <p:spPr/>
        <p:txBody>
          <a:bodyPr/>
          <a:lstStyle/>
          <a:p>
            <a:pPr>
              <a:defRPr/>
            </a:pPr>
            <a:fld id="{7945CAF7-BFCD-430C-8E4C-947AF173E963}" type="slidenum">
              <a:rPr lang="ro-RO" smtClean="0"/>
              <a:pPr>
                <a:defRPr/>
              </a:pPr>
              <a:t>‹#›</a:t>
            </a:fld>
            <a:endParaRPr lang="ro-RO"/>
          </a:p>
        </p:txBody>
      </p:sp>
    </p:spTree>
    <p:extLst>
      <p:ext uri="{BB962C8B-B14F-4D97-AF65-F5344CB8AC3E}">
        <p14:creationId xmlns:p14="http://schemas.microsoft.com/office/powerpoint/2010/main" val="3708316105"/>
      </p:ext>
    </p:extLst>
  </p:cSld>
  <p:clrMapOvr>
    <a:masterClrMapping/>
  </p:clrMapOvr>
  <p:transition spd="med">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41282B8F-46A1-4F12-BBD2-6AB84EF91EE8}" type="datetimeFigureOut">
              <a:rPr lang="ro-RO" smtClean="0"/>
              <a:pPr>
                <a:defRPr/>
              </a:pPr>
              <a:t>22.11.2020</a:t>
            </a:fld>
            <a:endParaRPr lang="ro-RO"/>
          </a:p>
        </p:txBody>
      </p:sp>
      <p:sp>
        <p:nvSpPr>
          <p:cNvPr id="6" name="Footer Placeholder 5"/>
          <p:cNvSpPr>
            <a:spLocks noGrp="1"/>
          </p:cNvSpPr>
          <p:nvPr>
            <p:ph type="ftr" sz="quarter" idx="11"/>
          </p:nvPr>
        </p:nvSpPr>
        <p:spPr/>
        <p:txBody>
          <a:bodyPr/>
          <a:lstStyle/>
          <a:p>
            <a:pPr>
              <a:defRPr/>
            </a:pPr>
            <a:endParaRPr lang="ro-RO"/>
          </a:p>
        </p:txBody>
      </p:sp>
      <p:sp>
        <p:nvSpPr>
          <p:cNvPr id="7" name="Slide Number Placeholder 6"/>
          <p:cNvSpPr>
            <a:spLocks noGrp="1"/>
          </p:cNvSpPr>
          <p:nvPr>
            <p:ph type="sldNum" sz="quarter" idx="12"/>
          </p:nvPr>
        </p:nvSpPr>
        <p:spPr/>
        <p:txBody>
          <a:bodyPr/>
          <a:lstStyle/>
          <a:p>
            <a:pPr>
              <a:defRPr/>
            </a:pPr>
            <a:fld id="{02B961B6-3DDA-49E8-A06B-7860D99BDE31}" type="slidenum">
              <a:rPr lang="ro-RO" smtClean="0"/>
              <a:pPr>
                <a:defRPr/>
              </a:pPr>
              <a:t>‹#›</a:t>
            </a:fld>
            <a:endParaRPr lang="ro-RO"/>
          </a:p>
        </p:txBody>
      </p:sp>
    </p:spTree>
    <p:extLst>
      <p:ext uri="{BB962C8B-B14F-4D97-AF65-F5344CB8AC3E}">
        <p14:creationId xmlns:p14="http://schemas.microsoft.com/office/powerpoint/2010/main" val="4002154037"/>
      </p:ext>
    </p:extLst>
  </p:cSld>
  <p:clrMapOvr>
    <a:masterClrMapping/>
  </p:clrMapOvr>
  <p:transition spd="med">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D7648DB1-FB8A-410F-8101-F04130A5A2E4}" type="datetimeFigureOut">
              <a:rPr lang="ro-RO" smtClean="0"/>
              <a:pPr>
                <a:defRPr/>
              </a:pPr>
              <a:t>22.11.2020</a:t>
            </a:fld>
            <a:endParaRPr lang="ro-RO"/>
          </a:p>
        </p:txBody>
      </p:sp>
      <p:sp>
        <p:nvSpPr>
          <p:cNvPr id="8" name="Footer Placeholder 7"/>
          <p:cNvSpPr>
            <a:spLocks noGrp="1"/>
          </p:cNvSpPr>
          <p:nvPr>
            <p:ph type="ftr" sz="quarter" idx="11"/>
          </p:nvPr>
        </p:nvSpPr>
        <p:spPr/>
        <p:txBody>
          <a:bodyPr/>
          <a:lstStyle/>
          <a:p>
            <a:pPr>
              <a:defRPr/>
            </a:pPr>
            <a:endParaRPr lang="ro-RO"/>
          </a:p>
        </p:txBody>
      </p:sp>
      <p:sp>
        <p:nvSpPr>
          <p:cNvPr id="9" name="Slide Number Placeholder 8"/>
          <p:cNvSpPr>
            <a:spLocks noGrp="1"/>
          </p:cNvSpPr>
          <p:nvPr>
            <p:ph type="sldNum" sz="quarter" idx="12"/>
          </p:nvPr>
        </p:nvSpPr>
        <p:spPr/>
        <p:txBody>
          <a:bodyPr/>
          <a:lstStyle/>
          <a:p>
            <a:pPr>
              <a:defRPr/>
            </a:pPr>
            <a:fld id="{8C2075AC-0AA2-436E-98F0-C0AB0AAC745B}" type="slidenum">
              <a:rPr lang="ro-RO" smtClean="0"/>
              <a:pPr>
                <a:defRPr/>
              </a:pPr>
              <a:t>‹#›</a:t>
            </a:fld>
            <a:endParaRPr lang="ro-RO"/>
          </a:p>
        </p:txBody>
      </p:sp>
    </p:spTree>
    <p:extLst>
      <p:ext uri="{BB962C8B-B14F-4D97-AF65-F5344CB8AC3E}">
        <p14:creationId xmlns:p14="http://schemas.microsoft.com/office/powerpoint/2010/main" val="2139832982"/>
      </p:ext>
    </p:extLst>
  </p:cSld>
  <p:clrMapOvr>
    <a:masterClrMapping/>
  </p:clrMapOvr>
  <p:transition spd="med">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62EEC75D-B5C5-461D-AEB9-3B114A0458EE}" type="datetimeFigureOut">
              <a:rPr lang="ro-RO" smtClean="0"/>
              <a:pPr>
                <a:defRPr/>
              </a:pPr>
              <a:t>22.11.2020</a:t>
            </a:fld>
            <a:endParaRPr lang="ro-RO"/>
          </a:p>
        </p:txBody>
      </p:sp>
      <p:sp>
        <p:nvSpPr>
          <p:cNvPr id="4" name="Footer Placeholder 3"/>
          <p:cNvSpPr>
            <a:spLocks noGrp="1"/>
          </p:cNvSpPr>
          <p:nvPr>
            <p:ph type="ftr" sz="quarter" idx="11"/>
          </p:nvPr>
        </p:nvSpPr>
        <p:spPr/>
        <p:txBody>
          <a:bodyPr/>
          <a:lstStyle/>
          <a:p>
            <a:pPr>
              <a:defRPr/>
            </a:pPr>
            <a:endParaRPr lang="ro-RO"/>
          </a:p>
        </p:txBody>
      </p:sp>
      <p:sp>
        <p:nvSpPr>
          <p:cNvPr id="5" name="Slide Number Placeholder 4"/>
          <p:cNvSpPr>
            <a:spLocks noGrp="1"/>
          </p:cNvSpPr>
          <p:nvPr>
            <p:ph type="sldNum" sz="quarter" idx="12"/>
          </p:nvPr>
        </p:nvSpPr>
        <p:spPr/>
        <p:txBody>
          <a:bodyPr/>
          <a:lstStyle/>
          <a:p>
            <a:pPr>
              <a:defRPr/>
            </a:pPr>
            <a:fld id="{A8702DFC-9EFB-4C6F-81BE-79805987F9E4}" type="slidenum">
              <a:rPr lang="ro-RO" smtClean="0"/>
              <a:pPr>
                <a:defRPr/>
              </a:pPr>
              <a:t>‹#›</a:t>
            </a:fld>
            <a:endParaRPr lang="ro-RO"/>
          </a:p>
        </p:txBody>
      </p:sp>
    </p:spTree>
    <p:extLst>
      <p:ext uri="{BB962C8B-B14F-4D97-AF65-F5344CB8AC3E}">
        <p14:creationId xmlns:p14="http://schemas.microsoft.com/office/powerpoint/2010/main" val="2246408894"/>
      </p:ext>
    </p:extLst>
  </p:cSld>
  <p:clrMapOvr>
    <a:masterClrMapping/>
  </p:clrMapOvr>
  <p:transition spd="med">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D287AA1-E90E-4532-81B4-C966B5555612}" type="datetimeFigureOut">
              <a:rPr lang="ro-RO" smtClean="0"/>
              <a:pPr>
                <a:defRPr/>
              </a:pPr>
              <a:t>22.11.2020</a:t>
            </a:fld>
            <a:endParaRPr lang="ro-RO"/>
          </a:p>
        </p:txBody>
      </p:sp>
      <p:sp>
        <p:nvSpPr>
          <p:cNvPr id="3" name="Footer Placeholder 2"/>
          <p:cNvSpPr>
            <a:spLocks noGrp="1"/>
          </p:cNvSpPr>
          <p:nvPr>
            <p:ph type="ftr" sz="quarter" idx="11"/>
          </p:nvPr>
        </p:nvSpPr>
        <p:spPr/>
        <p:txBody>
          <a:bodyPr/>
          <a:lstStyle/>
          <a:p>
            <a:pPr>
              <a:defRPr/>
            </a:pPr>
            <a:endParaRPr lang="ro-RO"/>
          </a:p>
        </p:txBody>
      </p:sp>
      <p:sp>
        <p:nvSpPr>
          <p:cNvPr id="4" name="Slide Number Placeholder 3"/>
          <p:cNvSpPr>
            <a:spLocks noGrp="1"/>
          </p:cNvSpPr>
          <p:nvPr>
            <p:ph type="sldNum" sz="quarter" idx="12"/>
          </p:nvPr>
        </p:nvSpPr>
        <p:spPr/>
        <p:txBody>
          <a:bodyPr/>
          <a:lstStyle/>
          <a:p>
            <a:pPr>
              <a:defRPr/>
            </a:pPr>
            <a:fld id="{BE4BF6F6-76C5-442F-9420-0AE7E1547AB3}" type="slidenum">
              <a:rPr lang="ro-RO" smtClean="0"/>
              <a:pPr>
                <a:defRPr/>
              </a:pPr>
              <a:t>‹#›</a:t>
            </a:fld>
            <a:endParaRPr lang="ro-RO"/>
          </a:p>
        </p:txBody>
      </p:sp>
    </p:spTree>
    <p:extLst>
      <p:ext uri="{BB962C8B-B14F-4D97-AF65-F5344CB8AC3E}">
        <p14:creationId xmlns:p14="http://schemas.microsoft.com/office/powerpoint/2010/main" val="3637572832"/>
      </p:ext>
    </p:extLst>
  </p:cSld>
  <p:clrMapOvr>
    <a:masterClrMapping/>
  </p:clrMapOvr>
  <p:transition spd="med">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62907DD8-7DDD-4CC3-ADC0-7C981A09EB03}" type="datetimeFigureOut">
              <a:rPr lang="ro-RO" smtClean="0"/>
              <a:pPr>
                <a:defRPr/>
              </a:pPr>
              <a:t>22.11.2020</a:t>
            </a:fld>
            <a:endParaRPr lang="ro-RO"/>
          </a:p>
        </p:txBody>
      </p:sp>
      <p:sp>
        <p:nvSpPr>
          <p:cNvPr id="6" name="Footer Placeholder 5"/>
          <p:cNvSpPr>
            <a:spLocks noGrp="1"/>
          </p:cNvSpPr>
          <p:nvPr>
            <p:ph type="ftr" sz="quarter" idx="11"/>
          </p:nvPr>
        </p:nvSpPr>
        <p:spPr/>
        <p:txBody>
          <a:bodyPr/>
          <a:lstStyle/>
          <a:p>
            <a:pPr>
              <a:defRPr/>
            </a:pPr>
            <a:endParaRPr lang="ro-RO"/>
          </a:p>
        </p:txBody>
      </p:sp>
      <p:sp>
        <p:nvSpPr>
          <p:cNvPr id="7" name="Slide Number Placeholder 6"/>
          <p:cNvSpPr>
            <a:spLocks noGrp="1"/>
          </p:cNvSpPr>
          <p:nvPr>
            <p:ph type="sldNum" sz="quarter" idx="12"/>
          </p:nvPr>
        </p:nvSpPr>
        <p:spPr/>
        <p:txBody>
          <a:bodyPr/>
          <a:lstStyle/>
          <a:p>
            <a:pPr>
              <a:defRPr/>
            </a:pPr>
            <a:fld id="{0AC99D91-5950-41F7-B802-0CE70BFE2A89}" type="slidenum">
              <a:rPr lang="ro-RO" smtClean="0"/>
              <a:pPr>
                <a:defRPr/>
              </a:pPr>
              <a:t>‹#›</a:t>
            </a:fld>
            <a:endParaRPr lang="ro-RO"/>
          </a:p>
        </p:txBody>
      </p:sp>
    </p:spTree>
    <p:extLst>
      <p:ext uri="{BB962C8B-B14F-4D97-AF65-F5344CB8AC3E}">
        <p14:creationId xmlns:p14="http://schemas.microsoft.com/office/powerpoint/2010/main" val="2342464928"/>
      </p:ext>
    </p:extLst>
  </p:cSld>
  <p:clrMapOvr>
    <a:masterClrMapping/>
  </p:clrMapOvr>
  <p:transition spd="med">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5C84B874-4FC6-4762-8AE5-E9F048EAC38B}" type="datetimeFigureOut">
              <a:rPr lang="ro-RO" smtClean="0"/>
              <a:pPr>
                <a:defRPr/>
              </a:pPr>
              <a:t>22.11.2020</a:t>
            </a:fld>
            <a:endParaRPr lang="ro-RO"/>
          </a:p>
        </p:txBody>
      </p:sp>
      <p:sp>
        <p:nvSpPr>
          <p:cNvPr id="6" name="Footer Placeholder 5"/>
          <p:cNvSpPr>
            <a:spLocks noGrp="1"/>
          </p:cNvSpPr>
          <p:nvPr>
            <p:ph type="ftr" sz="quarter" idx="11"/>
          </p:nvPr>
        </p:nvSpPr>
        <p:spPr/>
        <p:txBody>
          <a:bodyPr/>
          <a:lstStyle/>
          <a:p>
            <a:pPr>
              <a:defRPr/>
            </a:pPr>
            <a:endParaRPr lang="ro-RO"/>
          </a:p>
        </p:txBody>
      </p:sp>
      <p:sp>
        <p:nvSpPr>
          <p:cNvPr id="7" name="Slide Number Placeholder 6"/>
          <p:cNvSpPr>
            <a:spLocks noGrp="1"/>
          </p:cNvSpPr>
          <p:nvPr>
            <p:ph type="sldNum" sz="quarter" idx="12"/>
          </p:nvPr>
        </p:nvSpPr>
        <p:spPr/>
        <p:txBody>
          <a:bodyPr/>
          <a:lstStyle/>
          <a:p>
            <a:pPr>
              <a:defRPr/>
            </a:pPr>
            <a:fld id="{41936BE4-88F5-4E2E-820F-FE7B69C5128A}" type="slidenum">
              <a:rPr lang="ro-RO" smtClean="0"/>
              <a:pPr>
                <a:defRPr/>
              </a:pPr>
              <a:t>‹#›</a:t>
            </a:fld>
            <a:endParaRPr lang="ro-RO"/>
          </a:p>
        </p:txBody>
      </p:sp>
    </p:spTree>
    <p:extLst>
      <p:ext uri="{BB962C8B-B14F-4D97-AF65-F5344CB8AC3E}">
        <p14:creationId xmlns:p14="http://schemas.microsoft.com/office/powerpoint/2010/main" val="2053620021"/>
      </p:ext>
    </p:extLst>
  </p:cSld>
  <p:clrMapOvr>
    <a:masterClrMapping/>
  </p:clrMapOvr>
  <p:transition spd="med">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D65ACC7-4B05-4F74-A16F-24066C200B95}" type="datetimeFigureOut">
              <a:rPr lang="ro-RO" smtClean="0"/>
              <a:pPr>
                <a:defRPr/>
              </a:pPr>
              <a:t>22.11.2020</a:t>
            </a:fld>
            <a:endParaRPr lang="ro-RO"/>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o-RO"/>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D722B0C-F9C9-4E2B-A931-F2C163FC87F1}" type="slidenum">
              <a:rPr lang="ro-RO" smtClean="0"/>
              <a:pPr>
                <a:defRPr/>
              </a:pPr>
              <a:t>‹#›</a:t>
            </a:fld>
            <a:endParaRPr lang="ro-RO"/>
          </a:p>
        </p:txBody>
      </p:sp>
    </p:spTree>
    <p:extLst>
      <p:ext uri="{BB962C8B-B14F-4D97-AF65-F5344CB8AC3E}">
        <p14:creationId xmlns:p14="http://schemas.microsoft.com/office/powerpoint/2010/main" val="276333210"/>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ransition spd="med">
    <p:comb/>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C_kMbvbPE0" TargetMode="External"/><Relationship Id="rId2" Type="http://schemas.openxmlformats.org/officeDocument/2006/relationships/hyperlink" Target="https://www.youtube.com/watch?v=xLaw05WmhBw" TargetMode="External"/><Relationship Id="rId1" Type="http://schemas.openxmlformats.org/officeDocument/2006/relationships/slideLayout" Target="../slideLayouts/slideLayout7.xml"/><Relationship Id="rId4" Type="http://schemas.openxmlformats.org/officeDocument/2006/relationships/hyperlink" Target="https://www.youtube.com/watch?v=4MjbNVM_bZ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0" y="1268413"/>
            <a:ext cx="8496300" cy="4321175"/>
          </a:xfrm>
        </p:spPr>
        <p:txBody>
          <a:bodyPr/>
          <a:lstStyle/>
          <a:p>
            <a:pPr marL="0" indent="0" algn="ctr" eaLnBrk="1" hangingPunct="1">
              <a:buFontTx/>
              <a:buNone/>
              <a:defRPr/>
            </a:pPr>
            <a:endParaRPr lang="ru-RU" sz="2800" dirty="0" smtClean="0">
              <a:solidFill>
                <a:srgbClr val="000000"/>
              </a:solidFill>
              <a:effectLst>
                <a:outerShdw blurRad="38100" dist="38100" dir="2700000" algn="tl">
                  <a:srgbClr val="C0C0C0"/>
                </a:outerShdw>
              </a:effectLst>
            </a:endParaRPr>
          </a:p>
          <a:p>
            <a:pPr marL="0" indent="0" algn="ctr" eaLnBrk="1" hangingPunct="1">
              <a:buFontTx/>
              <a:buNone/>
              <a:defRPr/>
            </a:pPr>
            <a:r>
              <a:rPr lang="ro-RO" sz="4400" b="1" dirty="0" smtClean="0">
                <a:solidFill>
                  <a:srgbClr val="0000FF"/>
                </a:solidFill>
                <a:effectLst>
                  <a:outerShdw blurRad="38100" dist="38100" dir="2700000" algn="tl">
                    <a:srgbClr val="C0C0C0"/>
                  </a:outerShdw>
                </a:effectLst>
              </a:rPr>
              <a:t>Șirul lui Fibonacci</a:t>
            </a:r>
          </a:p>
          <a:p>
            <a:pPr marL="0" indent="0" algn="ctr" eaLnBrk="1" hangingPunct="1">
              <a:buFontTx/>
              <a:buNone/>
              <a:defRPr/>
            </a:pPr>
            <a:r>
              <a:rPr lang="ro-RO" sz="4000" b="1" dirty="0" smtClean="0">
                <a:solidFill>
                  <a:srgbClr val="C00000"/>
                </a:solidFill>
                <a:effectLst>
                  <a:outerShdw blurRad="38100" dist="38100" dir="2700000" algn="tl">
                    <a:srgbClr val="C0C0C0"/>
                  </a:outerShdw>
                </a:effectLst>
              </a:rPr>
              <a:t>Manual pg 91</a:t>
            </a:r>
            <a:endParaRPr lang="en-US" sz="4000" b="1" dirty="0" smtClean="0">
              <a:solidFill>
                <a:srgbClr val="C00000"/>
              </a:solidFill>
              <a:effectLst>
                <a:outerShdw blurRad="38100" dist="38100" dir="2700000" algn="tl">
                  <a:srgbClr val="C0C0C0"/>
                </a:outerShdw>
              </a:effectLst>
            </a:endParaRPr>
          </a:p>
          <a:p>
            <a:pPr marL="0" indent="0" algn="r" eaLnBrk="1" hangingPunct="1">
              <a:buFontTx/>
              <a:buNone/>
              <a:defRPr/>
            </a:pPr>
            <a:endParaRPr lang="ru-RU" sz="2400" dirty="0" smtClean="0">
              <a:solidFill>
                <a:srgbClr val="0000FF"/>
              </a:solidFill>
              <a:effectLst>
                <a:outerShdw blurRad="38100" dist="38100" dir="2700000" algn="tl">
                  <a:srgbClr val="C0C0C0"/>
                </a:outerShdw>
              </a:effectLst>
            </a:endParaRPr>
          </a:p>
        </p:txBody>
      </p:sp>
    </p:spTree>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08720"/>
            <a:ext cx="7128792" cy="6063198"/>
          </a:xfrm>
          <a:prstGeom prst="rect">
            <a:avLst/>
          </a:prstGeom>
          <a:noFill/>
        </p:spPr>
        <p:txBody>
          <a:bodyPr wrap="square" rtlCol="0">
            <a:spAutoFit/>
          </a:bodyPr>
          <a:lstStyle/>
          <a:p>
            <a:pPr algn="just"/>
            <a:r>
              <a:rPr lang="ro-RO" sz="3200" dirty="0"/>
              <a:t>Șirul lui Fibonacci este definit astfel</a:t>
            </a:r>
            <a:r>
              <a:rPr lang="ro-RO" sz="3200" dirty="0" smtClean="0"/>
              <a:t>:</a:t>
            </a:r>
          </a:p>
          <a:p>
            <a:pPr algn="just"/>
            <a:endParaRPr lang="ro-RO" sz="3200" dirty="0"/>
          </a:p>
          <a:p>
            <a:pPr algn="just"/>
            <a:endParaRPr lang="ro-RO" sz="3200" dirty="0" smtClean="0"/>
          </a:p>
          <a:p>
            <a:pPr algn="just"/>
            <a:r>
              <a:rPr lang="ro-RO" sz="3200" dirty="0"/>
              <a:t>F</a:t>
            </a:r>
            <a:r>
              <a:rPr lang="ro-RO" sz="3200" dirty="0" smtClean="0"/>
              <a:t>iecare </a:t>
            </a:r>
            <a:r>
              <a:rPr lang="ro-RO" sz="3200" dirty="0"/>
              <a:t>element, în afara primelor două, care sunt egale cu </a:t>
            </a:r>
            <a:r>
              <a:rPr lang="ro-RO" sz="3200" b="1" dirty="0"/>
              <a:t>1</a:t>
            </a:r>
            <a:r>
              <a:rPr lang="ro-RO" sz="3200" dirty="0"/>
              <a:t>, este suma celor două elemente anterioare</a:t>
            </a:r>
            <a:r>
              <a:rPr lang="ro-RO" sz="3200" dirty="0" smtClean="0"/>
              <a:t>.</a:t>
            </a:r>
          </a:p>
          <a:p>
            <a:pPr algn="just"/>
            <a:endParaRPr lang="en-US" sz="3200" dirty="0"/>
          </a:p>
          <a:p>
            <a:pPr algn="just"/>
            <a:r>
              <a:rPr lang="ro-RO" sz="3200" dirty="0"/>
              <a:t>Prin urmare, primele </a:t>
            </a:r>
            <a:r>
              <a:rPr lang="ro-RO" sz="3200" b="1" dirty="0"/>
              <a:t>10 </a:t>
            </a:r>
            <a:r>
              <a:rPr lang="ro-RO" sz="3200" dirty="0"/>
              <a:t>elemente ale șirului sunt: </a:t>
            </a:r>
            <a:endParaRPr lang="ro-RO" sz="3200" dirty="0" smtClean="0"/>
          </a:p>
          <a:p>
            <a:pPr algn="ctr"/>
            <a:r>
              <a:rPr lang="ro-RO" sz="3200" b="1" dirty="0" smtClean="0"/>
              <a:t>1</a:t>
            </a:r>
            <a:r>
              <a:rPr lang="ro-RO" sz="3200" b="1" dirty="0"/>
              <a:t>, 1, 2, 3, 5, 8, 13, 21, 34, 55</a:t>
            </a:r>
            <a:r>
              <a:rPr lang="ro-RO" sz="3200" dirty="0"/>
              <a:t>. </a:t>
            </a:r>
            <a:endParaRPr lang="en-US" sz="3200" dirty="0"/>
          </a:p>
          <a:p>
            <a:r>
              <a:rPr lang="ro-RO" b="1" dirty="0"/>
              <a:t> </a:t>
            </a:r>
            <a:endParaRPr lang="en-US" dirty="0"/>
          </a:p>
          <a:p>
            <a:endParaRPr lang="en-US" dirty="0"/>
          </a:p>
        </p:txBody>
      </p:sp>
      <p:pic>
        <p:nvPicPr>
          <p:cNvPr id="3" name="Picture 2"/>
          <p:cNvPicPr/>
          <p:nvPr/>
        </p:nvPicPr>
        <p:blipFill rotWithShape="1">
          <a:blip r:embed="rId2"/>
          <a:srcRect l="48331" t="40392" r="8324" b="52637"/>
          <a:stretch/>
        </p:blipFill>
        <p:spPr bwMode="auto">
          <a:xfrm>
            <a:off x="1061610" y="1556792"/>
            <a:ext cx="5796644" cy="720080"/>
          </a:xfrm>
          <a:prstGeom prst="rect">
            <a:avLst/>
          </a:prstGeom>
          <a:ln>
            <a:noFill/>
          </a:ln>
          <a:effectLst>
            <a:glow rad="139700">
              <a:schemeClr val="accent3">
                <a:satMod val="175000"/>
                <a:alpha val="40000"/>
              </a:schemeClr>
            </a:glo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180235618"/>
      </p:ext>
    </p:extLst>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539552" y="476672"/>
            <a:ext cx="6141119" cy="5904656"/>
          </a:xfrm>
        </p:spPr>
        <p:txBody>
          <a:bodyPr anchor="ctr">
            <a:normAutofit fontScale="90000"/>
          </a:bodyPr>
          <a:lstStyle/>
          <a:p>
            <a:r>
              <a:rPr lang="ro-RO" dirty="0" smtClean="0">
                <a:solidFill>
                  <a:srgbClr val="002060"/>
                </a:solidFill>
              </a:rPr>
              <a:t>1</a:t>
            </a:r>
            <a:r>
              <a:rPr lang="ro-RO" dirty="0">
                <a:solidFill>
                  <a:srgbClr val="002060"/>
                </a:solidFill>
              </a:rPr>
              <a:t>, 1, 2, 3, 5, 8, 13, 21, 34, 55, 89, 144, 233, 377, 610, 987, 1597, 2584, 4181, 6765, 10946, 17711, 28657, 46368, 75025, 121393, 196418, </a:t>
            </a:r>
            <a:r>
              <a:rPr lang="ro-RO" dirty="0" smtClean="0">
                <a:solidFill>
                  <a:srgbClr val="002060"/>
                </a:solidFill>
              </a:rPr>
              <a:t>317811, …</a:t>
            </a:r>
            <a:r>
              <a:rPr lang="en-US" dirty="0">
                <a:solidFill>
                  <a:srgbClr val="002060"/>
                </a:solidFill>
              </a:rPr>
              <a:t/>
            </a:r>
            <a:br>
              <a:rPr lang="en-US" dirty="0">
                <a:solidFill>
                  <a:srgbClr val="002060"/>
                </a:solidFill>
              </a:rPr>
            </a:br>
            <a:r>
              <a:rPr lang="ro-RO" dirty="0"/>
              <a:t> </a:t>
            </a:r>
            <a:r>
              <a:rPr lang="en-US" dirty="0"/>
              <a:t/>
            </a:r>
            <a:br>
              <a:rPr lang="en-US" dirty="0"/>
            </a:br>
            <a:r>
              <a:rPr lang="ro-RO" dirty="0">
                <a:solidFill>
                  <a:srgbClr val="C00000"/>
                </a:solidFill>
              </a:rPr>
              <a:t>Iar regula este </a:t>
            </a:r>
            <a:r>
              <a:rPr lang="ro-RO" dirty="0" smtClean="0">
                <a:solidFill>
                  <a:srgbClr val="C00000"/>
                </a:solidFill>
              </a:rPr>
              <a:t>următoarea</a:t>
            </a:r>
            <a:r>
              <a:rPr lang="ro-RO" dirty="0">
                <a:solidFill>
                  <a:srgbClr val="C00000"/>
                </a:solidFill>
              </a:rPr>
              <a:t>:</a:t>
            </a:r>
            <a:r>
              <a:rPr lang="en-US" dirty="0">
                <a:solidFill>
                  <a:srgbClr val="C00000"/>
                </a:solidFill>
              </a:rPr>
              <a:t/>
            </a:r>
            <a:br>
              <a:rPr lang="en-US" dirty="0">
                <a:solidFill>
                  <a:srgbClr val="C00000"/>
                </a:solidFill>
              </a:rPr>
            </a:br>
            <a:r>
              <a:rPr lang="ro-RO" dirty="0" smtClean="0">
                <a:solidFill>
                  <a:srgbClr val="C00000"/>
                </a:solidFill>
              </a:rPr>
              <a:t>1</a:t>
            </a:r>
            <a:r>
              <a:rPr lang="en-US" dirty="0">
                <a:solidFill>
                  <a:srgbClr val="C00000"/>
                </a:solidFill>
              </a:rPr>
              <a:t/>
            </a:r>
            <a:br>
              <a:rPr lang="en-US" dirty="0">
                <a:solidFill>
                  <a:srgbClr val="C00000"/>
                </a:solidFill>
              </a:rPr>
            </a:br>
            <a:r>
              <a:rPr lang="ro-RO" b="1" u="sng" dirty="0">
                <a:solidFill>
                  <a:srgbClr val="C00000"/>
                </a:solidFill>
              </a:rPr>
              <a:t>1</a:t>
            </a:r>
            <a:r>
              <a:rPr lang="ro-RO" b="1" dirty="0">
                <a:solidFill>
                  <a:srgbClr val="C00000"/>
                </a:solidFill>
              </a:rPr>
              <a:t>, 1+1 = </a:t>
            </a:r>
            <a:r>
              <a:rPr lang="ro-RO" b="1" u="sng" dirty="0">
                <a:solidFill>
                  <a:srgbClr val="C00000"/>
                </a:solidFill>
              </a:rPr>
              <a:t>2</a:t>
            </a:r>
            <a:r>
              <a:rPr lang="ro-RO" b="1" dirty="0">
                <a:solidFill>
                  <a:srgbClr val="C00000"/>
                </a:solidFill>
              </a:rPr>
              <a:t>; </a:t>
            </a:r>
            <a:r>
              <a:rPr lang="en-US" dirty="0">
                <a:solidFill>
                  <a:srgbClr val="C00000"/>
                </a:solidFill>
              </a:rPr>
              <a:t/>
            </a:r>
            <a:br>
              <a:rPr lang="en-US" dirty="0">
                <a:solidFill>
                  <a:srgbClr val="C00000"/>
                </a:solidFill>
              </a:rPr>
            </a:br>
            <a:r>
              <a:rPr lang="ro-RO" b="1" dirty="0">
                <a:solidFill>
                  <a:srgbClr val="C00000"/>
                </a:solidFill>
              </a:rPr>
              <a:t>1     +    </a:t>
            </a:r>
            <a:r>
              <a:rPr lang="ro-RO" b="1" u="sng" dirty="0">
                <a:solidFill>
                  <a:srgbClr val="C00000"/>
                </a:solidFill>
              </a:rPr>
              <a:t> 2</a:t>
            </a:r>
            <a:r>
              <a:rPr lang="ro-RO" b="1" dirty="0">
                <a:solidFill>
                  <a:srgbClr val="C00000"/>
                </a:solidFill>
              </a:rPr>
              <a:t>   =  </a:t>
            </a:r>
            <a:r>
              <a:rPr lang="ro-RO" b="1" u="sng" dirty="0">
                <a:solidFill>
                  <a:srgbClr val="C00000"/>
                </a:solidFill>
              </a:rPr>
              <a:t> 3</a:t>
            </a:r>
            <a:r>
              <a:rPr lang="ro-RO" b="1" dirty="0">
                <a:solidFill>
                  <a:srgbClr val="C00000"/>
                </a:solidFill>
              </a:rPr>
              <a:t> ;   </a:t>
            </a:r>
            <a:r>
              <a:rPr lang="ro-RO" b="1" dirty="0" smtClean="0">
                <a:solidFill>
                  <a:srgbClr val="C00000"/>
                </a:solidFill>
              </a:rPr>
              <a:t/>
            </a:r>
            <a:br>
              <a:rPr lang="ro-RO" b="1" dirty="0" smtClean="0">
                <a:solidFill>
                  <a:srgbClr val="C00000"/>
                </a:solidFill>
              </a:rPr>
            </a:br>
            <a:r>
              <a:rPr lang="ro-RO" b="1" u="sng" dirty="0" smtClean="0">
                <a:solidFill>
                  <a:srgbClr val="C00000"/>
                </a:solidFill>
              </a:rPr>
              <a:t>2</a:t>
            </a:r>
            <a:r>
              <a:rPr lang="ro-RO" b="1" dirty="0" smtClean="0">
                <a:solidFill>
                  <a:srgbClr val="C00000"/>
                </a:solidFill>
              </a:rPr>
              <a:t>+</a:t>
            </a:r>
            <a:r>
              <a:rPr lang="ro-RO" b="1" u="sng" dirty="0" smtClean="0">
                <a:solidFill>
                  <a:srgbClr val="C00000"/>
                </a:solidFill>
              </a:rPr>
              <a:t>3</a:t>
            </a:r>
            <a:r>
              <a:rPr lang="ro-RO" b="1" dirty="0" smtClean="0">
                <a:solidFill>
                  <a:srgbClr val="C00000"/>
                </a:solidFill>
              </a:rPr>
              <a:t>=5 </a:t>
            </a:r>
            <a:r>
              <a:rPr lang="ro-RO" b="1" dirty="0">
                <a:solidFill>
                  <a:srgbClr val="C00000"/>
                </a:solidFill>
              </a:rPr>
              <a:t>; 3+5=8 ; 5+8 = 13 ; 8+13=21 etc</a:t>
            </a:r>
            <a:endParaRPr lang="en-US" dirty="0">
              <a:solidFill>
                <a:srgbClr val="C00000"/>
              </a:solidFill>
            </a:endParaRPr>
          </a:p>
        </p:txBody>
      </p:sp>
    </p:spTree>
  </p:cSld>
  <p:clrMapOvr>
    <a:masterClrMapping/>
  </p:clrMapOvr>
  <p:transition spd="med">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a:xfrm>
            <a:off x="251520" y="-27930"/>
            <a:ext cx="9108504" cy="1268760"/>
          </a:xfrm>
        </p:spPr>
        <p:txBody>
          <a:bodyPr anchor="ctr">
            <a:noAutofit/>
          </a:bodyPr>
          <a:lstStyle/>
          <a:p>
            <a:r>
              <a:rPr lang="ro-RO" sz="2100" b="1" dirty="0">
                <a:solidFill>
                  <a:schemeClr val="accent5"/>
                </a:solidFill>
                <a:effectLst>
                  <a:outerShdw blurRad="38100" dist="38100" dir="2700000" algn="tl">
                    <a:srgbClr val="000000">
                      <a:alpha val="43137"/>
                    </a:srgbClr>
                  </a:outerShdw>
                </a:effectLst>
              </a:rPr>
              <a:t>Scrie un program care citește un număr natural nenul  n (n≤50)  și  </a:t>
            </a:r>
            <a:r>
              <a:rPr lang="ro-RO" sz="2100" b="1" dirty="0">
                <a:solidFill>
                  <a:srgbClr val="00B050"/>
                </a:solidFill>
                <a:effectLst>
                  <a:outerShdw blurRad="38100" dist="38100" dir="2700000" algn="tl">
                    <a:srgbClr val="000000">
                      <a:alpha val="43137"/>
                    </a:srgbClr>
                  </a:outerShdw>
                </a:effectLst>
              </a:rPr>
              <a:t>afișează</a:t>
            </a:r>
            <a:r>
              <a:rPr lang="ro-RO" sz="2100" b="1" dirty="0">
                <a:solidFill>
                  <a:schemeClr val="accent5"/>
                </a:solidFill>
                <a:effectLst>
                  <a:outerShdw blurRad="38100" dist="38100" dir="2700000" algn="tl">
                    <a:srgbClr val="000000">
                      <a:alpha val="43137"/>
                    </a:srgbClr>
                  </a:outerShdw>
                </a:effectLst>
              </a:rPr>
              <a:t>  pe  ecran,  în  </a:t>
            </a:r>
            <a:r>
              <a:rPr lang="ro-RO" sz="2100" b="1" dirty="0">
                <a:solidFill>
                  <a:srgbClr val="00B050"/>
                </a:solidFill>
                <a:effectLst>
                  <a:outerShdw blurRad="38100" dist="38100" dir="2700000" algn="tl">
                    <a:srgbClr val="000000">
                      <a:alpha val="43137"/>
                    </a:srgbClr>
                  </a:outerShdw>
                </a:effectLst>
              </a:rPr>
              <a:t>ordine crescătoare, primele n   numere </a:t>
            </a:r>
            <a:r>
              <a:rPr lang="ro-RO" sz="2100" b="1" dirty="0">
                <a:solidFill>
                  <a:schemeClr val="accent5"/>
                </a:solidFill>
                <a:effectLst>
                  <a:outerShdw blurRad="38100" dist="38100" dir="2700000" algn="tl">
                    <a:srgbClr val="000000">
                      <a:alpha val="43137"/>
                    </a:srgbClr>
                  </a:outerShdw>
                </a:effectLst>
              </a:rPr>
              <a:t>care fac parte </a:t>
            </a:r>
            <a:r>
              <a:rPr lang="ro-RO" sz="2100" b="1" dirty="0">
                <a:solidFill>
                  <a:srgbClr val="00B050"/>
                </a:solidFill>
                <a:effectLst>
                  <a:outerShdw blurRad="38100" dist="38100" dir="2700000" algn="tl">
                    <a:srgbClr val="000000">
                      <a:alpha val="43137"/>
                    </a:srgbClr>
                  </a:outerShdw>
                </a:effectLst>
              </a:rPr>
              <a:t>din șirul lui Fibonacci</a:t>
            </a:r>
            <a:r>
              <a:rPr lang="ro-RO" sz="2100" b="1" dirty="0">
                <a:solidFill>
                  <a:schemeClr val="accent5"/>
                </a:solidFill>
                <a:effectLst>
                  <a:outerShdw blurRad="38100" dist="38100" dir="2700000" algn="tl">
                    <a:srgbClr val="000000">
                      <a:alpha val="43137"/>
                    </a:srgbClr>
                  </a:outerShdw>
                </a:effectLst>
              </a:rPr>
              <a:t>.</a:t>
            </a:r>
            <a:endParaRPr lang="en-US" sz="2100" b="1" dirty="0">
              <a:solidFill>
                <a:schemeClr val="accent5"/>
              </a:solidFill>
              <a:effectLst>
                <a:outerShdw blurRad="38100" dist="38100" dir="2700000" algn="tl">
                  <a:srgbClr val="000000">
                    <a:alpha val="43137"/>
                  </a:srgbClr>
                </a:outerShdw>
              </a:effectLst>
            </a:endParaRPr>
          </a:p>
        </p:txBody>
      </p:sp>
      <p:sp>
        <p:nvSpPr>
          <p:cNvPr id="131075" name="Rectangle 3"/>
          <p:cNvSpPr>
            <a:spLocks noGrp="1" noChangeArrowheads="1"/>
          </p:cNvSpPr>
          <p:nvPr>
            <p:ph type="body" idx="4294967295"/>
          </p:nvPr>
        </p:nvSpPr>
        <p:spPr>
          <a:xfrm>
            <a:off x="539552" y="1240830"/>
            <a:ext cx="7777163" cy="5617170"/>
          </a:xfrm>
        </p:spPr>
        <p:txBody>
          <a:bodyPr>
            <a:noAutofit/>
          </a:bodyPr>
          <a:lstStyle/>
          <a:p>
            <a:pPr marL="0" indent="0">
              <a:buNone/>
            </a:pPr>
            <a:r>
              <a:rPr lang="ro-RO" sz="2800" b="1" dirty="0"/>
              <a:t>int f1</a:t>
            </a:r>
            <a:r>
              <a:rPr lang="ro-RO" sz="2800" b="1" dirty="0">
                <a:solidFill>
                  <a:schemeClr val="accent5"/>
                </a:solidFill>
              </a:rPr>
              <a:t>=</a:t>
            </a:r>
            <a:r>
              <a:rPr lang="ro-RO" sz="2800" b="1" dirty="0"/>
              <a:t>1</a:t>
            </a:r>
            <a:r>
              <a:rPr lang="ro-RO" sz="2800" b="1" dirty="0" smtClean="0"/>
              <a:t>, f2</a:t>
            </a:r>
            <a:r>
              <a:rPr lang="ro-RO" sz="2800" b="1" dirty="0" smtClean="0">
                <a:solidFill>
                  <a:schemeClr val="accent5"/>
                </a:solidFill>
              </a:rPr>
              <a:t>=</a:t>
            </a:r>
            <a:r>
              <a:rPr lang="ro-RO" sz="2800" b="1" dirty="0" smtClean="0"/>
              <a:t>1, fn, n, i</a:t>
            </a:r>
            <a:r>
              <a:rPr lang="ro-RO" sz="2800" b="1" dirty="0"/>
              <a:t>;</a:t>
            </a:r>
            <a:endParaRPr lang="en-US" sz="2800" dirty="0"/>
          </a:p>
          <a:p>
            <a:pPr marL="0" indent="0">
              <a:buNone/>
            </a:pPr>
            <a:r>
              <a:rPr lang="ro-RO" sz="2800" b="1" dirty="0">
                <a:solidFill>
                  <a:schemeClr val="accent1">
                    <a:lumMod val="75000"/>
                  </a:schemeClr>
                </a:solidFill>
              </a:rPr>
              <a:t>cin</a:t>
            </a:r>
            <a:r>
              <a:rPr lang="ro-RO" sz="2800" b="1" dirty="0">
                <a:solidFill>
                  <a:schemeClr val="accent5"/>
                </a:solidFill>
              </a:rPr>
              <a:t>&gt;&gt;</a:t>
            </a:r>
            <a:r>
              <a:rPr lang="ro-RO" sz="2800" b="1" dirty="0"/>
              <a:t>n;</a:t>
            </a:r>
            <a:endParaRPr lang="en-US" sz="2800" dirty="0"/>
          </a:p>
          <a:p>
            <a:pPr marL="0" indent="0">
              <a:buNone/>
            </a:pPr>
            <a:r>
              <a:rPr lang="ro-RO" sz="2800" b="1" dirty="0" smtClean="0"/>
              <a:t>if </a:t>
            </a:r>
            <a:r>
              <a:rPr lang="ro-RO" sz="2800" b="1" dirty="0" smtClean="0">
                <a:solidFill>
                  <a:srgbClr val="C00000"/>
                </a:solidFill>
              </a:rPr>
              <a:t>(</a:t>
            </a:r>
            <a:r>
              <a:rPr lang="ro-RO" sz="2800" b="1" dirty="0"/>
              <a:t>n</a:t>
            </a:r>
            <a:r>
              <a:rPr lang="ro-RO" sz="2800" b="1" dirty="0">
                <a:solidFill>
                  <a:srgbClr val="C00000"/>
                </a:solidFill>
              </a:rPr>
              <a:t>&gt;=</a:t>
            </a:r>
            <a:r>
              <a:rPr lang="ro-RO" sz="2800" b="1" dirty="0"/>
              <a:t>1</a:t>
            </a:r>
            <a:r>
              <a:rPr lang="ro-RO" sz="2800" b="1" dirty="0">
                <a:solidFill>
                  <a:srgbClr val="C00000"/>
                </a:solidFill>
              </a:rPr>
              <a:t>)</a:t>
            </a:r>
            <a:r>
              <a:rPr lang="ro-RO" sz="2800" b="1" dirty="0"/>
              <a:t> </a:t>
            </a:r>
            <a:r>
              <a:rPr lang="ro-RO" sz="2800" b="1" dirty="0">
                <a:solidFill>
                  <a:schemeClr val="accent1">
                    <a:lumMod val="75000"/>
                  </a:schemeClr>
                </a:solidFill>
              </a:rPr>
              <a:t>cout</a:t>
            </a:r>
            <a:r>
              <a:rPr lang="ro-RO" sz="2800" b="1" dirty="0">
                <a:solidFill>
                  <a:schemeClr val="accent5"/>
                </a:solidFill>
              </a:rPr>
              <a:t>&lt;&lt;</a:t>
            </a:r>
            <a:r>
              <a:rPr lang="ro-RO" sz="2800" b="1" dirty="0"/>
              <a:t>f1</a:t>
            </a:r>
            <a:r>
              <a:rPr lang="ro-RO" sz="2800" b="1" dirty="0">
                <a:solidFill>
                  <a:schemeClr val="accent5"/>
                </a:solidFill>
              </a:rPr>
              <a:t>&lt;&lt;</a:t>
            </a:r>
            <a:r>
              <a:rPr lang="ro-RO" sz="2800" b="1" dirty="0"/>
              <a:t>" </a:t>
            </a:r>
            <a:r>
              <a:rPr lang="ro-RO" sz="2800" b="1" dirty="0" smtClean="0"/>
              <a:t> "</a:t>
            </a:r>
            <a:r>
              <a:rPr lang="ro-RO" sz="2800" b="1" dirty="0" smtClean="0">
                <a:solidFill>
                  <a:srgbClr val="C00000"/>
                </a:solidFill>
              </a:rPr>
              <a:t>;</a:t>
            </a:r>
            <a:r>
              <a:rPr lang="ro-RO" sz="2800" b="1" dirty="0" smtClean="0"/>
              <a:t> </a:t>
            </a:r>
            <a:endParaRPr lang="en-US" sz="2800" dirty="0"/>
          </a:p>
          <a:p>
            <a:pPr marL="0" indent="0">
              <a:buNone/>
            </a:pPr>
            <a:r>
              <a:rPr lang="ro-RO" sz="2800" b="1" dirty="0" smtClean="0"/>
              <a:t>if </a:t>
            </a:r>
            <a:r>
              <a:rPr lang="ro-RO" sz="2800" b="1" dirty="0">
                <a:solidFill>
                  <a:srgbClr val="C00000"/>
                </a:solidFill>
              </a:rPr>
              <a:t>(</a:t>
            </a:r>
            <a:r>
              <a:rPr lang="ro-RO" sz="2800" b="1" dirty="0"/>
              <a:t>n</a:t>
            </a:r>
            <a:r>
              <a:rPr lang="ro-RO" sz="2800" b="1" dirty="0" smtClean="0">
                <a:solidFill>
                  <a:srgbClr val="C00000"/>
                </a:solidFill>
              </a:rPr>
              <a:t>&gt;=</a:t>
            </a:r>
            <a:r>
              <a:rPr lang="ro-RO" sz="2800" b="1" dirty="0" smtClean="0"/>
              <a:t>2</a:t>
            </a:r>
            <a:r>
              <a:rPr lang="ro-RO" sz="2800" b="1" dirty="0" smtClean="0">
                <a:solidFill>
                  <a:srgbClr val="C00000"/>
                </a:solidFill>
              </a:rPr>
              <a:t>)</a:t>
            </a:r>
            <a:r>
              <a:rPr lang="ro-RO" sz="2800" b="1" dirty="0" smtClean="0"/>
              <a:t> </a:t>
            </a:r>
            <a:r>
              <a:rPr lang="ro-RO" sz="2800" b="1" dirty="0" smtClean="0">
                <a:solidFill>
                  <a:schemeClr val="accent1">
                    <a:lumMod val="75000"/>
                  </a:schemeClr>
                </a:solidFill>
              </a:rPr>
              <a:t>cout</a:t>
            </a:r>
            <a:r>
              <a:rPr lang="ro-RO" sz="2800" b="1" dirty="0">
                <a:solidFill>
                  <a:schemeClr val="accent5"/>
                </a:solidFill>
              </a:rPr>
              <a:t>&lt;&lt;</a:t>
            </a:r>
            <a:r>
              <a:rPr lang="ro-RO" sz="2800" b="1" dirty="0"/>
              <a:t>f2</a:t>
            </a:r>
            <a:r>
              <a:rPr lang="ro-RO" sz="2800" b="1" dirty="0">
                <a:solidFill>
                  <a:schemeClr val="accent5"/>
                </a:solidFill>
              </a:rPr>
              <a:t>&lt;&lt;</a:t>
            </a:r>
            <a:r>
              <a:rPr lang="ro-RO" sz="2800" b="1" dirty="0"/>
              <a:t>" </a:t>
            </a:r>
            <a:r>
              <a:rPr lang="ro-RO" sz="2800" b="1" dirty="0" smtClean="0"/>
              <a:t> "</a:t>
            </a:r>
            <a:r>
              <a:rPr lang="ro-RO" sz="2800" b="1" dirty="0" smtClean="0">
                <a:solidFill>
                  <a:srgbClr val="C00000"/>
                </a:solidFill>
              </a:rPr>
              <a:t>;</a:t>
            </a:r>
            <a:r>
              <a:rPr lang="ro-RO" sz="2800" b="1" dirty="0" smtClean="0"/>
              <a:t> </a:t>
            </a:r>
            <a:endParaRPr lang="en-US" sz="2800" dirty="0"/>
          </a:p>
          <a:p>
            <a:pPr marL="0" indent="0">
              <a:spcBef>
                <a:spcPts val="0"/>
              </a:spcBef>
              <a:buNone/>
            </a:pPr>
            <a:r>
              <a:rPr lang="ro-RO" sz="2800" b="1" dirty="0" smtClean="0">
                <a:solidFill>
                  <a:srgbClr val="C00000"/>
                </a:solidFill>
              </a:rPr>
              <a:t>for (</a:t>
            </a:r>
            <a:r>
              <a:rPr lang="ro-RO" sz="2800" b="1" dirty="0">
                <a:solidFill>
                  <a:srgbClr val="0070C0"/>
                </a:solidFill>
              </a:rPr>
              <a:t>i=3</a:t>
            </a:r>
            <a:r>
              <a:rPr lang="ro-RO" sz="2800" b="1" dirty="0" smtClean="0">
                <a:solidFill>
                  <a:srgbClr val="C00000"/>
                </a:solidFill>
              </a:rPr>
              <a:t>;</a:t>
            </a:r>
            <a:r>
              <a:rPr lang="ro-RO" sz="2800" b="1" dirty="0" smtClean="0">
                <a:solidFill>
                  <a:srgbClr val="0070C0"/>
                </a:solidFill>
              </a:rPr>
              <a:t> i</a:t>
            </a:r>
            <a:r>
              <a:rPr lang="ro-RO" sz="2800" b="1" dirty="0">
                <a:solidFill>
                  <a:srgbClr val="0070C0"/>
                </a:solidFill>
              </a:rPr>
              <a:t>&lt;=n</a:t>
            </a:r>
            <a:r>
              <a:rPr lang="ro-RO" sz="2800" b="1" dirty="0" smtClean="0">
                <a:solidFill>
                  <a:srgbClr val="C00000"/>
                </a:solidFill>
              </a:rPr>
              <a:t>;</a:t>
            </a:r>
            <a:r>
              <a:rPr lang="ro-RO" sz="2800" b="1" dirty="0" smtClean="0">
                <a:solidFill>
                  <a:srgbClr val="0070C0"/>
                </a:solidFill>
              </a:rPr>
              <a:t> i</a:t>
            </a:r>
            <a:r>
              <a:rPr lang="ro-RO" sz="2800" b="1" dirty="0">
                <a:solidFill>
                  <a:srgbClr val="0070C0"/>
                </a:solidFill>
              </a:rPr>
              <a:t>++</a:t>
            </a:r>
            <a:r>
              <a:rPr lang="ro-RO" sz="2800" b="1" dirty="0">
                <a:solidFill>
                  <a:srgbClr val="C00000"/>
                </a:solidFill>
              </a:rPr>
              <a:t>)</a:t>
            </a:r>
            <a:endParaRPr lang="en-US" sz="2800" dirty="0">
              <a:solidFill>
                <a:srgbClr val="C00000"/>
              </a:solidFill>
            </a:endParaRPr>
          </a:p>
          <a:p>
            <a:pPr marL="0" indent="0">
              <a:spcBef>
                <a:spcPts val="0"/>
              </a:spcBef>
              <a:buNone/>
            </a:pPr>
            <a:r>
              <a:rPr lang="ro-RO" sz="2800" b="1" dirty="0">
                <a:solidFill>
                  <a:srgbClr val="C00000"/>
                </a:solidFill>
              </a:rPr>
              <a:t>{</a:t>
            </a:r>
            <a:endParaRPr lang="en-US" sz="2800" dirty="0">
              <a:solidFill>
                <a:srgbClr val="C00000"/>
              </a:solidFill>
            </a:endParaRPr>
          </a:p>
          <a:p>
            <a:pPr marL="457200" indent="0">
              <a:spcBef>
                <a:spcPts val="0"/>
              </a:spcBef>
              <a:buNone/>
            </a:pPr>
            <a:r>
              <a:rPr lang="ro-RO" sz="2800" b="1" dirty="0" smtClean="0"/>
              <a:t>fn</a:t>
            </a:r>
            <a:r>
              <a:rPr lang="ro-RO" sz="2800" b="1" dirty="0" smtClean="0">
                <a:solidFill>
                  <a:srgbClr val="C00000"/>
                </a:solidFill>
              </a:rPr>
              <a:t>=</a:t>
            </a:r>
            <a:r>
              <a:rPr lang="ro-RO" sz="2800" b="1" dirty="0" smtClean="0"/>
              <a:t>f1+f2</a:t>
            </a:r>
            <a:r>
              <a:rPr lang="ro-RO" sz="2800" b="1" dirty="0"/>
              <a:t>; </a:t>
            </a:r>
            <a:endParaRPr lang="ro-RO" sz="2800" b="1" dirty="0" smtClean="0"/>
          </a:p>
          <a:p>
            <a:pPr marL="457200" indent="0">
              <a:spcBef>
                <a:spcPts val="0"/>
              </a:spcBef>
              <a:buNone/>
            </a:pPr>
            <a:r>
              <a:rPr lang="ro-RO" sz="2800" b="1" dirty="0" smtClean="0">
                <a:solidFill>
                  <a:schemeClr val="accent1">
                    <a:lumMod val="75000"/>
                  </a:schemeClr>
                </a:solidFill>
              </a:rPr>
              <a:t>cout</a:t>
            </a:r>
            <a:r>
              <a:rPr lang="ro-RO" sz="2800" b="1" dirty="0">
                <a:solidFill>
                  <a:schemeClr val="accent5"/>
                </a:solidFill>
              </a:rPr>
              <a:t>&lt;&lt;</a:t>
            </a:r>
            <a:r>
              <a:rPr lang="ro-RO" sz="2800" b="1" dirty="0" smtClean="0"/>
              <a:t>fn</a:t>
            </a:r>
            <a:r>
              <a:rPr lang="ro-RO" sz="2800" b="1" dirty="0" smtClean="0">
                <a:solidFill>
                  <a:schemeClr val="accent5"/>
                </a:solidFill>
              </a:rPr>
              <a:t>&lt;&lt;</a:t>
            </a:r>
            <a:r>
              <a:rPr lang="ro-RO" sz="2800" b="1" dirty="0" smtClean="0"/>
              <a:t>"  </a:t>
            </a:r>
            <a:r>
              <a:rPr lang="ro-RO" sz="2800" b="1" dirty="0"/>
              <a:t>"</a:t>
            </a:r>
            <a:r>
              <a:rPr lang="ro-RO" sz="2800" b="1" dirty="0">
                <a:solidFill>
                  <a:srgbClr val="C00000"/>
                </a:solidFill>
              </a:rPr>
              <a:t>;</a:t>
            </a:r>
            <a:r>
              <a:rPr lang="ro-RO" sz="2800" b="1" dirty="0"/>
              <a:t> </a:t>
            </a:r>
            <a:endParaRPr lang="en-US" sz="2800" dirty="0"/>
          </a:p>
          <a:p>
            <a:pPr marL="457200" indent="0">
              <a:spcBef>
                <a:spcPts val="0"/>
              </a:spcBef>
              <a:buNone/>
            </a:pPr>
            <a:r>
              <a:rPr lang="ro-RO" sz="2800" b="1" dirty="0"/>
              <a:t>f1</a:t>
            </a:r>
            <a:r>
              <a:rPr lang="ro-RO" sz="2800" b="1" dirty="0">
                <a:solidFill>
                  <a:srgbClr val="C00000"/>
                </a:solidFill>
              </a:rPr>
              <a:t>=</a:t>
            </a:r>
            <a:r>
              <a:rPr lang="ro-RO" sz="2800" b="1" dirty="0"/>
              <a:t>f2;</a:t>
            </a:r>
            <a:endParaRPr lang="en-US" sz="2800" dirty="0"/>
          </a:p>
          <a:p>
            <a:pPr marL="457200" indent="0">
              <a:spcBef>
                <a:spcPts val="0"/>
              </a:spcBef>
              <a:buNone/>
            </a:pPr>
            <a:r>
              <a:rPr lang="ro-RO" sz="2800" b="1" dirty="0"/>
              <a:t>f2</a:t>
            </a:r>
            <a:r>
              <a:rPr lang="ro-RO" sz="2800" b="1" dirty="0">
                <a:solidFill>
                  <a:srgbClr val="C00000"/>
                </a:solidFill>
              </a:rPr>
              <a:t>=</a:t>
            </a:r>
            <a:r>
              <a:rPr lang="ro-RO" sz="2800" b="1" dirty="0"/>
              <a:t>fn;</a:t>
            </a:r>
            <a:endParaRPr lang="en-US" sz="2800" dirty="0"/>
          </a:p>
          <a:p>
            <a:pPr marL="0" indent="0">
              <a:spcBef>
                <a:spcPts val="0"/>
              </a:spcBef>
              <a:buNone/>
            </a:pPr>
            <a:r>
              <a:rPr lang="ro-RO" sz="2800" b="1" dirty="0">
                <a:solidFill>
                  <a:srgbClr val="C00000"/>
                </a:solidFill>
              </a:rPr>
              <a:t>}</a:t>
            </a:r>
            <a:endParaRPr lang="en-US" sz="2800" dirty="0">
              <a:solidFill>
                <a:srgbClr val="C00000"/>
              </a:solidFill>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Tahoma" pitchFamily="34" charset="0"/>
            </a:endParaRPr>
          </a:p>
        </p:txBody>
      </p:sp>
      <p:pic>
        <p:nvPicPr>
          <p:cNvPr id="1031" name="Picture 6" descr="livre[1]"/>
          <p:cNvPicPr>
            <a:picLocks noChangeAspect="1" noChangeArrowheads="1" noCrop="1"/>
          </p:cNvPicPr>
          <p:nvPr/>
        </p:nvPicPr>
        <p:blipFill>
          <a:blip r:embed="rId3"/>
          <a:srcRect/>
          <a:stretch>
            <a:fillRect/>
          </a:stretch>
        </p:blipFill>
        <p:spPr bwMode="auto">
          <a:xfrm>
            <a:off x="7234725" y="874655"/>
            <a:ext cx="2362200" cy="1905000"/>
          </a:xfrm>
          <a:prstGeom prst="rect">
            <a:avLst/>
          </a:prstGeom>
          <a:noFill/>
          <a:ln w="9525">
            <a:noFill/>
            <a:miter lim="800000"/>
            <a:headEnd/>
            <a:tailEnd/>
          </a:ln>
        </p:spPr>
      </p:pic>
      <p:sp>
        <p:nvSpPr>
          <p:cNvPr id="7" name="Dreptunghi 11"/>
          <p:cNvSpPr/>
          <p:nvPr/>
        </p:nvSpPr>
        <p:spPr>
          <a:xfrm>
            <a:off x="4420410" y="4020484"/>
            <a:ext cx="3240087" cy="2889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ro-RO" b="1" dirty="0"/>
              <a:t>f2</a:t>
            </a:r>
            <a:r>
              <a:rPr lang="ro-RO" b="1" dirty="0">
                <a:solidFill>
                  <a:schemeClr val="accent5"/>
                </a:solidFill>
              </a:rPr>
              <a:t>=</a:t>
            </a:r>
            <a:r>
              <a:rPr lang="ro-RO" b="1" dirty="0"/>
              <a:t>1</a:t>
            </a:r>
            <a:endParaRPr lang="ro-RO" dirty="0"/>
          </a:p>
        </p:txBody>
      </p:sp>
      <p:sp>
        <p:nvSpPr>
          <p:cNvPr id="8" name="Dreptunghi 12"/>
          <p:cNvSpPr/>
          <p:nvPr/>
        </p:nvSpPr>
        <p:spPr>
          <a:xfrm>
            <a:off x="4420410" y="4309409"/>
            <a:ext cx="4472070" cy="3587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ro-RO" dirty="0" smtClean="0"/>
              <a:t>i=3</a:t>
            </a:r>
            <a:r>
              <a:rPr lang="en-US" dirty="0" smtClean="0"/>
              <a:t>  </a:t>
            </a:r>
            <a:r>
              <a:rPr lang="ro-RO" dirty="0" smtClean="0"/>
              <a:t> f3=f1+f2 </a:t>
            </a:r>
            <a:r>
              <a:rPr lang="en-US" dirty="0" smtClean="0"/>
              <a:t>   </a:t>
            </a:r>
            <a:r>
              <a:rPr lang="ro-RO" dirty="0" smtClean="0"/>
              <a:t>se afișează</a:t>
            </a:r>
            <a:r>
              <a:rPr lang="en-US" dirty="0" smtClean="0"/>
              <a:t>  </a:t>
            </a:r>
            <a:r>
              <a:rPr lang="ro-RO" dirty="0" smtClean="0"/>
              <a:t>f3=1+1 =</a:t>
            </a:r>
            <a:r>
              <a:rPr lang="en-US" dirty="0" smtClean="0"/>
              <a:t> </a:t>
            </a:r>
            <a:r>
              <a:rPr lang="ro-RO" dirty="0" smtClean="0"/>
              <a:t> 2</a:t>
            </a:r>
            <a:endParaRPr lang="ro-RO" dirty="0"/>
          </a:p>
        </p:txBody>
      </p:sp>
      <p:sp>
        <p:nvSpPr>
          <p:cNvPr id="9" name="Dreptunghi 13"/>
          <p:cNvSpPr/>
          <p:nvPr/>
        </p:nvSpPr>
        <p:spPr>
          <a:xfrm>
            <a:off x="4420410" y="4653830"/>
            <a:ext cx="4472070" cy="28733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ro-RO" dirty="0" smtClean="0"/>
              <a:t>i=4</a:t>
            </a:r>
            <a:r>
              <a:rPr lang="en-US" dirty="0" smtClean="0"/>
              <a:t>  </a:t>
            </a:r>
            <a:r>
              <a:rPr lang="ro-RO" dirty="0" smtClean="0"/>
              <a:t> f4=f2+f3 </a:t>
            </a:r>
            <a:r>
              <a:rPr lang="en-US" dirty="0" smtClean="0"/>
              <a:t>   </a:t>
            </a:r>
            <a:r>
              <a:rPr lang="ro-RO" dirty="0"/>
              <a:t>se afișează</a:t>
            </a:r>
            <a:r>
              <a:rPr lang="en-US" dirty="0"/>
              <a:t>  </a:t>
            </a:r>
            <a:r>
              <a:rPr lang="ro-RO" dirty="0" smtClean="0"/>
              <a:t>f4=1+2 </a:t>
            </a:r>
            <a:r>
              <a:rPr lang="ro-RO" dirty="0"/>
              <a:t>=</a:t>
            </a:r>
            <a:r>
              <a:rPr lang="en-US" dirty="0"/>
              <a:t> </a:t>
            </a:r>
            <a:r>
              <a:rPr lang="ro-RO" dirty="0"/>
              <a:t> </a:t>
            </a:r>
            <a:r>
              <a:rPr lang="ro-RO" dirty="0" smtClean="0"/>
              <a:t>3</a:t>
            </a:r>
            <a:endParaRPr lang="ro-RO" dirty="0"/>
          </a:p>
        </p:txBody>
      </p:sp>
      <p:sp>
        <p:nvSpPr>
          <p:cNvPr id="10" name="Dreptunghi 14"/>
          <p:cNvSpPr/>
          <p:nvPr/>
        </p:nvSpPr>
        <p:spPr>
          <a:xfrm>
            <a:off x="4420410" y="4940077"/>
            <a:ext cx="4472070" cy="2889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ro-RO" dirty="0" smtClean="0"/>
              <a:t>i=5</a:t>
            </a:r>
            <a:r>
              <a:rPr lang="en-US" dirty="0" smtClean="0"/>
              <a:t>  </a:t>
            </a:r>
            <a:r>
              <a:rPr lang="ro-RO" dirty="0" smtClean="0"/>
              <a:t> f5=f3+f4 </a:t>
            </a:r>
            <a:r>
              <a:rPr lang="en-US" dirty="0" smtClean="0"/>
              <a:t>   </a:t>
            </a:r>
            <a:r>
              <a:rPr lang="ro-RO" dirty="0"/>
              <a:t>se afișează</a:t>
            </a:r>
            <a:r>
              <a:rPr lang="en-US" dirty="0"/>
              <a:t>  </a:t>
            </a:r>
            <a:r>
              <a:rPr lang="ro-RO" dirty="0" smtClean="0"/>
              <a:t>f4=2+3 </a:t>
            </a:r>
            <a:r>
              <a:rPr lang="ro-RO" dirty="0"/>
              <a:t>=</a:t>
            </a:r>
            <a:r>
              <a:rPr lang="en-US" dirty="0"/>
              <a:t> </a:t>
            </a:r>
            <a:r>
              <a:rPr lang="ro-RO" dirty="0"/>
              <a:t> </a:t>
            </a:r>
            <a:r>
              <a:rPr lang="ro-RO" dirty="0" smtClean="0"/>
              <a:t>5</a:t>
            </a:r>
            <a:endParaRPr lang="ro-RO" dirty="0"/>
          </a:p>
        </p:txBody>
      </p:sp>
      <p:sp>
        <p:nvSpPr>
          <p:cNvPr id="11" name="Dreptunghi 15"/>
          <p:cNvSpPr/>
          <p:nvPr/>
        </p:nvSpPr>
        <p:spPr>
          <a:xfrm>
            <a:off x="4420410" y="5229002"/>
            <a:ext cx="4472070" cy="28733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endParaRPr lang="ro-RO" dirty="0"/>
          </a:p>
        </p:txBody>
      </p:sp>
      <p:sp>
        <p:nvSpPr>
          <p:cNvPr id="12" name="Dreptunghi 16"/>
          <p:cNvSpPr/>
          <p:nvPr/>
        </p:nvSpPr>
        <p:spPr>
          <a:xfrm>
            <a:off x="4420410" y="5516339"/>
            <a:ext cx="4472070" cy="2889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endParaRPr lang="ro-RO" dirty="0"/>
          </a:p>
        </p:txBody>
      </p:sp>
      <p:sp>
        <p:nvSpPr>
          <p:cNvPr id="13" name="Dreptunghi 11"/>
          <p:cNvSpPr/>
          <p:nvPr/>
        </p:nvSpPr>
        <p:spPr>
          <a:xfrm>
            <a:off x="4428257" y="3717032"/>
            <a:ext cx="3240087" cy="2889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ro-RO" b="1" dirty="0" smtClean="0"/>
              <a:t>f1</a:t>
            </a:r>
            <a:r>
              <a:rPr lang="ro-RO" b="1" dirty="0" smtClean="0">
                <a:solidFill>
                  <a:schemeClr val="accent5"/>
                </a:solidFill>
              </a:rPr>
              <a:t>=</a:t>
            </a:r>
            <a:r>
              <a:rPr lang="ro-RO" b="1" dirty="0" smtClean="0"/>
              <a:t>1</a:t>
            </a:r>
            <a:r>
              <a:rPr lang="ro-RO" dirty="0" smtClean="0"/>
              <a:t>                 </a:t>
            </a:r>
            <a:endParaRPr lang="ro-RO" dirty="0"/>
          </a:p>
        </p:txBody>
      </p:sp>
    </p:spTree>
    <p:extLst>
      <p:ext uri="{BB962C8B-B14F-4D97-AF65-F5344CB8AC3E}">
        <p14:creationId xmlns:p14="http://schemas.microsoft.com/office/powerpoint/2010/main" val="3393788984"/>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stituent număr diapozitiv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0587E42-B4DB-475F-B373-55DF8ADF5BB1}" type="slidenum">
              <a:rPr lang="ru-RU" smtClean="0"/>
              <a:pPr/>
              <a:t>5</a:t>
            </a:fld>
            <a:endParaRPr lang="ru-RU" smtClean="0"/>
          </a:p>
        </p:txBody>
      </p:sp>
      <p:sp>
        <p:nvSpPr>
          <p:cNvPr id="18437" name="CasetăText 4"/>
          <p:cNvSpPr txBox="1">
            <a:spLocks noChangeArrowheads="1"/>
          </p:cNvSpPr>
          <p:nvPr/>
        </p:nvSpPr>
        <p:spPr bwMode="auto">
          <a:xfrm flipH="1">
            <a:off x="250823" y="1268413"/>
            <a:ext cx="8488363" cy="3693319"/>
          </a:xfrm>
          <a:prstGeom prst="rect">
            <a:avLst/>
          </a:prstGeom>
          <a:noFill/>
          <a:ln w="9525">
            <a:noFill/>
            <a:miter lim="800000"/>
            <a:headEnd/>
            <a:tailEnd/>
          </a:ln>
        </p:spPr>
        <p:txBody>
          <a:bodyPr wrap="square">
            <a:spAutoFit/>
          </a:bodyPr>
          <a:lstStyle/>
          <a:p>
            <a:r>
              <a:rPr lang="ro-RO" u="sng" dirty="0" smtClean="0">
                <a:hlinkClick r:id="rId2"/>
              </a:rPr>
              <a:t>https</a:t>
            </a:r>
            <a:r>
              <a:rPr lang="ro-RO" u="sng" dirty="0">
                <a:hlinkClick r:id="rId2"/>
              </a:rPr>
              <a:t>://www.youtube.com/watch?v=xLaw05WmhBw</a:t>
            </a:r>
            <a:r>
              <a:rPr lang="ro-RO" dirty="0"/>
              <a:t> </a:t>
            </a:r>
            <a:endParaRPr lang="ro-RO" dirty="0" smtClean="0"/>
          </a:p>
          <a:p>
            <a:r>
              <a:rPr lang="ro-RO" dirty="0" smtClean="0"/>
              <a:t>(link </a:t>
            </a:r>
            <a:r>
              <a:rPr lang="ro-RO" dirty="0"/>
              <a:t>din manual Litera pg 59)</a:t>
            </a:r>
            <a:endParaRPr lang="en-US" dirty="0"/>
          </a:p>
          <a:p>
            <a:endParaRPr lang="ro-RO" u="sng" dirty="0" smtClean="0">
              <a:hlinkClick r:id="rId3"/>
            </a:endParaRPr>
          </a:p>
          <a:p>
            <a:endParaRPr lang="ro-RO" u="sng" dirty="0">
              <a:hlinkClick r:id="rId3"/>
            </a:endParaRPr>
          </a:p>
          <a:p>
            <a:r>
              <a:rPr lang="ro-RO" u="sng" dirty="0" smtClean="0">
                <a:hlinkClick r:id="rId3"/>
              </a:rPr>
              <a:t>https</a:t>
            </a:r>
            <a:r>
              <a:rPr lang="ro-RO" u="sng" dirty="0">
                <a:hlinkClick r:id="rId3"/>
              </a:rPr>
              <a:t>://</a:t>
            </a:r>
            <a:r>
              <a:rPr lang="ro-RO" u="sng" dirty="0" smtClean="0">
                <a:hlinkClick r:id="rId3"/>
              </a:rPr>
              <a:t>www.youtube.com/watch?v=BC_kMbvbPE0</a:t>
            </a:r>
            <a:endParaRPr lang="ro-RO" u="sng" dirty="0" smtClean="0"/>
          </a:p>
          <a:p>
            <a:endParaRPr lang="ro-RO" u="sng" dirty="0"/>
          </a:p>
          <a:p>
            <a:endParaRPr lang="ro-RO" u="sng" dirty="0" smtClean="0"/>
          </a:p>
          <a:p>
            <a:r>
              <a:rPr lang="ro-RO" u="sng" dirty="0">
                <a:hlinkClick r:id="rId4"/>
              </a:rPr>
              <a:t>https://</a:t>
            </a:r>
            <a:r>
              <a:rPr lang="ro-RO" u="sng" dirty="0" smtClean="0">
                <a:hlinkClick r:id="rId4"/>
              </a:rPr>
              <a:t>www.youtube.com/watch?v=4MjbNVM_bZw</a:t>
            </a:r>
            <a:endParaRPr lang="ro-RO" u="sng" dirty="0" smtClean="0"/>
          </a:p>
          <a:p>
            <a:endParaRPr lang="ro-RO" u="sng" dirty="0"/>
          </a:p>
          <a:p>
            <a:endParaRPr lang="ro-RO" u="sng" dirty="0" smtClean="0"/>
          </a:p>
          <a:p>
            <a:endParaRPr lang="ro-RO" u="sng" dirty="0"/>
          </a:p>
          <a:p>
            <a:endParaRPr lang="ro-RO" u="sng" dirty="0" smtClean="0"/>
          </a:p>
          <a:p>
            <a:endParaRPr lang="ro-RO" dirty="0"/>
          </a:p>
        </p:txBody>
      </p:sp>
    </p:spTree>
    <p:extLst>
      <p:ext uri="{BB962C8B-B14F-4D97-AF65-F5344CB8AC3E}">
        <p14:creationId xmlns:p14="http://schemas.microsoft.com/office/powerpoint/2010/main" val="97042561"/>
      </p:ext>
    </p:extLst>
  </p:cSld>
  <p:clrMapOvr>
    <a:masterClrMapping/>
  </p:clrMapOvr>
  <p:transition spd="med">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stituent număr diapozitiv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E341EC-1EF8-40F6-881D-64F33193C939}" type="slidenum">
              <a:rPr lang="ru-RU" smtClean="0"/>
              <a:pPr/>
              <a:t>6</a:t>
            </a:fld>
            <a:endParaRPr lang="ru-RU" smtClean="0"/>
          </a:p>
        </p:txBody>
      </p:sp>
      <p:sp>
        <p:nvSpPr>
          <p:cNvPr id="3" name="CasetăText 2"/>
          <p:cNvSpPr txBox="1">
            <a:spLocks noChangeArrowheads="1"/>
          </p:cNvSpPr>
          <p:nvPr/>
        </p:nvSpPr>
        <p:spPr bwMode="auto">
          <a:xfrm>
            <a:off x="0" y="260648"/>
            <a:ext cx="8928992" cy="6463308"/>
          </a:xfrm>
          <a:prstGeom prst="rect">
            <a:avLst/>
          </a:prstGeom>
          <a:noFill/>
          <a:ln w="9525">
            <a:noFill/>
            <a:miter lim="800000"/>
            <a:headEnd/>
            <a:tailEnd/>
          </a:ln>
        </p:spPr>
        <p:txBody>
          <a:bodyPr wrap="square">
            <a:spAutoFit/>
          </a:bodyPr>
          <a:lstStyle/>
          <a:p>
            <a:r>
              <a:rPr lang="ro-RO" dirty="0"/>
              <a:t>Secvenţa Fibonacci apare în structurile biologice, cum ar fi dispunerea </a:t>
            </a:r>
            <a:r>
              <a:rPr lang="ro-RO" b="1" dirty="0"/>
              <a:t>ramurilor copacilor</a:t>
            </a:r>
            <a:r>
              <a:rPr lang="ro-RO" dirty="0"/>
              <a:t>, </a:t>
            </a:r>
            <a:r>
              <a:rPr lang="ro-RO" b="1" dirty="0"/>
              <a:t>aşezarea frunzelor </a:t>
            </a:r>
            <a:r>
              <a:rPr lang="ro-RO" dirty="0"/>
              <a:t>în jurul tulpinii plantelor, </a:t>
            </a:r>
            <a:r>
              <a:rPr lang="ro-RO" b="1" dirty="0"/>
              <a:t>spiralele cochiliilor</a:t>
            </a:r>
            <a:r>
              <a:rPr lang="ro-RO" dirty="0"/>
              <a:t>, aranjamentulunui </a:t>
            </a:r>
            <a:r>
              <a:rPr lang="ro-RO" b="1" dirty="0"/>
              <a:t>con de brad</a:t>
            </a:r>
            <a:r>
              <a:rPr lang="ro-RO" dirty="0"/>
              <a:t>, desfăşurarea </a:t>
            </a:r>
            <a:r>
              <a:rPr lang="ro-RO" b="1" dirty="0"/>
              <a:t>ramurilor unei ferigi</a:t>
            </a:r>
            <a:r>
              <a:rPr lang="ro-RO" dirty="0"/>
              <a:t>, aspectul unui </a:t>
            </a:r>
            <a:r>
              <a:rPr lang="ro-RO" b="1" dirty="0"/>
              <a:t>ananas</a:t>
            </a:r>
            <a:r>
              <a:rPr lang="ro-RO" dirty="0"/>
              <a:t>, etc</a:t>
            </a:r>
            <a:r>
              <a:rPr lang="ro-RO" dirty="0" smtClean="0"/>
              <a:t>.</a:t>
            </a:r>
          </a:p>
          <a:p>
            <a:r>
              <a:rPr lang="ro-RO" dirty="0" smtClean="0"/>
              <a:t> </a:t>
            </a:r>
            <a:endParaRPr lang="en-US" dirty="0"/>
          </a:p>
          <a:p>
            <a:r>
              <a:rPr lang="ro-RO" dirty="0"/>
              <a:t>S-a avansat ideea că toate acestea pot fi în parte înţelese ca expresie a unor constrângeri algebrice specifice sistemelor libere</a:t>
            </a:r>
            <a:r>
              <a:rPr lang="ro-RO" dirty="0" smtClean="0"/>
              <a:t>.</a:t>
            </a:r>
          </a:p>
          <a:p>
            <a:endParaRPr lang="ro-RO" dirty="0" smtClean="0"/>
          </a:p>
          <a:p>
            <a:r>
              <a:rPr lang="ro-RO" dirty="0" smtClean="0"/>
              <a:t>Se </a:t>
            </a:r>
            <a:r>
              <a:rPr lang="ro-RO" dirty="0"/>
              <a:t>spune deseori că aranjamentele florale asemănătoare </a:t>
            </a:r>
            <a:r>
              <a:rPr lang="ro-RO" b="1" dirty="0"/>
              <a:t>florii soarelui au 55 </a:t>
            </a:r>
            <a:r>
              <a:rPr lang="ro-RO" dirty="0"/>
              <a:t>de spirale într'o direcţie şi 89 în cealaltă (55 şi 89 sunt numere adiacente din şirul Fibonacci), lucru valabil pentru inflorescenţele din stratul exterior şi care sunt cele mai vizibile. </a:t>
            </a:r>
            <a:endParaRPr lang="en-US" dirty="0"/>
          </a:p>
          <a:p>
            <a:endParaRPr lang="ro-RO" dirty="0"/>
          </a:p>
          <a:p>
            <a:r>
              <a:rPr lang="ro-RO" dirty="0"/>
              <a:t>De asemenea, numărul de petale al multor flori face parte din secvenţă.  De exemplu crinii şi irişii au 3 petale, pintenul cocoşului are 5, nemţişorii au 8 petale, gălbenelele au 13, ochiul boului poate avea 21, în timp ce margaretele pot avea 34, 55 sau chiar 89 de petale. </a:t>
            </a:r>
            <a:endParaRPr lang="ro-RO" dirty="0" smtClean="0"/>
          </a:p>
          <a:p>
            <a:endParaRPr lang="ro-RO" dirty="0" smtClean="0"/>
          </a:p>
          <a:p>
            <a:r>
              <a:rPr lang="ro-RO" dirty="0" smtClean="0"/>
              <a:t>Dacă </a:t>
            </a:r>
            <a:r>
              <a:rPr lang="ro-RO" dirty="0"/>
              <a:t>se priveşte o plantă de sus în jos se observă că frunzele sale sunt astfel dispuse încât cele de deasupra nu le obturează pe cele de dedesubt. In acest fel fiecare frunză primeşte suficientă lumină solară şi permite apei de ploaie să alunece către tulpină şi să fie dirijată spre rădăcină, o altă armonie a naturii în concordanţă cu secvenţa lui Fibonacci.</a:t>
            </a:r>
            <a:endParaRPr lang="en-US" dirty="0"/>
          </a:p>
        </p:txBody>
      </p:sp>
    </p:spTree>
    <p:extLst>
      <p:ext uri="{BB962C8B-B14F-4D97-AF65-F5344CB8AC3E}">
        <p14:creationId xmlns:p14="http://schemas.microsoft.com/office/powerpoint/2010/main" val="2281049477"/>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124744"/>
            <a:ext cx="5544616" cy="5078313"/>
          </a:xfrm>
          <a:prstGeom prst="rect">
            <a:avLst/>
          </a:prstGeom>
          <a:noFill/>
        </p:spPr>
        <p:txBody>
          <a:bodyPr wrap="square" rtlCol="0">
            <a:spAutoFit/>
          </a:bodyPr>
          <a:lstStyle/>
          <a:p>
            <a:r>
              <a:rPr lang="ro-RO" sz="2400" b="1" i="1" dirty="0">
                <a:solidFill>
                  <a:schemeClr val="accent3">
                    <a:lumMod val="75000"/>
                  </a:schemeClr>
                </a:solidFill>
              </a:rPr>
              <a:t>Sarcină individuală</a:t>
            </a:r>
            <a:endParaRPr lang="en-US" sz="2400" dirty="0">
              <a:solidFill>
                <a:schemeClr val="accent3">
                  <a:lumMod val="75000"/>
                </a:schemeClr>
              </a:solidFill>
            </a:endParaRPr>
          </a:p>
          <a:p>
            <a:r>
              <a:rPr lang="ro-RO" dirty="0"/>
              <a:t>1</a:t>
            </a:r>
            <a:r>
              <a:rPr lang="ro-RO" sz="2400" dirty="0"/>
              <a:t>.	Modifică  programul  alăturat  astfel  încât  să afișeze primii </a:t>
            </a:r>
            <a:r>
              <a:rPr lang="ro-RO" sz="2400" b="1" dirty="0"/>
              <a:t>n </a:t>
            </a:r>
            <a:r>
              <a:rPr lang="ro-RO" sz="2400" dirty="0"/>
              <a:t>termeni impari din șirul lui Fibonacci.</a:t>
            </a:r>
            <a:endParaRPr lang="en-US" sz="2400" dirty="0"/>
          </a:p>
          <a:p>
            <a:r>
              <a:rPr lang="ro-RO" sz="2400" dirty="0"/>
              <a:t>2.	Modifică  programul  alăturat  astfel  încât  să afișeze cel mai mic termen al șirului lui Fibonacci strict mai mare decât o valoare </a:t>
            </a:r>
            <a:r>
              <a:rPr lang="ro-RO" sz="2400" b="1" dirty="0"/>
              <a:t>n </a:t>
            </a:r>
            <a:r>
              <a:rPr lang="ro-RO" sz="2400" dirty="0"/>
              <a:t>(</a:t>
            </a:r>
            <a:r>
              <a:rPr lang="ro-RO" sz="2400" b="1" dirty="0"/>
              <a:t>n≤105</a:t>
            </a:r>
            <a:r>
              <a:rPr lang="ro-RO" sz="2400" dirty="0"/>
              <a:t>) citită de la tastatură.</a:t>
            </a:r>
            <a:endParaRPr lang="en-US" sz="2400" dirty="0"/>
          </a:p>
          <a:p>
            <a:endParaRPr lang="ro-RO" b="1" i="1" dirty="0" smtClean="0"/>
          </a:p>
          <a:p>
            <a:r>
              <a:rPr lang="ro-RO" b="1" i="1" dirty="0" smtClean="0"/>
              <a:t>Indicație </a:t>
            </a:r>
            <a:r>
              <a:rPr lang="ro-RO" b="1" i="1" dirty="0"/>
              <a:t>sarcină individuală</a:t>
            </a:r>
            <a:endParaRPr lang="en-US" dirty="0"/>
          </a:p>
          <a:p>
            <a:pPr lvl="0"/>
            <a:r>
              <a:rPr lang="ro-RO" b="1" dirty="0" smtClean="0"/>
              <a:t>1. If  (fn%2</a:t>
            </a:r>
            <a:r>
              <a:rPr lang="ro-RO" b="1" dirty="0"/>
              <a:t>==1) </a:t>
            </a:r>
            <a:r>
              <a:rPr lang="ro-RO" b="1" dirty="0" smtClean="0"/>
              <a:t>  cout</a:t>
            </a:r>
            <a:r>
              <a:rPr lang="ro-RO" b="1" dirty="0"/>
              <a:t>&lt;&lt;fn&lt;&lt;" "; </a:t>
            </a:r>
            <a:endParaRPr lang="en-US" dirty="0"/>
          </a:p>
          <a:p>
            <a:r>
              <a:rPr lang="ro-RO" b="1" dirty="0"/>
              <a:t>    </a:t>
            </a:r>
            <a:r>
              <a:rPr lang="ro-RO" b="1" dirty="0" smtClean="0"/>
              <a:t>  else </a:t>
            </a:r>
            <a:r>
              <a:rPr lang="ro-RO" b="1" dirty="0"/>
              <a:t>i--;</a:t>
            </a:r>
            <a:endParaRPr lang="en-US" dirty="0"/>
          </a:p>
          <a:p>
            <a:r>
              <a:rPr lang="ro-RO" b="1" dirty="0"/>
              <a:t>2. cout&lt;&lt;i&lt;&lt;" "; </a:t>
            </a:r>
            <a:r>
              <a:rPr lang="ro-RO" dirty="0"/>
              <a:t>se mută înainte de </a:t>
            </a:r>
            <a:r>
              <a:rPr lang="ro-RO" b="1" dirty="0"/>
              <a:t>return 0.</a:t>
            </a:r>
            <a:endParaRPr lang="en-US" dirty="0"/>
          </a:p>
          <a:p>
            <a:endParaRPr lang="en-US" dirty="0"/>
          </a:p>
        </p:txBody>
      </p:sp>
    </p:spTree>
    <p:extLst>
      <p:ext uri="{BB962C8B-B14F-4D97-AF65-F5344CB8AC3E}">
        <p14:creationId xmlns:p14="http://schemas.microsoft.com/office/powerpoint/2010/main" val="3696876578"/>
      </p:ext>
    </p:extLst>
  </p:cSld>
  <p:clrMapOvr>
    <a:masterClrMapping/>
  </p:clrMapOvr>
  <p:transition spd="med">
    <p:comb/>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1956</TotalTime>
  <Words>620</Words>
  <Application>Microsoft Office PowerPoint</Application>
  <PresentationFormat>On-screen Show (4:3)</PresentationFormat>
  <Paragraphs>62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Trebuchet MS</vt:lpstr>
      <vt:lpstr>Wingdings 3</vt:lpstr>
      <vt:lpstr>Facet</vt:lpstr>
      <vt:lpstr>PowerPoint Presentation</vt:lpstr>
      <vt:lpstr>PowerPoint Presentation</vt:lpstr>
      <vt:lpstr>1, 1, 2, 3, 5, 8, 13, 21, 34, 55, 89, 144, 233, 377, 610, 987, 1597, 2584, 4181, 6765, 10946, 17711, 28657, 46368, 75025, 121393, 196418, 317811, …   Iar regula este următoarea: 1 1, 1+1 = 2;  1     +     2   =   3 ;    2+3=5 ; 3+5=8 ; 5+8 = 13 ; 8+13=21 etc</vt:lpstr>
      <vt:lpstr>Scrie un program care citește un număr natural nenul  n (n≤50)  și  afișează  pe  ecran,  în  ordine crescătoare, primele n   numere care fac parte din șirul lui Fibonacci.</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instructiuni</dc:title>
  <dc:creator>Ygor</dc:creator>
  <cp:lastModifiedBy>toni</cp:lastModifiedBy>
  <cp:revision>108</cp:revision>
  <dcterms:created xsi:type="dcterms:W3CDTF">2006-01-25T11:56:07Z</dcterms:created>
  <dcterms:modified xsi:type="dcterms:W3CDTF">2020-11-22T20:14:53Z</dcterms:modified>
</cp:coreProperties>
</file>