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62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86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o-R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779CC93D-E52E-4D84-901B-11D7331DD495}">
          <p14:sldIdLst>
            <p14:sldId id="259"/>
          </p14:sldIdLst>
        </p14:section>
        <p14:section name="Prezentare generală și obiective" id="{ABA716BF-3A5C-4ADB-94C9-CFEF84EBA240}">
          <p14:sldIdLst>
            <p14:sldId id="261"/>
            <p14:sldId id="262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Subiect 1" id="{6D9936A3-3945-4757-BC8B-B5C252D8E036}">
          <p14:sldIdLst>
            <p14:sldId id="286"/>
          </p14:sldIdLst>
        </p14:section>
        <p14:section name="Diapozitive eșantion pentru aspectul vizual" id="{BAB3A466-96C9-4230-9978-795378D75699}">
          <p14:sldIdLst/>
        </p14:section>
        <p14:section name="Studiu de caz" id="{8C0305C9-B152-4FBA-A789-FE1976D53990}">
          <p14:sldIdLst/>
        </p14:section>
        <p14:section name="Concluzii și rezumat" id="{790CEF5B-569A-4C2F-BED5-750B08C0E5AD}">
          <p14:sldIdLst/>
        </p14:section>
        <p14:section name="Anexă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80" d="100"/>
          <a:sy n="80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o-RO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o-RO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o-RO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o-RO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o-RO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o-RO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o-R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verificarea unghiurilor</a:t>
          </a:r>
          <a:endParaRPr lang="ro-RO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o-RO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o-RO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o-RO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o-RO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o-RO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ro-R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verificarea suprafețelor</a:t>
          </a:r>
          <a:endParaRPr lang="ro-RO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o-RO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o-RO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o-R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măsurare și control</a:t>
          </a:r>
          <a:endParaRPr lang="ro-RO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o-RO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o-RO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o-RO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o-RO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o-RO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o-RO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o-RO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o-RO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o-RO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o-RO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o-RO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o-RO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o-RO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o-R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Operații de prelucrare</a:t>
          </a:r>
          <a:endParaRPr lang="ro-RO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o-RO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o-RO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o-RO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o-RO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o-RO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ro-R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Operații de finisare</a:t>
          </a:r>
          <a:endParaRPr lang="ro-RO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o-RO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o-RO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o-R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Operații de pregătire</a:t>
          </a:r>
          <a:endParaRPr lang="ro-RO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o-RO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o-RO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o-RO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o-RO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o-RO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o-RO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o-RO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BA81AC2-0118-4146-A8E4-C3FCDF5DC247}" type="presOf" srcId="{AA046201-5C4D-445E-BF0B-5C6D2B0A1945}" destId="{C04276DC-EE64-470A-B8BC-09067B8045FA}" srcOrd="0" destOrd="0" presId="urn:microsoft.com/office/officeart/2005/8/layout/vList5"/>
    <dgm:cxn modelId="{6B3CB8D8-CDDD-418F-B50D-6E7D4EB88AD8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C448204-FC12-4888-8BC8-C7CCCF045ADD}" type="presOf" srcId="{F6FEADD9-F67D-41F5-BA4C-3C84956E7F46}" destId="{AAE7A1E6-6847-453D-B55B-8A82BF138C1D}" srcOrd="0" destOrd="0" presId="urn:microsoft.com/office/officeart/2005/8/layout/vList5"/>
    <dgm:cxn modelId="{08D2FE90-35A6-402C-9290-4E168D99B1CE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7DA82DBF-07EF-4D43-BF3D-7AA762AB4F3C}" type="presOf" srcId="{1E4D3931-0DBD-4211-A24A-6AF364284B1E}" destId="{D54B1729-BC98-42C1-9C6C-D65DCBA4358F}" srcOrd="0" destOrd="0" presId="urn:microsoft.com/office/officeart/2005/8/layout/vList5"/>
    <dgm:cxn modelId="{ABE20B2D-0970-4184-BE88-64CFB226DD42}" type="presOf" srcId="{74EE5CD8-078F-4590-BF9C-A341A294A016}" destId="{7E429971-BC57-430F-BB25-C0574E5E39E3}" srcOrd="0" destOrd="0" presId="urn:microsoft.com/office/officeart/2005/8/layout/vList5"/>
    <dgm:cxn modelId="{FAA5A196-F0BE-4C37-AE48-59A9F52220EF}" type="presOf" srcId="{6BE4E373-0656-4EDC-821E-BE09C952B1F6}" destId="{C7C3E6FD-D83F-4BDA-907E-B5EE041DA931}" srcOrd="0" destOrd="0" presId="urn:microsoft.com/office/officeart/2005/8/layout/vList5"/>
    <dgm:cxn modelId="{E8E11276-2E3E-46AC-B223-AADBA275B6FC}" type="presParOf" srcId="{AAE7A1E6-6847-453D-B55B-8A82BF138C1D}" destId="{C4407577-18A2-46E0-8805-2838042EB67A}" srcOrd="0" destOrd="0" presId="urn:microsoft.com/office/officeart/2005/8/layout/vList5"/>
    <dgm:cxn modelId="{E34FCC80-F29A-4640-B3E2-567268825D36}" type="presParOf" srcId="{C4407577-18A2-46E0-8805-2838042EB67A}" destId="{7E429971-BC57-430F-BB25-C0574E5E39E3}" srcOrd="0" destOrd="0" presId="urn:microsoft.com/office/officeart/2005/8/layout/vList5"/>
    <dgm:cxn modelId="{76CF4CB0-5D88-441C-A3DE-921DB6230715}" type="presParOf" srcId="{C4407577-18A2-46E0-8805-2838042EB67A}" destId="{D54B1729-BC98-42C1-9C6C-D65DCBA4358F}" srcOrd="1" destOrd="0" presId="urn:microsoft.com/office/officeart/2005/8/layout/vList5"/>
    <dgm:cxn modelId="{6A34B03C-5D9F-473B-A3F3-9E6519084EE8}" type="presParOf" srcId="{AAE7A1E6-6847-453D-B55B-8A82BF138C1D}" destId="{AB8574CC-D4F2-4555-AEE3-F4EE58B11D03}" srcOrd="1" destOrd="0" presId="urn:microsoft.com/office/officeart/2005/8/layout/vList5"/>
    <dgm:cxn modelId="{6D588185-BD9F-4470-A327-9F5FF34C822C}" type="presParOf" srcId="{AAE7A1E6-6847-453D-B55B-8A82BF138C1D}" destId="{85B8F607-FDD8-476A-ADBE-E1250824F294}" srcOrd="2" destOrd="0" presId="urn:microsoft.com/office/officeart/2005/8/layout/vList5"/>
    <dgm:cxn modelId="{EDA22A9A-6FF2-4D59-848D-ACD608E387F0}" type="presParOf" srcId="{85B8F607-FDD8-476A-ADBE-E1250824F294}" destId="{C04276DC-EE64-470A-B8BC-09067B8045FA}" srcOrd="0" destOrd="0" presId="urn:microsoft.com/office/officeart/2005/8/layout/vList5"/>
    <dgm:cxn modelId="{3E6CB980-F517-4866-BCE7-7F6E291CA8E5}" type="presParOf" srcId="{85B8F607-FDD8-476A-ADBE-E1250824F294}" destId="{B37A5355-225B-4C6F-AED7-6C620F99EECC}" srcOrd="1" destOrd="0" presId="urn:microsoft.com/office/officeart/2005/8/layout/vList5"/>
    <dgm:cxn modelId="{F2503FFC-82AE-42F8-963E-D4461B727D75}" type="presParOf" srcId="{AAE7A1E6-6847-453D-B55B-8A82BF138C1D}" destId="{5ACAA866-A8A8-4183-97B5-CEEAB1525C60}" srcOrd="3" destOrd="0" presId="urn:microsoft.com/office/officeart/2005/8/layout/vList5"/>
    <dgm:cxn modelId="{9823E828-EEAC-43ED-8526-EF06B70BEDE0}" type="presParOf" srcId="{AAE7A1E6-6847-453D-B55B-8A82BF138C1D}" destId="{477213BE-9E91-4950-8451-7F60796F47F4}" srcOrd="4" destOrd="0" presId="urn:microsoft.com/office/officeart/2005/8/layout/vList5"/>
    <dgm:cxn modelId="{A0F6781D-0B24-42B2-B69D-3119D9F045A0}" type="presParOf" srcId="{477213BE-9E91-4950-8451-7F60796F47F4}" destId="{F5034101-5B7D-4FE7-B47A-5A48CF39606B}" srcOrd="0" destOrd="0" presId="urn:microsoft.com/office/officeart/2005/8/layout/vList5"/>
    <dgm:cxn modelId="{34D02D7E-29F3-4921-A065-94EE211A3F52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măsurare și control</a:t>
          </a:r>
          <a:endParaRPr lang="ro-RO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/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verificarea unghiurilor</a:t>
          </a:r>
          <a:endParaRPr lang="ro-RO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verificarea suprafețelor</a:t>
          </a:r>
          <a:endParaRPr lang="ro-RO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Operații de pregătire</a:t>
          </a:r>
          <a:endParaRPr lang="ro-RO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 dirty="0"/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Operații de prelucrare</a:t>
          </a:r>
          <a:endParaRPr lang="ro-RO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 dirty="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Operații de finisare</a:t>
          </a:r>
          <a:endParaRPr lang="ro-RO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400" kern="1200" dirty="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D83FDC75-7F73-4A4A-A77C-09AADF00E0EA}" type="datetimeFigureOut">
              <a:rPr lang="ro-RO" smtClean="0"/>
              <a:pPr/>
              <a:t>19.03.2022</a:t>
            </a:fld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459226BF-1F13-42D3-80DC-373E7ADD1EBC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510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48AEF76B-3757-4A0B-AF93-28494465C1DD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91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smtClean="0"/>
              <a:t>Acest șablon se poate utiliza ca fișier de pornire pentru prezentarea materialelor de instruire într-o întâlnire de grup.</a:t>
            </a:r>
          </a:p>
          <a:p>
            <a:endParaRPr lang="ro-RO" smtClean="0"/>
          </a:p>
          <a:p>
            <a:pPr lvl="0"/>
            <a:r>
              <a:rPr lang="ro-RO" sz="1200" b="1" smtClean="0"/>
              <a:t>Secțiuni</a:t>
            </a:r>
            <a:endParaRPr lang="ro-RO" sz="1200" b="0" smtClean="0"/>
          </a:p>
          <a:p>
            <a:pPr lvl="0"/>
            <a:r>
              <a:rPr lang="ro-RO" sz="1200" b="0" smtClean="0"/>
              <a:t>Clic cu butonul din dreapta pe un diapozitiv pentru a adăuga secțiuni.</a:t>
            </a:r>
            <a:r>
              <a:rPr lang="ro-RO" sz="1200" b="0" baseline="0" smtClean="0"/>
              <a:t> Secțiunile vă ajută să organizați diapozitivele sau să facilitați colaborarea între mai mulți autori.</a:t>
            </a:r>
            <a:endParaRPr lang="ro-RO" sz="1200" b="0" smtClean="0"/>
          </a:p>
          <a:p>
            <a:pPr lvl="0"/>
            <a:endParaRPr lang="ro-RO" sz="1200" b="1" smtClean="0"/>
          </a:p>
          <a:p>
            <a:pPr lvl="0"/>
            <a:r>
              <a:rPr lang="ro-RO" sz="1200" b="1" smtClean="0"/>
              <a:t>Note</a:t>
            </a:r>
          </a:p>
          <a:p>
            <a:pPr lvl="0"/>
            <a:r>
              <a:rPr lang="ro-RO" sz="1200" smtClean="0"/>
              <a:t>Utilizați secțiunea Note pentru a livra note sau pentru a furniza detalii suplimentare pentru public.</a:t>
            </a:r>
            <a:r>
              <a:rPr lang="ro-RO" sz="1200" baseline="0" smtClean="0"/>
              <a:t> Vizualizați aceste note în Vizualizare prezentare în timpul prezentării. </a:t>
            </a:r>
          </a:p>
          <a:p>
            <a:pPr lvl="0">
              <a:buFontTx/>
              <a:buNone/>
            </a:pPr>
            <a:r>
              <a:rPr lang="ro-RO" sz="1200" smtClean="0"/>
              <a:t>Luați în considerare dimensiunea fontului (importantă pentru accesibilitate, vizibilitate, înregistrare video și producția online)</a:t>
            </a:r>
          </a:p>
          <a:p>
            <a:pPr lvl="0"/>
            <a:endParaRPr lang="ro-RO" sz="1200" smtClean="0"/>
          </a:p>
          <a:p>
            <a:pPr lvl="0">
              <a:buFontTx/>
              <a:buNone/>
            </a:pPr>
            <a:r>
              <a:rPr lang="ro-RO" sz="1200" b="1" smtClean="0"/>
              <a:t>Culori coordonate </a:t>
            </a:r>
          </a:p>
          <a:p>
            <a:pPr lvl="0">
              <a:buFontTx/>
              <a:buNone/>
            </a:pPr>
            <a:r>
              <a:rPr lang="ro-RO" sz="1200" smtClean="0"/>
              <a:t>Acordați atenție specială graficelor, diagramelor și casetelor text.</a:t>
            </a:r>
            <a:r>
              <a:rPr lang="ro-RO" sz="1200" baseline="0" smtClean="0"/>
              <a:t> </a:t>
            </a:r>
            <a:endParaRPr lang="ro-RO" sz="1200" smtClean="0"/>
          </a:p>
          <a:p>
            <a:pPr lvl="0"/>
            <a:r>
              <a:rPr lang="ro-RO" sz="1200" smtClean="0"/>
              <a:t>Aveți în vedere că participanții vor imprima în alb-negru sau tonuri de gri. Efectuați un test de imprimare pentru a vă asigura că acele culori funcționează atunci când imprimați doar alb-negru și tonuri de gri.</a:t>
            </a:r>
          </a:p>
          <a:p>
            <a:pPr lvl="0">
              <a:buFontTx/>
              <a:buNone/>
            </a:pPr>
            <a:endParaRPr lang="ro-RO" sz="1200" smtClean="0"/>
          </a:p>
          <a:p>
            <a:pPr lvl="0">
              <a:buFontTx/>
              <a:buNone/>
            </a:pPr>
            <a:r>
              <a:rPr lang="ro-RO" sz="1200" b="1" smtClean="0"/>
              <a:t>Ilustrații, tabele și grafice</a:t>
            </a:r>
          </a:p>
          <a:p>
            <a:pPr lvl="0"/>
            <a:r>
              <a:rPr lang="ro-RO" sz="1200" smtClean="0"/>
              <a:t>Păstrați un aspect simplu: dacă este posibil, utilizați stiluri și culori consistente, care nu distrag atenția.</a:t>
            </a:r>
          </a:p>
          <a:p>
            <a:pPr lvl="0"/>
            <a:r>
              <a:rPr lang="ro-RO" sz="1200" smtClean="0"/>
              <a:t>Etichetați toate graficele și tabelele.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135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b="0" dirty="0" smtClean="0"/>
              <a:t>Ce</a:t>
            </a:r>
            <a:r>
              <a:rPr lang="ro-RO" b="0" baseline="0" dirty="0" smtClean="0"/>
              <a:t> ce abilități va avea publicul după terminarea sesiunii de instruire?</a:t>
            </a:r>
            <a:r>
              <a:rPr lang="ro-RO" dirty="0" smtClean="0"/>
              <a:t> Descrieți pe scurt fiecare obiectiv și felul în care publicul</a:t>
            </a:r>
            <a:r>
              <a:rPr lang="ro-RO" baseline="0" dirty="0" smtClean="0"/>
              <a:t> </a:t>
            </a:r>
            <a:r>
              <a:rPr lang="ro-RO" dirty="0" smtClean="0"/>
              <a:t>vor beneficia de acest</a:t>
            </a:r>
            <a:r>
              <a:rPr lang="ro-RO" baseline="0" dirty="0" smtClean="0"/>
              <a:t> prezentare.</a:t>
            </a:r>
            <a:endParaRPr lang="ro-R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583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dirty="0" smtClean="0"/>
              <a:t>Utilizați un titlu de secțiune pentru fiecare subiect, pentru a se face o tranziție clară pentru public. 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o-RO" smtClean="0"/>
              <a:pPr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6100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o-RO" dirty="0" smtClean="0"/>
              <a:t>Furnizați o prezentare generală scurtă a prezentării.</a:t>
            </a:r>
            <a:r>
              <a:rPr lang="ro-RO" baseline="0" dirty="0" smtClean="0"/>
              <a:t> D</a:t>
            </a:r>
            <a:r>
              <a:rPr lang="ro-RO" dirty="0" smtClean="0"/>
              <a:t>descrieți elementul principal al prezentării și de ce este important.</a:t>
            </a:r>
          </a:p>
          <a:p>
            <a:pPr>
              <a:lnSpc>
                <a:spcPct val="80000"/>
              </a:lnSpc>
            </a:pPr>
            <a:r>
              <a:rPr lang="ro-RO" dirty="0" smtClean="0"/>
              <a:t>Prezentați fiecare subiect principal.</a:t>
            </a:r>
          </a:p>
          <a:p>
            <a:r>
              <a:rPr lang="ro-RO" dirty="0" smtClean="0"/>
              <a:t>Pentru a furniza instrucțiuni pentru public,</a:t>
            </a:r>
            <a:r>
              <a:rPr lang="ro-RO" baseline="0" dirty="0" smtClean="0"/>
              <a:t> poate </a:t>
            </a:r>
            <a:r>
              <a:rPr lang="ro-RO" dirty="0" smtClean="0"/>
              <a:t>repetați acest diapozitiv Prezentare generală în toată prezentarea, evidențiind subiectul particular pe care îl discutați în continuare.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224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o-RO"/>
            </a:pPr>
            <a:r>
              <a:rPr lang="ro-RO" sz="1200" dirty="0" smtClean="0"/>
              <a:t>Aceasta este altă opțiune</a:t>
            </a:r>
            <a:r>
              <a:rPr lang="ro-RO" sz="1200" baseline="0" dirty="0" smtClean="0"/>
              <a:t> pentru un diapozitiv Prezentare generală.</a:t>
            </a:r>
            <a:endParaRPr lang="ro-RO" sz="1200" dirty="0" smtClean="0"/>
          </a:p>
          <a:p>
            <a:pPr marL="228600" indent="-228600">
              <a:buFont typeface="+mj-lt"/>
              <a:buNone/>
            </a:pPr>
            <a:endParaRPr lang="ro-RO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99572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b="0" dirty="0" smtClean="0"/>
              <a:t>Ce</a:t>
            </a:r>
            <a:r>
              <a:rPr lang="ro-RO" b="0" baseline="0" dirty="0" smtClean="0"/>
              <a:t> ce abilități va avea publicul după terminarea sesiunii de instruire?</a:t>
            </a:r>
            <a:r>
              <a:rPr lang="ro-RO" dirty="0" smtClean="0"/>
              <a:t> Descrieți pe scurt fiecare obiectiv și felul în care publicul</a:t>
            </a:r>
            <a:r>
              <a:rPr lang="ro-RO" baseline="0" dirty="0" smtClean="0"/>
              <a:t> </a:t>
            </a:r>
            <a:r>
              <a:rPr lang="ro-RO" dirty="0" smtClean="0"/>
              <a:t>vor beneficia de acest</a:t>
            </a:r>
            <a:r>
              <a:rPr lang="ro-RO" baseline="0" dirty="0" smtClean="0"/>
              <a:t> prezentare.</a:t>
            </a:r>
            <a:endParaRPr lang="ro-R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950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b="0" dirty="0" smtClean="0"/>
              <a:t>Ce</a:t>
            </a:r>
            <a:r>
              <a:rPr lang="ro-RO" b="0" baseline="0" dirty="0" smtClean="0"/>
              <a:t> ce abilități va avea publicul după terminarea sesiunii de instruire?</a:t>
            </a:r>
            <a:r>
              <a:rPr lang="ro-RO" dirty="0" smtClean="0"/>
              <a:t> Descrieți pe scurt fiecare obiectiv și felul în care publicul</a:t>
            </a:r>
            <a:r>
              <a:rPr lang="ro-RO" baseline="0" dirty="0" smtClean="0"/>
              <a:t> </a:t>
            </a:r>
            <a:r>
              <a:rPr lang="ro-RO" dirty="0" smtClean="0"/>
              <a:t>vor beneficia de acest</a:t>
            </a:r>
            <a:r>
              <a:rPr lang="ro-RO" baseline="0" dirty="0" smtClean="0"/>
              <a:t> prezentare.</a:t>
            </a:r>
            <a:endParaRPr lang="ro-R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937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b="0" dirty="0" smtClean="0"/>
              <a:t>Ce</a:t>
            </a:r>
            <a:r>
              <a:rPr lang="ro-RO" b="0" baseline="0" dirty="0" smtClean="0"/>
              <a:t> ce abilități va avea publicul după terminarea sesiunii de instruire?</a:t>
            </a:r>
            <a:r>
              <a:rPr lang="ro-RO" dirty="0" smtClean="0"/>
              <a:t> Descrieți pe scurt fiecare obiectiv și felul în care publicul</a:t>
            </a:r>
            <a:r>
              <a:rPr lang="ro-RO" baseline="0" dirty="0" smtClean="0"/>
              <a:t> </a:t>
            </a:r>
            <a:r>
              <a:rPr lang="ro-RO" dirty="0" smtClean="0"/>
              <a:t>vor beneficia de acest</a:t>
            </a:r>
            <a:r>
              <a:rPr lang="ro-RO" baseline="0" dirty="0" smtClean="0"/>
              <a:t> prezentare.</a:t>
            </a:r>
            <a:endParaRPr lang="ro-R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195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o-RO"/>
            </a:pPr>
            <a:r>
              <a:rPr lang="ro-RO" sz="1200" dirty="0" smtClean="0"/>
              <a:t>Aceasta este altă opțiune</a:t>
            </a:r>
            <a:r>
              <a:rPr lang="ro-RO" sz="1200" baseline="0" dirty="0" smtClean="0"/>
              <a:t> pentru un diapozitiv Prezentare generală.</a:t>
            </a:r>
            <a:endParaRPr lang="ro-RO" sz="1200" dirty="0" smtClean="0"/>
          </a:p>
          <a:p>
            <a:pPr marL="228600" indent="-228600">
              <a:buFont typeface="+mj-lt"/>
              <a:buNone/>
            </a:pPr>
            <a:endParaRPr lang="ro-RO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298101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b="0" dirty="0" smtClean="0"/>
              <a:t>Ce</a:t>
            </a:r>
            <a:r>
              <a:rPr lang="ro-RO" b="0" baseline="0" dirty="0" smtClean="0"/>
              <a:t> ce abilități va avea publicul după terminarea sesiunii de instruire?</a:t>
            </a:r>
            <a:r>
              <a:rPr lang="ro-RO" dirty="0" smtClean="0"/>
              <a:t> Descrieți pe scurt fiecare obiectiv și felul în care publicul</a:t>
            </a:r>
            <a:r>
              <a:rPr lang="ro-RO" baseline="0" dirty="0" smtClean="0"/>
              <a:t> </a:t>
            </a:r>
            <a:r>
              <a:rPr lang="ro-RO" dirty="0" smtClean="0"/>
              <a:t>vor beneficia de acest</a:t>
            </a:r>
            <a:r>
              <a:rPr lang="ro-RO" baseline="0" dirty="0" smtClean="0"/>
              <a:t> prezentare.</a:t>
            </a:r>
            <a:endParaRPr lang="ro-R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462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r>
              <a:rPr lang="ro-RO" b="0" dirty="0" smtClean="0"/>
              <a:t>Ce</a:t>
            </a:r>
            <a:r>
              <a:rPr lang="ro-RO" b="0" baseline="0" dirty="0" smtClean="0"/>
              <a:t> ce abilități va avea publicul după terminarea sesiunii de instruire?</a:t>
            </a:r>
            <a:r>
              <a:rPr lang="ro-RO" dirty="0" smtClean="0"/>
              <a:t> Descrieți pe scurt fiecare obiectiv și felul în care publicul</a:t>
            </a:r>
            <a:r>
              <a:rPr lang="ro-RO" baseline="0" dirty="0" smtClean="0"/>
              <a:t> </a:t>
            </a:r>
            <a:r>
              <a:rPr lang="ro-RO" dirty="0" smtClean="0"/>
              <a:t>vor beneficia de acest</a:t>
            </a:r>
            <a:r>
              <a:rPr lang="ro-RO" baseline="0" dirty="0" smtClean="0"/>
              <a:t> prezentare.</a:t>
            </a:r>
            <a:endParaRPr lang="ro-R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o-RO" smtClean="0"/>
              <a:pPr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465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o-RO" b="1" cap="small" baseline="0">
                <a:solidFill>
                  <a:srgbClr val="003300"/>
                </a:solidFill>
              </a:defRPr>
            </a:lvl1pPr>
          </a:lstStyle>
          <a:p>
            <a:r>
              <a:rPr lang="ro-RO" sz="3500"/>
              <a:t>Faceți clic pentru a edita stilul de titlu Coordonator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o-RO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o-RO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o-RO" sz="2000" baseline="0"/>
            </a:lvl1pPr>
          </a:lstStyle>
          <a:p>
            <a:r>
              <a:rPr lang="ro-RO"/>
              <a:t>Siglă firmă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ar fun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o-RO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o-RO" sz="3000"/>
              <a:t>Faceți clic pentru a edita stilul de titlu Coordonator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o-RO" sz="1800"/>
            </a:lvl1pPr>
          </a:lstStyle>
          <a:p>
            <a:r>
              <a:rPr lang="ro-RO"/>
              <a:t>Siglă firmă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și conțin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o-RO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o-RO" sz="3200">
                <a:latin typeface="+mn-lt"/>
              </a:defRPr>
            </a:lvl1pPr>
            <a:lvl2pPr latinLnBrk="0">
              <a:defRPr lang="ro-RO" sz="2800">
                <a:latin typeface="+mn-lt"/>
              </a:defRPr>
            </a:lvl2pPr>
            <a:lvl3pPr latinLnBrk="0">
              <a:defRPr lang="ro-RO" sz="2400">
                <a:latin typeface="+mn-lt"/>
              </a:defRPr>
            </a:lvl3pPr>
            <a:lvl4pPr latinLnBrk="0">
              <a:defRPr lang="ro-RO" sz="2400">
                <a:latin typeface="+mn-lt"/>
              </a:defRPr>
            </a:lvl4pPr>
            <a:lvl5pPr latinLnBrk="0">
              <a:defRPr lang="ro-RO"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o-RO" sz="2800"/>
            </a:lvl1pPr>
            <a:lvl2pPr latinLnBrk="0">
              <a:defRPr lang="ro-RO" sz="2400"/>
            </a:lvl2pPr>
            <a:lvl3pPr latinLnBrk="0">
              <a:defRPr lang="ro-RO" sz="2000"/>
            </a:lvl3pPr>
            <a:lvl4pPr latinLnBrk="0">
              <a:defRPr lang="ro-RO" sz="1800"/>
            </a:lvl4pPr>
            <a:lvl5pPr latinLnBrk="0">
              <a:defRPr lang="ro-RO" sz="1800"/>
            </a:lvl5pPr>
            <a:lvl6pPr latinLnBrk="0">
              <a:defRPr lang="ro-RO" sz="1800"/>
            </a:lvl6pPr>
            <a:lvl7pPr latinLnBrk="0">
              <a:defRPr lang="ro-RO" sz="1800"/>
            </a:lvl7pPr>
            <a:lvl8pPr latinLnBrk="0">
              <a:defRPr lang="ro-RO" sz="1800"/>
            </a:lvl8pPr>
            <a:lvl9pPr latinLnBrk="0">
              <a:defRPr lang="ro-RO"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o-RO" sz="2800"/>
            </a:lvl1pPr>
            <a:lvl2pPr latinLnBrk="0">
              <a:defRPr lang="ro-RO" sz="2400"/>
            </a:lvl2pPr>
            <a:lvl3pPr latinLnBrk="0">
              <a:defRPr lang="ro-RO" sz="2000"/>
            </a:lvl3pPr>
            <a:lvl4pPr latinLnBrk="0">
              <a:defRPr lang="ro-RO" sz="1800"/>
            </a:lvl4pPr>
            <a:lvl5pPr latinLnBrk="0">
              <a:defRPr lang="ro-RO" sz="1800"/>
            </a:lvl5pPr>
            <a:lvl6pPr latinLnBrk="0">
              <a:defRPr lang="ro-RO" sz="1800"/>
            </a:lvl6pPr>
            <a:lvl7pPr latinLnBrk="0">
              <a:defRPr lang="ro-RO" sz="1800"/>
            </a:lvl7pPr>
            <a:lvl8pPr latinLnBrk="0">
              <a:defRPr lang="ro-RO" sz="1800"/>
            </a:lvl8pPr>
            <a:lvl9pPr latinLnBrk="0">
              <a:defRPr lang="ro-RO"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o-RO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o-RO" sz="2400" b="1"/>
            </a:lvl1pPr>
            <a:lvl2pPr marL="457200" indent="0" latinLnBrk="0">
              <a:buNone/>
              <a:defRPr lang="ro-RO" sz="2000" b="1"/>
            </a:lvl2pPr>
            <a:lvl3pPr marL="914400" indent="0" latinLnBrk="0">
              <a:buNone/>
              <a:defRPr lang="ro-RO" sz="1800" b="1"/>
            </a:lvl3pPr>
            <a:lvl4pPr marL="1371600" indent="0" latinLnBrk="0">
              <a:buNone/>
              <a:defRPr lang="ro-RO" sz="1600" b="1"/>
            </a:lvl4pPr>
            <a:lvl5pPr marL="1828800" indent="0" latinLnBrk="0">
              <a:buNone/>
              <a:defRPr lang="ro-RO" sz="1600" b="1"/>
            </a:lvl5pPr>
            <a:lvl6pPr marL="2286000" indent="0" latinLnBrk="0">
              <a:buNone/>
              <a:defRPr lang="ro-RO" sz="1600" b="1"/>
            </a:lvl6pPr>
            <a:lvl7pPr marL="2743200" indent="0" latinLnBrk="0">
              <a:buNone/>
              <a:defRPr lang="ro-RO" sz="1600" b="1"/>
            </a:lvl7pPr>
            <a:lvl8pPr marL="3200400" indent="0" latinLnBrk="0">
              <a:buNone/>
              <a:defRPr lang="ro-RO" sz="1600" b="1"/>
            </a:lvl8pPr>
            <a:lvl9pPr marL="3657600" indent="0" latinLnBrk="0">
              <a:buNone/>
              <a:defRPr lang="ro-RO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o-RO" sz="2400"/>
            </a:lvl1pPr>
            <a:lvl2pPr latinLnBrk="0">
              <a:defRPr lang="ro-RO" sz="2000"/>
            </a:lvl2pPr>
            <a:lvl3pPr latinLnBrk="0">
              <a:defRPr lang="ro-RO" sz="1800"/>
            </a:lvl3pPr>
            <a:lvl4pPr latinLnBrk="0">
              <a:defRPr lang="ro-RO" sz="1600"/>
            </a:lvl4pPr>
            <a:lvl5pPr latinLnBrk="0">
              <a:defRPr lang="ro-RO" sz="1600"/>
            </a:lvl5pPr>
            <a:lvl6pPr latinLnBrk="0">
              <a:defRPr lang="ro-RO" sz="1600"/>
            </a:lvl6pPr>
            <a:lvl7pPr latinLnBrk="0">
              <a:defRPr lang="ro-RO" sz="1600"/>
            </a:lvl7pPr>
            <a:lvl8pPr latinLnBrk="0">
              <a:defRPr lang="ro-RO" sz="1600"/>
            </a:lvl8pPr>
            <a:lvl9pPr latinLnBrk="0">
              <a:defRPr lang="ro-RO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o-RO" sz="2400" b="1"/>
            </a:lvl1pPr>
            <a:lvl2pPr marL="457200" indent="0" latinLnBrk="0">
              <a:buNone/>
              <a:defRPr lang="ro-RO" sz="2000" b="1"/>
            </a:lvl2pPr>
            <a:lvl3pPr marL="914400" indent="0" latinLnBrk="0">
              <a:buNone/>
              <a:defRPr lang="ro-RO" sz="1800" b="1"/>
            </a:lvl3pPr>
            <a:lvl4pPr marL="1371600" indent="0" latinLnBrk="0">
              <a:buNone/>
              <a:defRPr lang="ro-RO" sz="1600" b="1"/>
            </a:lvl4pPr>
            <a:lvl5pPr marL="1828800" indent="0" latinLnBrk="0">
              <a:buNone/>
              <a:defRPr lang="ro-RO" sz="1600" b="1"/>
            </a:lvl5pPr>
            <a:lvl6pPr marL="2286000" indent="0" latinLnBrk="0">
              <a:buNone/>
              <a:defRPr lang="ro-RO" sz="1600" b="1"/>
            </a:lvl6pPr>
            <a:lvl7pPr marL="2743200" indent="0" latinLnBrk="0">
              <a:buNone/>
              <a:defRPr lang="ro-RO" sz="1600" b="1"/>
            </a:lvl7pPr>
            <a:lvl8pPr marL="3200400" indent="0" latinLnBrk="0">
              <a:buNone/>
              <a:defRPr lang="ro-RO" sz="1600" b="1"/>
            </a:lvl8pPr>
            <a:lvl9pPr marL="3657600" indent="0" latinLnBrk="0">
              <a:buNone/>
              <a:defRPr lang="ro-RO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o-RO" sz="2400"/>
            </a:lvl1pPr>
            <a:lvl2pPr latinLnBrk="0">
              <a:defRPr lang="ro-RO" sz="2000"/>
            </a:lvl2pPr>
            <a:lvl3pPr latinLnBrk="0">
              <a:defRPr lang="ro-RO" sz="1800"/>
            </a:lvl3pPr>
            <a:lvl4pPr latinLnBrk="0">
              <a:defRPr lang="ro-RO" sz="1600"/>
            </a:lvl4pPr>
            <a:lvl5pPr latinLnBrk="0">
              <a:defRPr lang="ro-RO" sz="1600"/>
            </a:lvl5pPr>
            <a:lvl6pPr latinLnBrk="0">
              <a:defRPr lang="ro-RO" sz="1600"/>
            </a:lvl6pPr>
            <a:lvl7pPr latinLnBrk="0">
              <a:defRPr lang="ro-RO" sz="1600"/>
            </a:lvl7pPr>
            <a:lvl8pPr latinLnBrk="0">
              <a:defRPr lang="ro-RO" sz="1600"/>
            </a:lvl8pPr>
            <a:lvl9pPr latinLnBrk="0">
              <a:defRPr lang="ro-RO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o-RO"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o-RO" sz="3200"/>
            </a:lvl1pPr>
            <a:lvl2pPr latinLnBrk="0">
              <a:defRPr lang="ro-RO" sz="2800"/>
            </a:lvl2pPr>
            <a:lvl3pPr latinLnBrk="0">
              <a:defRPr lang="ro-RO" sz="2400"/>
            </a:lvl3pPr>
            <a:lvl4pPr latinLnBrk="0">
              <a:defRPr lang="ro-RO" sz="2000"/>
            </a:lvl4pPr>
            <a:lvl5pPr latinLnBrk="0">
              <a:defRPr lang="ro-RO" sz="2000"/>
            </a:lvl5pPr>
            <a:lvl6pPr latinLnBrk="0">
              <a:defRPr lang="ro-RO" sz="2000"/>
            </a:lvl6pPr>
            <a:lvl7pPr latinLnBrk="0">
              <a:defRPr lang="ro-RO" sz="2000"/>
            </a:lvl7pPr>
            <a:lvl8pPr latinLnBrk="0">
              <a:defRPr lang="ro-RO" sz="2000"/>
            </a:lvl8pPr>
            <a:lvl9pPr latinLnBrk="0">
              <a:defRPr lang="ro-RO"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o-RO" sz="1400"/>
            </a:lvl1pPr>
            <a:lvl2pPr marL="457200" indent="0" latinLnBrk="0">
              <a:buNone/>
              <a:defRPr lang="ro-RO" sz="1200"/>
            </a:lvl2pPr>
            <a:lvl3pPr marL="914400" indent="0" latinLnBrk="0">
              <a:buNone/>
              <a:defRPr lang="ro-RO" sz="1000"/>
            </a:lvl3pPr>
            <a:lvl4pPr marL="1371600" indent="0" latinLnBrk="0">
              <a:buNone/>
              <a:defRPr lang="ro-RO" sz="900"/>
            </a:lvl4pPr>
            <a:lvl5pPr marL="1828800" indent="0" latinLnBrk="0">
              <a:buNone/>
              <a:defRPr lang="ro-RO" sz="900"/>
            </a:lvl5pPr>
            <a:lvl6pPr marL="2286000" indent="0" latinLnBrk="0">
              <a:buNone/>
              <a:defRPr lang="ro-RO" sz="900"/>
            </a:lvl6pPr>
            <a:lvl7pPr marL="2743200" indent="0" latinLnBrk="0">
              <a:buNone/>
              <a:defRPr lang="ro-RO" sz="900"/>
            </a:lvl7pPr>
            <a:lvl8pPr marL="3200400" indent="0" latinLnBrk="0">
              <a:buNone/>
              <a:defRPr lang="ro-RO" sz="900"/>
            </a:lvl8pPr>
            <a:lvl9pPr marL="3657600" indent="0" latinLnBrk="0">
              <a:buNone/>
              <a:defRPr lang="ro-RO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o-RO"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o-RO" sz="3200"/>
            </a:lvl1pPr>
            <a:lvl2pPr marL="457200" indent="0" latinLnBrk="0">
              <a:buNone/>
              <a:defRPr lang="ro-RO" sz="2800"/>
            </a:lvl2pPr>
            <a:lvl3pPr marL="914400" indent="0" latinLnBrk="0">
              <a:buNone/>
              <a:defRPr lang="ro-RO" sz="2400"/>
            </a:lvl3pPr>
            <a:lvl4pPr marL="1371600" indent="0" latinLnBrk="0">
              <a:buNone/>
              <a:defRPr lang="ro-RO" sz="2000"/>
            </a:lvl4pPr>
            <a:lvl5pPr marL="1828800" indent="0" latinLnBrk="0">
              <a:buNone/>
              <a:defRPr lang="ro-RO" sz="2000"/>
            </a:lvl5pPr>
            <a:lvl6pPr marL="2286000" indent="0" latinLnBrk="0">
              <a:buNone/>
              <a:defRPr lang="ro-RO" sz="2000"/>
            </a:lvl6pPr>
            <a:lvl7pPr marL="2743200" indent="0" latinLnBrk="0">
              <a:buNone/>
              <a:defRPr lang="ro-RO" sz="2000"/>
            </a:lvl7pPr>
            <a:lvl8pPr marL="3200400" indent="0" latinLnBrk="0">
              <a:buNone/>
              <a:defRPr lang="ro-RO" sz="2000"/>
            </a:lvl8pPr>
            <a:lvl9pPr marL="3657600" indent="0" latinLnBrk="0">
              <a:buNone/>
              <a:defRPr lang="ro-RO" sz="2000"/>
            </a:lvl9pPr>
          </a:lstStyle>
          <a:p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o-RO" sz="1400"/>
            </a:lvl1pPr>
            <a:lvl2pPr marL="457200" indent="0" latinLnBrk="0">
              <a:buNone/>
              <a:defRPr lang="ro-RO" sz="1200"/>
            </a:lvl2pPr>
            <a:lvl3pPr marL="914400" indent="0" latinLnBrk="0">
              <a:buNone/>
              <a:defRPr lang="ro-RO" sz="1000"/>
            </a:lvl3pPr>
            <a:lvl4pPr marL="1371600" indent="0" latinLnBrk="0">
              <a:buNone/>
              <a:defRPr lang="ro-RO" sz="900"/>
            </a:lvl4pPr>
            <a:lvl5pPr marL="1828800" indent="0" latinLnBrk="0">
              <a:buNone/>
              <a:defRPr lang="ro-RO" sz="900"/>
            </a:lvl5pPr>
            <a:lvl6pPr marL="2286000" indent="0" latinLnBrk="0">
              <a:buNone/>
              <a:defRPr lang="ro-RO" sz="900"/>
            </a:lvl6pPr>
            <a:lvl7pPr marL="2743200" indent="0" latinLnBrk="0">
              <a:buNone/>
              <a:defRPr lang="ro-RO" sz="900"/>
            </a:lvl7pPr>
            <a:lvl8pPr marL="3200400" indent="0" latinLnBrk="0">
              <a:buNone/>
              <a:defRPr lang="ro-RO" sz="900"/>
            </a:lvl8pPr>
            <a:lvl9pPr marL="3657600" indent="0" latinLnBrk="0">
              <a:buNone/>
              <a:defRPr lang="ro-RO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o-R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/>
              <a:pPr/>
              <a:t>3/19/2022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o-R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o-R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ro-R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o-RO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o-RO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o-RO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o-RO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o-RO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o-RO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o-RO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o-RO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o-R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7.xml"/><Relationship Id="rId7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609600"/>
            <a:ext cx="6934200" cy="1470025"/>
          </a:xfrm>
        </p:spPr>
        <p:txBody>
          <a:bodyPr>
            <a:normAutofit fontScale="90000"/>
          </a:bodyPr>
          <a:lstStyle/>
          <a:p>
            <a:pPr algn="ctr"/>
            <a:r>
              <a:rPr sz="4000" dirty="0" smtClean="0">
                <a:latin typeface="+mn-lt"/>
              </a:rPr>
              <a:t>EDUCAȚIE TEHNOLOGICĂ </a:t>
            </a:r>
            <a:br>
              <a:rPr sz="4000" dirty="0" smtClean="0">
                <a:latin typeface="+mn-lt"/>
              </a:rPr>
            </a:br>
            <a:r>
              <a:rPr sz="4000" dirty="0" smtClean="0">
                <a:latin typeface="+mn-lt"/>
              </a:rPr>
              <a:t>ȘI APLICAȚII PRACTICE</a:t>
            </a:r>
            <a:br>
              <a:rPr sz="4000" dirty="0" smtClean="0">
                <a:latin typeface="+mn-lt"/>
              </a:rPr>
            </a:br>
            <a:r>
              <a:rPr sz="4000" dirty="0" smtClean="0">
                <a:latin typeface="+mn-lt"/>
              </a:rPr>
              <a:t/>
            </a:r>
            <a:br>
              <a:rPr sz="4000" dirty="0" smtClean="0">
                <a:latin typeface="+mn-lt"/>
              </a:rPr>
            </a:br>
            <a:r>
              <a:rPr sz="4000" dirty="0" smtClean="0">
                <a:latin typeface="+mn-lt"/>
              </a:rPr>
              <a:t>Materiale metalice  </a:t>
            </a:r>
            <a:br>
              <a:rPr sz="4000" dirty="0" smtClean="0">
                <a:latin typeface="+mn-lt"/>
              </a:rPr>
            </a:br>
            <a:r>
              <a:rPr sz="4000" dirty="0" smtClean="0">
                <a:latin typeface="+mn-lt"/>
              </a:rPr>
              <a:t>operații tehnologice</a:t>
            </a:r>
            <a:r>
              <a:rPr dirty="0" smtClean="0"/>
              <a:t/>
            </a:r>
            <a:br>
              <a:rPr dirty="0" smtClean="0"/>
            </a:b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876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dirty="0" smtClean="0">
                <a:latin typeface="+mj-lt"/>
              </a:rPr>
              <a:t>CLASA a VII-a</a:t>
            </a:r>
            <a:endParaRPr lang="en-US" sz="36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0"/>
            <a:ext cx="8077200" cy="1143000"/>
          </a:xfrm>
        </p:spPr>
        <p:txBody>
          <a:bodyPr/>
          <a:lstStyle/>
          <a:p>
            <a:r>
              <a:rPr dirty="0" smtClean="0"/>
              <a:t>3</a:t>
            </a:r>
            <a:r>
              <a:rPr lang="ro-RO" dirty="0" smtClean="0"/>
              <a:t>. Operații de finisare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1600200"/>
            <a:ext cx="5638800" cy="490696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sz="3200" dirty="0" smtClean="0"/>
              <a:t>Răzuirea</a:t>
            </a:r>
          </a:p>
          <a:p>
            <a:pPr marL="514350" indent="-514350">
              <a:buAutoNum type="alphaLcParenR"/>
            </a:pPr>
            <a:endParaRPr sz="3200" dirty="0" smtClean="0"/>
          </a:p>
          <a:p>
            <a:pPr marL="514350" indent="-514350">
              <a:buAutoNum type="alphaLcParenR"/>
            </a:pPr>
            <a:endParaRPr sz="3200" dirty="0" smtClean="0"/>
          </a:p>
          <a:p>
            <a:pPr marL="514350" indent="-514350">
              <a:buAutoNum type="alphaLcParenR"/>
            </a:pPr>
            <a:r>
              <a:rPr sz="3200" dirty="0" smtClean="0"/>
              <a:t>Șlefuirea și lustruirea</a:t>
            </a:r>
          </a:p>
          <a:p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sz="3200" dirty="0" smtClean="0"/>
          </a:p>
          <a:p>
            <a:endParaRPr sz="3200" dirty="0" smtClean="0"/>
          </a:p>
          <a:p>
            <a:pPr>
              <a:buNone/>
            </a:pPr>
            <a:endParaRPr sz="3200" dirty="0" smtClean="0"/>
          </a:p>
          <a:p>
            <a:pPr>
              <a:buNone/>
            </a:pPr>
            <a:endParaRPr sz="3200" dirty="0" smtClean="0"/>
          </a:p>
          <a:p>
            <a:endParaRPr lang="ro-RO" sz="3200" dirty="0"/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lang="ro-RO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066800"/>
            <a:ext cx="26109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0" y="3716151"/>
            <a:ext cx="3657600" cy="31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400" dirty="0" smtClean="0"/>
              <a:t>Temă </a:t>
            </a:r>
            <a:br>
              <a:rPr lang="ro-RO" sz="5400" dirty="0" smtClean="0"/>
            </a:br>
            <a:endParaRPr lang="ro-RO" sz="2700" dirty="0"/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3886200"/>
            <a:ext cx="7921752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endParaRPr sz="4000" b="1" cap="small" dirty="0" smtClean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o-RO"/>
            </a:pPr>
            <a:endParaRPr kumimoji="0" lang="ro-RO" sz="4000" b="1" i="0" u="none" strike="noStrike" kern="1200" cap="small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3200400"/>
            <a:ext cx="8686800" cy="2514600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Folosește ca sursă</a:t>
            </a:r>
            <a:r>
              <a:rPr kumimoji="0" lang="ro-RO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documentare Internetul și notează într-un document Word și câte 2 utilizări ale următoarelor metale: 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ro-RO" sz="2800" dirty="0" smtClean="0"/>
              <a:t>Titan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kumimoji="0" lang="ro-RO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Cupru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ro-RO" sz="2800" dirty="0" smtClean="0"/>
              <a:t>Plumb</a:t>
            </a:r>
            <a:endParaRPr kumimoji="0" lang="ro-RO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2098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Calibri" pitchFamily="34" charset="0"/>
              </a:rPr>
              <a:t/>
            </a:r>
            <a:br>
              <a:rPr lang="en-GB" b="1" dirty="0" smtClean="0">
                <a:latin typeface="Calibri" pitchFamily="34" charset="0"/>
              </a:rPr>
            </a:br>
            <a:r>
              <a:rPr b="1" dirty="0" smtClean="0">
                <a:latin typeface="Calibri" pitchFamily="34" charset="0"/>
              </a:rPr>
              <a:t>Scule, instrumente, diapozitive și mașini</a:t>
            </a:r>
            <a:endParaRPr lang="ro-RO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Ustensile folosite într-un atelier de lăcătușerie</a:t>
            </a:r>
            <a:endParaRPr lang="ro-R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0"/>
            <a:ext cx="8077200" cy="1143000"/>
          </a:xfrm>
        </p:spPr>
        <p:txBody>
          <a:bodyPr/>
          <a:lstStyle/>
          <a:p>
            <a:r>
              <a:rPr lang="ro-RO" dirty="0" smtClean="0"/>
              <a:t>1. Pentru măsurare și control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143000"/>
            <a:ext cx="3733800" cy="4906963"/>
          </a:xfrm>
        </p:spPr>
        <p:txBody>
          <a:bodyPr>
            <a:normAutofit fontScale="85000" lnSpcReduction="20000"/>
          </a:bodyPr>
          <a:lstStyle/>
          <a:p>
            <a:r>
              <a:rPr sz="3200" dirty="0" smtClean="0"/>
              <a:t>Riglă gradată</a:t>
            </a:r>
          </a:p>
          <a:p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r>
              <a:rPr sz="3200" dirty="0" smtClean="0"/>
              <a:t>Șubler</a:t>
            </a:r>
          </a:p>
          <a:p>
            <a:endParaRPr sz="3200" dirty="0" smtClean="0"/>
          </a:p>
          <a:p>
            <a:pPr>
              <a:buNone/>
            </a:pPr>
            <a:endParaRPr sz="3200" dirty="0" smtClean="0"/>
          </a:p>
          <a:p>
            <a:r>
              <a:rPr sz="3200" dirty="0" smtClean="0"/>
              <a:t>Micrometru</a:t>
            </a:r>
          </a:p>
          <a:p>
            <a:endParaRPr lang="ro-RO" sz="3200" dirty="0"/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r>
              <a:rPr lang="ro-RO" sz="3200" dirty="0" smtClean="0"/>
              <a:t>Comparatoare</a:t>
            </a:r>
            <a:endParaRPr lang="ro-RO" sz="3600" dirty="0"/>
          </a:p>
        </p:txBody>
      </p:sp>
      <p:sp>
        <p:nvSpPr>
          <p:cNvPr id="36866" name="AutoShape 2" descr="Rigla gradata autoadeziva 1 m - stanga - dreapta (alb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101070_010_mig_750_480_fi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429000"/>
            <a:ext cx="3657600" cy="1154722"/>
          </a:xfrm>
          <a:prstGeom prst="rect">
            <a:avLst/>
          </a:prstGeom>
        </p:spPr>
      </p:pic>
      <p:pic>
        <p:nvPicPr>
          <p:cNvPr id="11" name="Picture 10" descr="band307073-1000x6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838200"/>
            <a:ext cx="3886200" cy="1439609"/>
          </a:xfrm>
          <a:prstGeom prst="rect">
            <a:avLst/>
          </a:prstGeom>
        </p:spPr>
      </p:pic>
      <p:pic>
        <p:nvPicPr>
          <p:cNvPr id="12" name="Picture 11" descr="subler-200mm-1650-200_15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057400"/>
            <a:ext cx="3886200" cy="1259725"/>
          </a:xfrm>
          <a:prstGeom prst="rect">
            <a:avLst/>
          </a:prstGeom>
        </p:spPr>
      </p:pic>
      <p:pic>
        <p:nvPicPr>
          <p:cNvPr id="13" name="Picture 12" descr="comparatoare-electronice-si-mecanice-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4695597"/>
            <a:ext cx="2819400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0"/>
            <a:ext cx="80772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2</a:t>
            </a:r>
            <a:r>
              <a:rPr lang="ro-RO" dirty="0" smtClean="0"/>
              <a:t>. Pentru măsurarea și verificarea unghiurilor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1951037"/>
            <a:ext cx="3733800" cy="4906963"/>
          </a:xfrm>
        </p:spPr>
        <p:txBody>
          <a:bodyPr>
            <a:normAutofit/>
          </a:bodyPr>
          <a:lstStyle/>
          <a:p>
            <a:r>
              <a:rPr sz="3200" dirty="0" smtClean="0"/>
              <a:t>Echere</a:t>
            </a:r>
          </a:p>
          <a:p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sz="3200" dirty="0" smtClean="0"/>
          </a:p>
          <a:p>
            <a:endParaRPr sz="3200" dirty="0" smtClean="0"/>
          </a:p>
          <a:p>
            <a:pPr>
              <a:buNone/>
            </a:pPr>
            <a:endParaRPr sz="3200" dirty="0" smtClean="0"/>
          </a:p>
          <a:p>
            <a:r>
              <a:rPr sz="3200" dirty="0" smtClean="0"/>
              <a:t>Raportoare</a:t>
            </a:r>
          </a:p>
          <a:p>
            <a:endParaRPr lang="ro-RO" sz="3200" dirty="0"/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lang="ro-RO" sz="3600" dirty="0"/>
          </a:p>
        </p:txBody>
      </p:sp>
      <p:pic>
        <p:nvPicPr>
          <p:cNvPr id="9" name="Picture 8" descr="5205000_1_1_88395686-bfa5-434d-b7b9-c25c1671ef30_1800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914400"/>
            <a:ext cx="3810000" cy="2514600"/>
          </a:xfrm>
          <a:prstGeom prst="rect">
            <a:avLst/>
          </a:prstGeom>
        </p:spPr>
      </p:pic>
      <p:pic>
        <p:nvPicPr>
          <p:cNvPr id="10" name="Picture 9" descr="res_6510058c007531bba504fccad42806bc_fu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352800"/>
            <a:ext cx="3810000" cy="3505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0"/>
            <a:ext cx="8077200" cy="990600"/>
          </a:xfrm>
        </p:spPr>
        <p:txBody>
          <a:bodyPr/>
          <a:lstStyle/>
          <a:p>
            <a:r>
              <a:rPr dirty="0" smtClean="0"/>
              <a:t>3</a:t>
            </a:r>
            <a:r>
              <a:rPr lang="ro-RO" dirty="0" smtClean="0"/>
              <a:t>. Pentru verificarea suprafețelor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1600200"/>
            <a:ext cx="3733800" cy="4906963"/>
          </a:xfrm>
        </p:spPr>
        <p:txBody>
          <a:bodyPr>
            <a:normAutofit/>
          </a:bodyPr>
          <a:lstStyle/>
          <a:p>
            <a:r>
              <a:rPr sz="3200" dirty="0" smtClean="0"/>
              <a:t>Rigle</a:t>
            </a:r>
          </a:p>
          <a:p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sz="3200" dirty="0" smtClean="0"/>
          </a:p>
          <a:p>
            <a:endParaRPr sz="3200" dirty="0" smtClean="0"/>
          </a:p>
          <a:p>
            <a:pPr>
              <a:buNone/>
            </a:pPr>
            <a:endParaRPr sz="3200" dirty="0" smtClean="0"/>
          </a:p>
          <a:p>
            <a:r>
              <a:rPr sz="3200" dirty="0" smtClean="0"/>
              <a:t>Nivele</a:t>
            </a:r>
          </a:p>
          <a:p>
            <a:endParaRPr lang="ro-RO" sz="3200" dirty="0"/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lang="ro-RO" sz="3600" dirty="0"/>
          </a:p>
        </p:txBody>
      </p:sp>
      <p:pic>
        <p:nvPicPr>
          <p:cNvPr id="10241" name="Picture 1" descr="C:\educatie tehnologica\educatie teh clasa a VII-a\lectia 3\nive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</p:spPr>
      </p:pic>
      <p:pic>
        <p:nvPicPr>
          <p:cNvPr id="9" name="Picture 8" descr="_vyr_1272profi_multifunkcionalni_lenji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762000"/>
            <a:ext cx="4343400" cy="3124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Operații tehnologice pentru obținerea produselor metalice</a:t>
            </a:r>
            <a:endParaRPr lang="ro-R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0"/>
            <a:ext cx="8077200" cy="1143000"/>
          </a:xfrm>
        </p:spPr>
        <p:txBody>
          <a:bodyPr/>
          <a:lstStyle/>
          <a:p>
            <a:r>
              <a:rPr dirty="0" smtClean="0"/>
              <a:t>1. Operații de pregătire</a:t>
            </a:r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295400"/>
            <a:ext cx="7467600" cy="5181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dirty="0" smtClean="0"/>
              <a:t>a</a:t>
            </a:r>
            <a:r>
              <a:rPr dirty="0" smtClean="0"/>
              <a:t>) Curățarea </a:t>
            </a:r>
            <a:r>
              <a:rPr dirty="0" smtClean="0"/>
              <a:t>suprafețelor metalice</a:t>
            </a:r>
          </a:p>
          <a:p>
            <a:pPr marL="514350" indent="-514350">
              <a:buAutoNum type="alphaLcParenR"/>
            </a:pPr>
            <a:endParaRPr dirty="0" smtClean="0"/>
          </a:p>
          <a:p>
            <a:pPr marL="514350" indent="-514350">
              <a:buAutoNum type="alphaLcParenR"/>
            </a:pPr>
            <a:endParaRPr dirty="0" smtClean="0"/>
          </a:p>
          <a:p>
            <a:pPr marL="514350" indent="-514350">
              <a:buNone/>
            </a:pPr>
            <a:r>
              <a:rPr dirty="0" smtClean="0"/>
              <a:t>b</a:t>
            </a:r>
            <a:r>
              <a:rPr dirty="0" smtClean="0"/>
              <a:t>)  Îndreptarea </a:t>
            </a:r>
            <a:r>
              <a:rPr dirty="0" smtClean="0"/>
              <a:t>materialelor</a:t>
            </a:r>
          </a:p>
          <a:p>
            <a:pPr marL="514350" indent="-514350">
              <a:buAutoNum type="alphaLcParenR"/>
            </a:pPr>
            <a:endParaRPr dirty="0" smtClean="0"/>
          </a:p>
          <a:p>
            <a:pPr marL="514350" indent="-514350">
              <a:buAutoNum type="alphaLcParenR"/>
            </a:pPr>
            <a:endParaRPr dirty="0" smtClean="0"/>
          </a:p>
          <a:p>
            <a:pPr marL="0" indent="0">
              <a:buNone/>
            </a:pPr>
            <a:endParaRPr dirty="0" smtClean="0"/>
          </a:p>
          <a:p>
            <a:pPr marL="514350" indent="-514350">
              <a:buNone/>
            </a:pPr>
            <a:r>
              <a:rPr dirty="0" smtClean="0"/>
              <a:t>c</a:t>
            </a:r>
            <a:r>
              <a:rPr dirty="0" smtClean="0"/>
              <a:t>) Trasarea </a:t>
            </a:r>
            <a:r>
              <a:rPr dirty="0" smtClean="0"/>
              <a:t>cotelor în vederea prelucrării</a:t>
            </a:r>
          </a:p>
          <a:p>
            <a:pPr marL="514350" indent="-514350">
              <a:buAutoNum type="alphaLcParenR"/>
            </a:pPr>
            <a:endParaRPr sz="3200" dirty="0" smtClean="0"/>
          </a:p>
          <a:p>
            <a:pPr marL="514350" indent="-514350">
              <a:buNone/>
            </a:pPr>
            <a:endParaRPr sz="3200" dirty="0" smtClean="0"/>
          </a:p>
          <a:p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sz="3200" dirty="0" smtClean="0"/>
          </a:p>
          <a:p>
            <a:endParaRPr sz="3200" dirty="0" smtClean="0"/>
          </a:p>
          <a:p>
            <a:pPr>
              <a:buNone/>
            </a:pPr>
            <a:endParaRPr sz="3200" dirty="0" smtClean="0"/>
          </a:p>
          <a:p>
            <a:pPr>
              <a:buNone/>
            </a:pPr>
            <a:endParaRPr sz="3200" dirty="0" smtClean="0"/>
          </a:p>
          <a:p>
            <a:endParaRPr lang="ro-RO" sz="3200" dirty="0"/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lang="ro-RO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42972" t="39583" r="33016" b="20833"/>
          <a:stretch>
            <a:fillRect/>
          </a:stretch>
        </p:blipFill>
        <p:spPr bwMode="auto">
          <a:xfrm>
            <a:off x="5943600" y="914400"/>
            <a:ext cx="312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114300"/>
            <a:ext cx="8077200" cy="1143000"/>
          </a:xfrm>
        </p:spPr>
        <p:txBody>
          <a:bodyPr/>
          <a:lstStyle/>
          <a:p>
            <a:r>
              <a:rPr lang="ro-RO" dirty="0" smtClean="0"/>
              <a:t>2. Operații de prelucrare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009650" y="1072357"/>
            <a:ext cx="6172200" cy="490696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3200" dirty="0" smtClean="0"/>
              <a:t>T</a:t>
            </a:r>
            <a:r>
              <a:rPr sz="3200" dirty="0" smtClean="0"/>
              <a:t>ăierea, pilirea și îndoirea</a:t>
            </a:r>
          </a:p>
          <a:p>
            <a:pPr marL="514350" indent="-514350">
              <a:buAutoNum type="alphaLcParenR"/>
            </a:pPr>
            <a:endParaRPr sz="3200" dirty="0" smtClean="0"/>
          </a:p>
          <a:p>
            <a:pPr marL="514350" indent="-514350">
              <a:buAutoNum type="alphaLcParenR"/>
            </a:pPr>
            <a:endParaRPr sz="3200" dirty="0" smtClean="0"/>
          </a:p>
          <a:p>
            <a:pPr marL="514350" indent="-514350">
              <a:buAutoNum type="alphaLcParenR"/>
            </a:pPr>
            <a:endParaRPr lang="ro-RO" sz="3200" dirty="0"/>
          </a:p>
          <a:p>
            <a:pPr marL="514350" indent="-514350">
              <a:buAutoNum type="alphaLcParenR"/>
            </a:pPr>
            <a:r>
              <a:rPr sz="3200" dirty="0" smtClean="0"/>
              <a:t>Găurirea </a:t>
            </a:r>
            <a:r>
              <a:rPr sz="3200" dirty="0" smtClean="0"/>
              <a:t>și filetarea</a:t>
            </a:r>
          </a:p>
          <a:p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sz="3200" dirty="0" smtClean="0"/>
          </a:p>
          <a:p>
            <a:endParaRPr sz="3200" dirty="0" smtClean="0"/>
          </a:p>
          <a:p>
            <a:pPr>
              <a:buNone/>
            </a:pPr>
            <a:endParaRPr sz="3200" dirty="0" smtClean="0"/>
          </a:p>
          <a:p>
            <a:pPr>
              <a:buNone/>
            </a:pPr>
            <a:endParaRPr sz="3200" dirty="0" smtClean="0"/>
          </a:p>
          <a:p>
            <a:endParaRPr lang="ro-RO" sz="3200" dirty="0"/>
          </a:p>
          <a:p>
            <a:pPr>
              <a:buNone/>
            </a:pPr>
            <a:endParaRPr lang="ro-RO" sz="3200" dirty="0" smtClean="0"/>
          </a:p>
          <a:p>
            <a:pPr>
              <a:buNone/>
            </a:pPr>
            <a:endParaRPr lang="ro-RO" sz="3200" dirty="0"/>
          </a:p>
          <a:p>
            <a:pPr>
              <a:buNone/>
            </a:pPr>
            <a:endParaRPr lang="ro-RO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7167" y="3960765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9175" y="1748515"/>
            <a:ext cx="3022003" cy="141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5169" y="782122"/>
            <a:ext cx="2307198" cy="9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0" y="1885106"/>
            <a:ext cx="3011208" cy="15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8878" y="4509692"/>
            <a:ext cx="3769322" cy="15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598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Training</vt:lpstr>
      <vt:lpstr>EDUCAȚIE TEHNOLOGICĂ  ȘI APLICAȚII PRACTICE  Materiale metalice   operații tehnologice </vt:lpstr>
      <vt:lpstr> Scule, instrumente, diapozitive și mașini</vt:lpstr>
      <vt:lpstr>Ustensile folosite într-un atelier de lăcătușerie</vt:lpstr>
      <vt:lpstr>1. Pentru măsurare și control</vt:lpstr>
      <vt:lpstr>2. Pentru măsurarea și verificarea unghiurilor</vt:lpstr>
      <vt:lpstr>3. Pentru verificarea suprafețelor</vt:lpstr>
      <vt:lpstr>Operații tehnologice pentru obținerea produselor metalice</vt:lpstr>
      <vt:lpstr>1. Operații de pregătire </vt:lpstr>
      <vt:lpstr>2. Operații de prelucrare</vt:lpstr>
      <vt:lpstr>3. Operații de finisare</vt:lpstr>
      <vt:lpstr>Temă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2020-04-22T05:16:06Z</dcterms:created>
  <dcterms:modified xsi:type="dcterms:W3CDTF">2022-03-19T14:05:27Z</dcterms:modified>
</cp:coreProperties>
</file>