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3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5F31-30C7-4C64-80A5-4C087CFA4D1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21F7-D3C1-43F1-A17A-65FEABA8F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0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Tradițional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și</a:t>
            </a:r>
            <a:r>
              <a:rPr lang="en-US" dirty="0">
                <a:solidFill>
                  <a:schemeClr val="tx2"/>
                </a:solidFill>
              </a:rPr>
              <a:t> modern </a:t>
            </a:r>
            <a:r>
              <a:rPr lang="en-US" dirty="0" err="1">
                <a:solidFill>
                  <a:schemeClr val="tx2"/>
                </a:solidFill>
              </a:rPr>
              <a:t>în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transporturi</a:t>
            </a: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5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o-RO" dirty="0" smtClean="0"/>
              <a:t>Mijloace </a:t>
            </a:r>
            <a:r>
              <a:rPr lang="ro-RO" dirty="0" smtClean="0"/>
              <a:t>de transport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7824" y="1412776"/>
            <a:ext cx="38884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Mijloace </a:t>
            </a:r>
            <a:r>
              <a:rPr lang="ro-RO" dirty="0" smtClean="0"/>
              <a:t>de transport</a:t>
            </a:r>
            <a:endParaRPr lang="en-US" dirty="0"/>
          </a:p>
        </p:txBody>
      </p:sp>
      <p:cxnSp>
        <p:nvCxnSpPr>
          <p:cNvPr id="6" name="Conector drept cu săgeată 5"/>
          <p:cNvCxnSpPr>
            <a:stCxn id="4" idx="3"/>
          </p:cNvCxnSpPr>
          <p:nvPr/>
        </p:nvCxnSpPr>
        <p:spPr>
          <a:xfrm flipH="1">
            <a:off x="1403648" y="2519104"/>
            <a:ext cx="2153624" cy="549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5536" y="2971800"/>
            <a:ext cx="1490464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rutiere</a:t>
            </a:r>
            <a:endParaRPr lang="en-US" dirty="0"/>
          </a:p>
        </p:txBody>
      </p:sp>
      <p:cxnSp>
        <p:nvCxnSpPr>
          <p:cNvPr id="9" name="Conector drept cu săgeată 8"/>
          <p:cNvCxnSpPr/>
          <p:nvPr/>
        </p:nvCxnSpPr>
        <p:spPr>
          <a:xfrm flipH="1">
            <a:off x="3275856" y="27089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84006" y="3308412"/>
            <a:ext cx="1631910" cy="115557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feroviare</a:t>
            </a:r>
            <a:endParaRPr lang="en-US" dirty="0"/>
          </a:p>
        </p:txBody>
      </p:sp>
      <p:cxnSp>
        <p:nvCxnSpPr>
          <p:cNvPr id="12" name="Conector drept cu săgeată 11"/>
          <p:cNvCxnSpPr/>
          <p:nvPr/>
        </p:nvCxnSpPr>
        <p:spPr>
          <a:xfrm>
            <a:off x="5076056" y="2563889"/>
            <a:ext cx="360040" cy="1010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076056" y="3574030"/>
            <a:ext cx="1562472" cy="113113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p</a:t>
            </a:r>
            <a:r>
              <a:rPr lang="ro-RO" dirty="0" smtClean="0"/>
              <a:t>e </a:t>
            </a:r>
            <a:r>
              <a:rPr lang="ro-RO" dirty="0" smtClean="0"/>
              <a:t>apă</a:t>
            </a:r>
            <a:endParaRPr lang="en-US" dirty="0"/>
          </a:p>
        </p:txBody>
      </p:sp>
      <p:cxnSp>
        <p:nvCxnSpPr>
          <p:cNvPr id="16" name="Conector drept cu săgeată 15"/>
          <p:cNvCxnSpPr>
            <a:stCxn id="4" idx="5"/>
          </p:cNvCxnSpPr>
          <p:nvPr/>
        </p:nvCxnSpPr>
        <p:spPr>
          <a:xfrm>
            <a:off x="6306808" y="2519104"/>
            <a:ext cx="1217520" cy="45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38528" y="2971800"/>
            <a:ext cx="1800200" cy="115557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aeriene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0748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latin typeface="Arial" pitchFamily="34" charset="0"/>
                <a:cs typeface="Arial" pitchFamily="34" charset="0"/>
              </a:rPr>
              <a:t>Transporturi</a:t>
            </a:r>
          </a:p>
          <a:p>
            <a:pPr algn="ctr"/>
            <a:r>
              <a:rPr lang="ro-RO" sz="2400" b="1" dirty="0">
                <a:latin typeface="Arial" pitchFamily="34" charset="0"/>
                <a:cs typeface="Arial" pitchFamily="34" charset="0"/>
              </a:rPr>
              <a:t>M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ijloace </a:t>
            </a:r>
            <a:r>
              <a:rPr lang="ro-RO" sz="2400" b="1" dirty="0" smtClean="0">
                <a:latin typeface="Arial" pitchFamily="34" charset="0"/>
                <a:cs typeface="Arial" pitchFamily="34" charset="0"/>
              </a:rPr>
              <a:t>de transport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295400"/>
            <a:ext cx="6324600" cy="707886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dirty="0" err="1"/>
              <a:t>Mijloacele</a:t>
            </a:r>
            <a:r>
              <a:rPr lang="fr-FR" sz="2000" b="1" dirty="0"/>
              <a:t> de transport </a:t>
            </a:r>
            <a:r>
              <a:rPr lang="fr-FR" sz="2000" b="1" dirty="0" err="1"/>
              <a:t>folosesc</a:t>
            </a:r>
            <a:r>
              <a:rPr lang="fr-FR" sz="2000" b="1" dirty="0"/>
              <a:t> la </a:t>
            </a:r>
            <a:r>
              <a:rPr lang="fr-FR" sz="2000" b="1" dirty="0" err="1"/>
              <a:t>transportul</a:t>
            </a:r>
            <a:r>
              <a:rPr lang="fr-FR" sz="2000" b="1" dirty="0"/>
              <a:t> </a:t>
            </a:r>
            <a:r>
              <a:rPr lang="fr-FR" sz="2000" b="1" dirty="0" err="1"/>
              <a:t>persoanelor</a:t>
            </a:r>
            <a:r>
              <a:rPr lang="fr-FR" sz="2000" b="1" dirty="0"/>
              <a:t> </a:t>
            </a:r>
            <a:r>
              <a:rPr lang="fr-FR" sz="2000" b="1" dirty="0" err="1"/>
              <a:t>şi</a:t>
            </a:r>
            <a:r>
              <a:rPr lang="fr-FR" sz="2000" b="1" dirty="0"/>
              <a:t> a </a:t>
            </a:r>
            <a:r>
              <a:rPr lang="fr-FR" sz="2000" b="1" dirty="0" err="1"/>
              <a:t>mărfurilor</a:t>
            </a:r>
            <a:r>
              <a:rPr lang="fr-FR" sz="2000" b="1" dirty="0"/>
              <a:t> la </a:t>
            </a:r>
            <a:r>
              <a:rPr lang="fr-FR" sz="2000" b="1" dirty="0" err="1"/>
              <a:t>distanţă</a:t>
            </a:r>
            <a:r>
              <a:rPr lang="fr-FR" sz="2000" b="1" dirty="0"/>
              <a:t>.</a:t>
            </a:r>
            <a:endParaRPr lang="fr-F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86277" y="3308557"/>
            <a:ext cx="2133599" cy="707886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latin typeface="Arial" pitchFamily="34" charset="0"/>
                <a:cs typeface="Arial" pitchFamily="34" charset="0"/>
              </a:rPr>
              <a:t>Căile de transport </a:t>
            </a: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rutier</a:t>
            </a:r>
            <a:r>
              <a:rPr lang="ro-RO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122277"/>
            <a:ext cx="2209800" cy="584775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În interiorul localităților</a:t>
            </a:r>
          </a:p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(șosele, străzi etc.)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61724" y="4898886"/>
            <a:ext cx="2895600" cy="1323439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Între  localități</a:t>
            </a:r>
          </a:p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drumuri județene, DJ</a:t>
            </a:r>
          </a:p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  <a:sym typeface="Symbol"/>
              </a:rPr>
              <a:t> d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rumuri naționale, DN</a:t>
            </a:r>
          </a:p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  <a:sym typeface="Symbol"/>
              </a:rPr>
              <a:t> a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utostrăzi, A</a:t>
            </a:r>
          </a:p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  <a:sym typeface="Symbol"/>
              </a:rPr>
              <a:t> d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rumuri europene, E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6600" y="3347366"/>
            <a:ext cx="1981200" cy="707886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latin typeface="Arial" pitchFamily="34" charset="0"/>
                <a:cs typeface="Arial" pitchFamily="34" charset="0"/>
              </a:rPr>
              <a:t>Căile de transport  </a:t>
            </a: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naval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6132" y="5351565"/>
            <a:ext cx="1444512" cy="338554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Rute fluviale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8340" y="5351565"/>
            <a:ext cx="1676400" cy="338554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Rute maritime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0353" y="5883771"/>
            <a:ext cx="2226893" cy="338554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1600" dirty="0" smtClean="0">
                <a:latin typeface="Arial" pitchFamily="34" charset="0"/>
                <a:cs typeface="Arial" pitchFamily="34" charset="0"/>
              </a:rPr>
              <a:t>Canale navigabile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767" y="3556769"/>
            <a:ext cx="2590800" cy="1015663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alpha val="5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latin typeface="Arial" pitchFamily="34" charset="0"/>
                <a:cs typeface="Arial" pitchFamily="34" charset="0"/>
              </a:rPr>
              <a:t>Căile de transport  </a:t>
            </a:r>
            <a:r>
              <a:rPr lang="ro-RO" sz="2000" b="1" dirty="0" smtClean="0">
                <a:latin typeface="Arial" pitchFamily="34" charset="0"/>
                <a:cs typeface="Arial" pitchFamily="34" charset="0"/>
              </a:rPr>
              <a:t>aerian</a:t>
            </a:r>
          </a:p>
          <a:p>
            <a:pPr algn="ctr"/>
            <a:r>
              <a:rPr lang="ro-RO" sz="2000" b="1" dirty="0" smtClean="0">
                <a:latin typeface="Arial" pitchFamily="34" charset="0"/>
                <a:cs typeface="Arial" pitchFamily="34" charset="0"/>
              </a:rPr>
              <a:t> (rute de zbor)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3" idx="2"/>
            <a:endCxn id="4" idx="0"/>
          </p:cNvCxnSpPr>
          <p:nvPr/>
        </p:nvCxnSpPr>
        <p:spPr>
          <a:xfrm flipH="1">
            <a:off x="1752600" y="2003286"/>
            <a:ext cx="2781300" cy="4351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  <a:endCxn id="7" idx="0"/>
          </p:cNvCxnSpPr>
          <p:nvPr/>
        </p:nvCxnSpPr>
        <p:spPr>
          <a:xfrm>
            <a:off x="4533900" y="2003286"/>
            <a:ext cx="2857500" cy="4351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33042" y="4077563"/>
            <a:ext cx="1071406" cy="13013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0"/>
          </p:cNvCxnSpPr>
          <p:nvPr/>
        </p:nvCxnSpPr>
        <p:spPr>
          <a:xfrm>
            <a:off x="1492508" y="4068759"/>
            <a:ext cx="2417016" cy="8301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97208" y="4077563"/>
            <a:ext cx="495300" cy="10447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  <a:endCxn id="11" idx="0"/>
          </p:cNvCxnSpPr>
          <p:nvPr/>
        </p:nvCxnSpPr>
        <p:spPr>
          <a:xfrm>
            <a:off x="4533900" y="2003286"/>
            <a:ext cx="38100" cy="4351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025973" y="4106971"/>
            <a:ext cx="1517826" cy="11999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366159" y="4077563"/>
            <a:ext cx="181953" cy="18067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0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chemeClr val="tx2"/>
                </a:solidFill>
              </a:rPr>
              <a:t>Tradițional și modern în transporturi</a:t>
            </a:r>
            <a:r>
              <a:rPr lang="ro-RO" sz="3600" dirty="0" smtClean="0">
                <a:solidFill>
                  <a:schemeClr val="tx2"/>
                </a:solidFill>
              </a:rPr>
              <a:t/>
            </a:r>
            <a:br>
              <a:rPr lang="ro-RO" sz="3600" dirty="0" smtClean="0">
                <a:solidFill>
                  <a:schemeClr val="tx2"/>
                </a:solidFill>
              </a:rPr>
            </a:br>
            <a:r>
              <a:rPr lang="ro-RO" sz="3600" dirty="0" smtClean="0"/>
              <a:t>Mijloace de transport </a:t>
            </a:r>
            <a:br>
              <a:rPr lang="ro-RO" sz="3600" dirty="0" smtClean="0"/>
            </a:br>
            <a:r>
              <a:rPr lang="ro-RO" sz="3600" dirty="0" smtClean="0"/>
              <a:t>tradiționale și moderne</a:t>
            </a:r>
            <a:endParaRPr lang="ro-RO" sz="3600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4326129" cy="4032448"/>
          </a:xfrm>
          <a:solidFill>
            <a:srgbClr val="92D050"/>
          </a:solidFill>
          <a:ln w="76200"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RUTIERE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căruta, bicicleta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skateboardul, hoverboardul, monociclul electric, mașina electrică, mașina electrică  cu panouri solare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pus în mișcare de vechea locomotivă cu abur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pentru transportul persoanelor, fără locomotivă – maglev,  trenul monorai care circulă pe o singură șină suspendată sau terestră,  deasupra sau dedesubtul acesteia.</a:t>
            </a:r>
          </a:p>
          <a:p>
            <a:pPr algn="just"/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68982" y="1996570"/>
            <a:ext cx="4146871" cy="4024718"/>
          </a:xfrm>
          <a:solidFill>
            <a:srgbClr val="92D050"/>
          </a:solidFill>
          <a:ln w="76200"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q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APĂ</a:t>
            </a:r>
          </a:p>
          <a:p>
            <a:pPr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bărcile și vaporașele de agrement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aeroglisorul  se deplasează atât pe apă, cât și pe uscat pe o pernă de aer creată cu ajutorul unor ventilatoare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886200" algn="l"/>
              </a:tabLst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AERIENE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avioanele tradiționale folosesc pentru propulsie combustibil lichid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aeronave care folosesc numai energie solară, au masa mult mai mică decât a avionului obișnuit, iar aripile mari sunt acoperite cu celule solare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drept 5"/>
          <p:cNvCxnSpPr/>
          <p:nvPr/>
        </p:nvCxnSpPr>
        <p:spPr>
          <a:xfrm>
            <a:off x="323528" y="3645024"/>
            <a:ext cx="849694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15"/>
          <p:cNvCxnSpPr/>
          <p:nvPr/>
        </p:nvCxnSpPr>
        <p:spPr>
          <a:xfrm>
            <a:off x="4668982" y="7245424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solidFill>
                  <a:schemeClr val="tx2"/>
                </a:solidFill>
              </a:rPr>
              <a:t>Tradițional și modern în transporturi</a:t>
            </a:r>
            <a:r>
              <a:rPr lang="ro-RO" dirty="0" smtClean="0">
                <a:solidFill>
                  <a:schemeClr val="tx2"/>
                </a:solidFill>
              </a:rPr>
              <a:t/>
            </a:r>
            <a:br>
              <a:rPr lang="ro-RO" dirty="0" smtClean="0">
                <a:solidFill>
                  <a:schemeClr val="tx2"/>
                </a:solidFill>
              </a:rPr>
            </a:br>
            <a:r>
              <a:rPr lang="ro-RO" dirty="0" smtClean="0"/>
              <a:t>Mijloace de transport </a:t>
            </a:r>
            <a:br>
              <a:rPr lang="ro-RO" dirty="0" smtClean="0"/>
            </a:br>
            <a:r>
              <a:rPr lang="ro-RO" dirty="0" smtClean="0"/>
              <a:t>tradiționale și moderne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533" y="198884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v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RUTIERE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căruta, bicicleta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skateboardul, hoverboardul, monociclul electric, mașina electrică, mașina electrică  cu panouri solare</a:t>
            </a: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0"/>
              </a:spcBef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FEROVIARE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pus în mișcare de vechea locomotivă cu abur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trenul pentru transportul persoanelor, fără locomotivă – maglev,  trenul monorai care circulă pe o singură șină suspendată sau terestră,  deasupra sau dedesubtul acesteia.</a:t>
            </a:r>
          </a:p>
          <a:p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59797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q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APĂ</a:t>
            </a:r>
          </a:p>
          <a:p>
            <a:pPr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bărcile și vaporașele de agrement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aeroglisorul  se deplasează atât pe apă, cât și pe uscat pe o pernă de aer creată cu ajutorul unor ventilatoare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886200" algn="l"/>
              </a:tabLst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tabLst>
                <a:tab pos="3886200" algn="l"/>
              </a:tabLst>
            </a:pPr>
            <a:r>
              <a:rPr lang="ro-RO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AERIENE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Traditionale</a:t>
            </a:r>
            <a:r>
              <a:rPr lang="ro-RO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avioanele tradiționale folosesc pentru propulsie combustibil lichid</a:t>
            </a:r>
          </a:p>
          <a:p>
            <a:pPr algn="just">
              <a:lnSpc>
                <a:spcPct val="120000"/>
              </a:lnSpc>
              <a:spcBef>
                <a:spcPts val="500"/>
              </a:spcBef>
              <a:tabLst>
                <a:tab pos="3886200" algn="l"/>
              </a:tabLst>
            </a:pPr>
            <a:r>
              <a:rPr lang="ro-RO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aeronave care folosesc numai energie solară, au masa mult mai mică decât a avionului obișnuit, iar aripile mari sunt acoperite cu celule solare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251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457200" y="1409700"/>
            <a:ext cx="8686800" cy="4667310"/>
            <a:chOff x="152400" y="685800"/>
            <a:chExt cx="8686800" cy="4667310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514600"/>
              <a:ext cx="3657600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400" b="1" dirty="0" smtClean="0">
                  <a:latin typeface="Arial" pitchFamily="34" charset="0"/>
                  <a:cs typeface="Arial" pitchFamily="34" charset="0"/>
                </a:rPr>
                <a:t>Activități, ocupații și meserii în serviciile de transport</a:t>
              </a:r>
              <a:endParaRPr lang="en-GB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876800" y="685800"/>
              <a:ext cx="35052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Conducătorul de tramvai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29200" y="1524000"/>
              <a:ext cx="31242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Însoțitorul de zbor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81600" y="2438400"/>
              <a:ext cx="32766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Ofițerul maritim de punte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0" y="3276600"/>
              <a:ext cx="31242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Șeful de tren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7800" y="4114800"/>
              <a:ext cx="33528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Revizor tehnic de vagoane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1600" y="4953000"/>
              <a:ext cx="7467600" cy="4001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o-RO" sz="2000" dirty="0" smtClean="0">
                  <a:latin typeface="Arial" pitchFamily="34" charset="0"/>
                  <a:cs typeface="Arial" pitchFamily="34" charset="0"/>
                </a:rPr>
                <a:t>Șoferul profesionist (pentru transpotul de persoane și mărfuri)</a:t>
              </a:r>
              <a:endParaRPr lang="en-GB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3" idx="1"/>
              <a:endCxn id="2" idx="3"/>
            </p:cNvCxnSpPr>
            <p:nvPr/>
          </p:nvCxnSpPr>
          <p:spPr>
            <a:xfrm flipH="1">
              <a:off x="3810000" y="885855"/>
              <a:ext cx="1066800" cy="22289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1"/>
              <a:endCxn id="2" idx="3"/>
            </p:cNvCxnSpPr>
            <p:nvPr/>
          </p:nvCxnSpPr>
          <p:spPr>
            <a:xfrm flipH="1" flipV="1">
              <a:off x="3810000" y="3114765"/>
              <a:ext cx="1524000" cy="36189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1"/>
              <a:endCxn id="2" idx="3"/>
            </p:cNvCxnSpPr>
            <p:nvPr/>
          </p:nvCxnSpPr>
          <p:spPr>
            <a:xfrm flipH="1">
              <a:off x="3810000" y="1724055"/>
              <a:ext cx="1219200" cy="13907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1"/>
              <a:endCxn id="2" idx="3"/>
            </p:cNvCxnSpPr>
            <p:nvPr/>
          </p:nvCxnSpPr>
          <p:spPr>
            <a:xfrm flipH="1">
              <a:off x="3810000" y="2638455"/>
              <a:ext cx="1371600" cy="4763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1"/>
              <a:endCxn id="2" idx="3"/>
            </p:cNvCxnSpPr>
            <p:nvPr/>
          </p:nvCxnSpPr>
          <p:spPr>
            <a:xfrm flipH="1" flipV="1">
              <a:off x="3810000" y="3114765"/>
              <a:ext cx="1447800" cy="120009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  <a:endCxn id="2" idx="3"/>
            </p:cNvCxnSpPr>
            <p:nvPr/>
          </p:nvCxnSpPr>
          <p:spPr>
            <a:xfrm flipH="1" flipV="1">
              <a:off x="3810000" y="3114765"/>
              <a:ext cx="1295400" cy="183823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 descr="sour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415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Times New Roman</vt:lpstr>
      <vt:lpstr>Wingdings</vt:lpstr>
      <vt:lpstr>Temă Office</vt:lpstr>
      <vt:lpstr>Tradițional și modern în transporturi</vt:lpstr>
      <vt:lpstr>Mijloace de transport</vt:lpstr>
      <vt:lpstr>PowerPoint Presentation</vt:lpstr>
      <vt:lpstr>Tradițional și modern în transporturi Mijloace de transport  tradiționale și moderne</vt:lpstr>
      <vt:lpstr>Tradițional și modern în transporturi Mijloace de transport  tradiționale și moderne</vt:lpstr>
      <vt:lpstr>PowerPoint Presentation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Educație tehnologică și aplicații practice clasa a V-a prof. Melinte Cornelia</dc:title>
  <dc:creator>elev</dc:creator>
  <cp:lastModifiedBy>toni</cp:lastModifiedBy>
  <cp:revision>14</cp:revision>
  <dcterms:created xsi:type="dcterms:W3CDTF">2020-12-16T11:58:00Z</dcterms:created>
  <dcterms:modified xsi:type="dcterms:W3CDTF">2022-11-29T07:45:43Z</dcterms:modified>
</cp:coreProperties>
</file>