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5" r:id="rId5"/>
    <p:sldId id="259" r:id="rId6"/>
    <p:sldId id="260" r:id="rId7"/>
    <p:sldId id="262" r:id="rId8"/>
    <p:sldId id="261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way.office.com/GzB1W4YRhHo6HSi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Alcatuirea</a:t>
            </a:r>
            <a:r>
              <a:rPr lang="en-US" sz="2800" b="1" dirty="0"/>
              <a:t> </a:t>
            </a:r>
            <a:r>
              <a:rPr lang="en-US" sz="2800" b="1" dirty="0" err="1"/>
              <a:t>constructiva</a:t>
            </a:r>
            <a:r>
              <a:rPr lang="en-US" sz="2800" b="1" dirty="0"/>
              <a:t> a </a:t>
            </a:r>
            <a:r>
              <a:rPr lang="en-US" sz="2800" b="1" dirty="0" err="1"/>
              <a:t>unei</a:t>
            </a:r>
            <a:r>
              <a:rPr lang="en-US" sz="2800" b="1" dirty="0"/>
              <a:t> </a:t>
            </a:r>
            <a:r>
              <a:rPr lang="en-US" sz="2800" b="1" dirty="0" err="1"/>
              <a:t>cladiri</a:t>
            </a:r>
            <a:endParaRPr lang="en-US" sz="2800" b="1" dirty="0"/>
          </a:p>
        </p:txBody>
      </p:sp>
      <p:pic>
        <p:nvPicPr>
          <p:cNvPr id="16387" name="Picture 5" descr="stru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5181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5486400"/>
            <a:ext cx="1828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3581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Elevația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3124200"/>
            <a:ext cx="2514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19050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29000" y="44196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3810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35776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Placă / Planșee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36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Stâlpi 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6705600" y="2971800"/>
            <a:ext cx="228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TextBox 15"/>
          <p:cNvSpPr txBox="1"/>
          <p:nvPr/>
        </p:nvSpPr>
        <p:spPr>
          <a:xfrm>
            <a:off x="1524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/>
              <a:t>Lecția de astăzi este despre...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2057400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învelitoare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76600" y="2286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5715000" y="17526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6E307-51C7-4A6D-A196-67A66FC3F975}"/>
              </a:ext>
            </a:extLst>
          </p:cNvPr>
          <p:cNvCxnSpPr>
            <a:cxnSpLocks/>
          </p:cNvCxnSpPr>
          <p:nvPr/>
        </p:nvCxnSpPr>
        <p:spPr>
          <a:xfrm>
            <a:off x="3429000" y="4812269"/>
            <a:ext cx="548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686B59-2933-45D1-8ED4-389B3057F34B}"/>
              </a:ext>
            </a:extLst>
          </p:cNvPr>
          <p:cNvSpPr txBox="1"/>
          <p:nvPr/>
        </p:nvSpPr>
        <p:spPr>
          <a:xfrm>
            <a:off x="6526823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Infrastructura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274E2-6245-4DEA-9CB5-3F2021AB871C}"/>
              </a:ext>
            </a:extLst>
          </p:cNvPr>
          <p:cNvSpPr txBox="1"/>
          <p:nvPr/>
        </p:nvSpPr>
        <p:spPr>
          <a:xfrm>
            <a:off x="6526822" y="4289049"/>
            <a:ext cx="248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Suprastructura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FE202C-513F-49EA-AB29-DDD442F81E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4952"/>
            <a:ext cx="8424936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b="1" i="1" dirty="0" smtClean="0">
                <a:solidFill>
                  <a:srgbClr val="FF0000"/>
                </a:solidFill>
                <a:effectLst/>
                <a:latin typeface="MainFont"/>
              </a:rPr>
              <a:t>4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MainFont"/>
              </a:rPr>
              <a:t>.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  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izolații</a:t>
            </a:r>
            <a:r>
              <a:rPr lang="en-US" b="0" i="0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protejează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clădirea</a:t>
            </a:r>
            <a:r>
              <a:rPr lang="ro-RO" dirty="0">
                <a:solidFill>
                  <a:srgbClr val="000000"/>
                </a:solidFill>
                <a:latin typeface="MainFont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de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infiltrațiile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apă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împiedică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schimbul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căldură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dintre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exteriorul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și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interiorul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clădirii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împiedică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transmiterea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zgomotelor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endParaRPr lang="ro-RO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rgbClr val="FF0000"/>
                </a:solidFill>
                <a:effectLst/>
                <a:latin typeface="MainFont"/>
              </a:rPr>
              <a:t>5</a:t>
            </a:r>
            <a:r>
              <a:rPr lang="en-US" b="1" dirty="0" smtClean="0">
                <a:solidFill>
                  <a:srgbClr val="FF0000"/>
                </a:solidFill>
                <a:effectLst/>
                <a:latin typeface="MainFont"/>
              </a:rPr>
              <a:t>.</a:t>
            </a:r>
            <a:r>
              <a:rPr lang="en-US" b="1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r>
              <a:rPr lang="en-US" b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dirty="0" err="1">
                <a:solidFill>
                  <a:srgbClr val="FF0000"/>
                </a:solidFill>
                <a:effectLst/>
                <a:latin typeface="MainFont"/>
              </a:rPr>
              <a:t>instalații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asigură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funcționalitatea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și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condițiile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confort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necesare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ele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sunt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mai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multe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tipuri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: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  de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apă</a:t>
            </a:r>
            <a:r>
              <a:rPr lang="ro-RO" b="1" i="0" dirty="0">
                <a:solidFill>
                  <a:srgbClr val="00B050"/>
                </a:solidFill>
                <a:effectLst/>
                <a:latin typeface="MainFont"/>
              </a:rPr>
              <a:t>  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canalizare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  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  de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încălzire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de  gaze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naturale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electrice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 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de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telecomunicații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FF0000"/>
                </a:solidFill>
                <a:latin typeface="MainFont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. 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instalații</a:t>
            </a:r>
            <a:endParaRPr lang="en-US" sz="2800" b="1" dirty="0"/>
          </a:p>
        </p:txBody>
      </p:sp>
      <p:pic>
        <p:nvPicPr>
          <p:cNvPr id="22531" name="Picture 7" descr="Solutii-profesionale-in-domeniul-instalatiilor-sanitare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297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mang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76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sistem-hibrid-schema-instalatie-c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876675" cy="29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image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4714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telecomunicații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gaze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514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apă, de canalizare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încălzire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Alcătuirea constructivă a clădirilor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Clădire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851916" y="432316"/>
            <a:ext cx="240268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96494" y="1332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828800" y="12192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1600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</a:t>
            </a:r>
          </a:p>
          <a:p>
            <a:r>
              <a:rPr lang="ro-RO" dirty="0"/>
              <a:t>stâlpi</a:t>
            </a:r>
          </a:p>
          <a:p>
            <a:r>
              <a:rPr lang="ro-RO" dirty="0"/>
              <a:t>planșee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3276600" y="1752600"/>
            <a:ext cx="1524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5867400" y="167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 – partea de rezistență</a:t>
            </a:r>
          </a:p>
          <a:p>
            <a:r>
              <a:rPr lang="ro-RO" dirty="0"/>
              <a:t>învelitoare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5867400" y="1752600"/>
            <a:ext cx="762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TextBox 34"/>
          <p:cNvSpPr txBox="1"/>
          <p:nvPr/>
        </p:nvSpPr>
        <p:spPr>
          <a:xfrm>
            <a:off x="0" y="251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Categorii de elementele de construcție: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2819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dirty="0"/>
              <a:t> </a:t>
            </a:r>
            <a:r>
              <a:rPr lang="ro-RO" b="1" dirty="0"/>
              <a:t>Elemente de rezistență </a:t>
            </a:r>
            <a:r>
              <a:rPr lang="ro-RO" dirty="0"/>
              <a:t>– asigură rezistența și stabilitatea clădirii</a:t>
            </a:r>
          </a:p>
          <a:p>
            <a:pPr lvl="1">
              <a:buFontTx/>
              <a:buChar char="-"/>
            </a:pPr>
            <a:r>
              <a:rPr lang="ro-RO" dirty="0"/>
              <a:t>Exemple ..........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429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închidere și compartimentare </a:t>
            </a:r>
            <a:r>
              <a:rPr lang="ro-RO" dirty="0"/>
              <a:t>– separă încăperile clădirii între ele și interiorul clădirii de exterior.</a:t>
            </a:r>
          </a:p>
          <a:p>
            <a:pPr lvl="1">
              <a:buFontTx/>
              <a:buChar char="-"/>
            </a:pPr>
            <a:r>
              <a:rPr lang="ro-RO" dirty="0"/>
              <a:t>Exemple ..............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Elementele de finisaj </a:t>
            </a:r>
            <a:r>
              <a:rPr lang="ro-RO" dirty="0"/>
              <a:t>– asigură protecție suprafețelor și aspectul clădirilor</a:t>
            </a:r>
          </a:p>
          <a:p>
            <a:r>
              <a:rPr lang="ro-RO" dirty="0"/>
              <a:t>          - Exemple ..............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487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 de izolare și etanșare </a:t>
            </a:r>
            <a:r>
              <a:rPr lang="ro-RO" dirty="0"/>
              <a:t>– protejează clădirea împotriva umezelii, căldurii și zgomotelor</a:t>
            </a:r>
          </a:p>
          <a:p>
            <a:r>
              <a:rPr lang="ro-RO" dirty="0"/>
              <a:t>           - Exemple ..................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instalații </a:t>
            </a:r>
            <a:r>
              <a:rPr lang="ro-RO" dirty="0"/>
              <a:t>– asigură funcționalitatea și condițiile de confort ale clădirii</a:t>
            </a:r>
          </a:p>
          <a:p>
            <a:pPr lvl="1">
              <a:buFontTx/>
              <a:buChar char="-"/>
            </a:pPr>
            <a:r>
              <a:rPr lang="ro-RO" dirty="0"/>
              <a:t> Exemple ...............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/>
              <a:t>Transcrieți </a:t>
            </a:r>
            <a:r>
              <a:rPr lang="ro-RO" b="1" i="1" dirty="0">
                <a:solidFill>
                  <a:srgbClr val="FF0000"/>
                </a:solidFill>
              </a:rPr>
              <a:t>schema lecției </a:t>
            </a:r>
            <a:r>
              <a:rPr lang="ro-RO" i="1" dirty="0"/>
              <a:t>pe caiete și completați spațiile libere cu exemplele corespunzătoare, prezentate în slide-urile anterioare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MATERIALE DE CONSTRUCȚII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hlinkClick r:id="rId2"/>
              </a:rPr>
              <a:t>https://</a:t>
            </a:r>
            <a:r>
              <a:rPr lang="ro-RO" dirty="0" smtClean="0">
                <a:hlinkClick r:id="rId2"/>
              </a:rPr>
              <a:t>sway.office.com/GzB1W4YRhHo6HSi9</a:t>
            </a:r>
            <a:endParaRPr lang="ro-RO" dirty="0" smtClean="0"/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861353" y="242574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6">
                    <a:lumMod val="50000"/>
                  </a:schemeClr>
                </a:solidFill>
              </a:rPr>
              <a:t>Inserați două noi diapozitive și integrați noțiunile necesare, conform modelului: </a:t>
            </a:r>
          </a:p>
          <a:p>
            <a:r>
              <a:rPr lang="ro-RO" b="1" dirty="0" smtClean="0"/>
              <a:t>        </a:t>
            </a:r>
            <a:r>
              <a:rPr lang="ro-RO" b="1" u="sng" dirty="0" smtClean="0"/>
              <a:t>Diapozitiv 6:</a:t>
            </a:r>
            <a:r>
              <a:rPr lang="ro-RO" b="1" dirty="0" smtClean="0"/>
              <a:t>                                                                  </a:t>
            </a:r>
            <a:r>
              <a:rPr lang="ro-RO" b="1" u="sng" dirty="0" smtClean="0"/>
              <a:t> </a:t>
            </a:r>
            <a:r>
              <a:rPr lang="ro-RO" b="1" u="sng" dirty="0"/>
              <a:t>Diapozitiv </a:t>
            </a:r>
            <a:r>
              <a:rPr lang="ro-RO" b="1" u="sng" dirty="0" smtClean="0"/>
              <a:t>7:               </a:t>
            </a:r>
            <a:endParaRPr lang="ro-RO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756953" cy="2972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67165"/>
            <a:ext cx="3406442" cy="27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" y="44111"/>
            <a:ext cx="8229600" cy="71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inFont"/>
              </a:rPr>
              <a:t>1.  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latin typeface="MainFont"/>
              </a:rPr>
              <a:t>rezistență</a:t>
            </a:r>
            <a:r>
              <a:rPr lang="en-US" sz="2800" b="1" dirty="0" smtClean="0">
                <a:solidFill>
                  <a:srgbClr val="FF0000"/>
                </a:solidFill>
                <a:latin typeface="MainFont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 </a:t>
            </a:r>
            <a:endParaRPr lang="ro-RO" sz="2800" b="1" dirty="0">
              <a:solidFill>
                <a:srgbClr val="FF0000"/>
              </a:solidFill>
              <a:latin typeface="MainFont"/>
            </a:endParaRPr>
          </a:p>
        </p:txBody>
      </p:sp>
      <p:pic>
        <p:nvPicPr>
          <p:cNvPr id="17411" name="Picture 5" descr="fund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748385" cy="18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03" y="1099561"/>
            <a:ext cx="2634615" cy="19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11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5" name="AutoShape 13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6" name="AutoShape 15" descr="193_3"/>
          <p:cNvSpPr>
            <a:spLocks noChangeAspect="1" noChangeArrowheads="1"/>
          </p:cNvSpPr>
          <p:nvPr/>
        </p:nvSpPr>
        <p:spPr bwMode="auto">
          <a:xfrm>
            <a:off x="19050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7" name="AutoShape 17" descr="193_3"/>
          <p:cNvSpPr>
            <a:spLocks noChangeAspect="1" noChangeArrowheads="1"/>
          </p:cNvSpPr>
          <p:nvPr/>
        </p:nvSpPr>
        <p:spPr bwMode="auto">
          <a:xfrm>
            <a:off x="21336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7418" name="Picture 19" descr="19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57600"/>
            <a:ext cx="291268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cari prefabricate – DumarConstru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590800" cy="2743200"/>
          </a:xfrm>
          <a:prstGeom prst="rect">
            <a:avLst/>
          </a:prstGeom>
          <a:noFill/>
        </p:spPr>
      </p:pic>
      <p:pic>
        <p:nvPicPr>
          <p:cNvPr id="2" name="Picture 2" descr="Sarpanta Lemn De La Sinai - Constructii Case Lemn - Sina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4585" y="3886200"/>
            <a:ext cx="2634615" cy="2286000"/>
          </a:xfrm>
          <a:prstGeom prst="rect">
            <a:avLst/>
          </a:prstGeom>
          <a:noFill/>
        </p:spPr>
      </p:pic>
      <p:pic>
        <p:nvPicPr>
          <p:cNvPr id="6148" name="Picture 4" descr="cofrare-turnare-beton-stalpi-zidarie-pereti-exteriori-proiect-de-casa-05 -  Proiecte case la che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2576176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7700" y="31514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MainFont"/>
              </a:rPr>
              <a:t>fundația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124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s</a:t>
            </a:r>
            <a:r>
              <a:rPr lang="en-US" b="1" dirty="0" err="1">
                <a:solidFill>
                  <a:srgbClr val="000000"/>
                </a:solidFill>
                <a:latin typeface="MainFont"/>
              </a:rPr>
              <a:t>tâlpii</a:t>
            </a:r>
            <a:endParaRPr lang="ro-RO" b="1" dirty="0">
              <a:solidFill>
                <a:srgbClr val="000000"/>
              </a:solidFill>
              <a:latin typeface="MainFont"/>
            </a:endParaRPr>
          </a:p>
          <a:p>
            <a:endParaRPr lang="ro-RO" dirty="0"/>
          </a:p>
        </p:txBody>
      </p:sp>
      <p:sp>
        <p:nvSpPr>
          <p:cNvPr id="16" name="TextBox 15"/>
          <p:cNvSpPr txBox="1"/>
          <p:nvPr/>
        </p:nvSpPr>
        <p:spPr>
          <a:xfrm>
            <a:off x="7224712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MainFont"/>
              </a:rPr>
              <a:t>scările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37075" y="6292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MainFont"/>
              </a:rPr>
              <a:t>pereții</a:t>
            </a:r>
            <a:r>
              <a:rPr lang="en-US" b="1" dirty="0">
                <a:solidFill>
                  <a:srgbClr val="000000"/>
                </a:solidFill>
                <a:latin typeface="MainFont"/>
              </a:rPr>
              <a:t> exterior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i</a:t>
            </a:r>
            <a:endParaRPr lang="ro-RO" dirty="0">
              <a:solidFill>
                <a:srgbClr val="000000"/>
              </a:solidFill>
              <a:latin typeface="MainFon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63062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p</a:t>
            </a:r>
            <a:r>
              <a:rPr lang="en-US" b="1" dirty="0" err="1" smtClean="0">
                <a:solidFill>
                  <a:srgbClr val="000000"/>
                </a:solidFill>
                <a:latin typeface="MainFont"/>
              </a:rPr>
              <a:t>lanșee</a:t>
            </a:r>
            <a:r>
              <a:rPr lang="ro-RO" b="1" dirty="0" smtClean="0">
                <a:solidFill>
                  <a:srgbClr val="000000"/>
                </a:solidFill>
                <a:latin typeface="MainFont"/>
              </a:rPr>
              <a:t>le</a:t>
            </a:r>
            <a:endParaRPr lang="ro-RO" b="1" dirty="0">
              <a:solidFill>
                <a:srgbClr val="000000"/>
              </a:solidFill>
              <a:latin typeface="MainFont"/>
            </a:endParaRPr>
          </a:p>
          <a:p>
            <a:endParaRPr lang="ro-RO" dirty="0"/>
          </a:p>
        </p:txBody>
      </p:sp>
      <p:cxnSp>
        <p:nvCxnSpPr>
          <p:cNvPr id="20" name="Straight Arrow Connector 19"/>
          <p:cNvCxnSpPr>
            <a:cxnSpLocks/>
            <a:endCxn id="18" idx="0"/>
          </p:cNvCxnSpPr>
          <p:nvPr/>
        </p:nvCxnSpPr>
        <p:spPr>
          <a:xfrm flipH="1">
            <a:off x="5181600" y="5163234"/>
            <a:ext cx="495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6292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ș</a:t>
            </a:r>
            <a:r>
              <a:rPr lang="ro-RO" b="1" dirty="0" smtClean="0">
                <a:solidFill>
                  <a:srgbClr val="000000"/>
                </a:solidFill>
                <a:latin typeface="MainFont"/>
              </a:rPr>
              <a:t>arpanta (acoperiș) </a:t>
            </a:r>
            <a:endParaRPr lang="ro-RO" b="1" dirty="0">
              <a:solidFill>
                <a:srgbClr val="000000"/>
              </a:solidFill>
              <a:latin typeface="MainFo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structie fundatie casa: Etape - Sfaturi - Trasaturi | Reformex">
            <a:extLst>
              <a:ext uri="{FF2B5EF4-FFF2-40B4-BE49-F238E27FC236}">
                <a16:creationId xmlns:a16="http://schemas.microsoft.com/office/drawing/2014/main" id="{C0B072C9-C134-4DB7-B619-34225147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7" y="1143000"/>
            <a:ext cx="5134176" cy="27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Idei pentru peretii exteriori - Fatada casei cu piatra decorativa -  PIATRAONLINE">
            <a:extLst>
              <a:ext uri="{FF2B5EF4-FFF2-40B4-BE49-F238E27FC236}">
                <a16:creationId xmlns:a16="http://schemas.microsoft.com/office/drawing/2014/main" id="{C26166DB-0D7E-4D63-A7B6-7CB6F1B5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6" y="4267201"/>
            <a:ext cx="3854355" cy="15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lpi cu colturile cazute dupa decofrare - Misiunea Casa">
            <a:extLst>
              <a:ext uri="{FF2B5EF4-FFF2-40B4-BE49-F238E27FC236}">
                <a16:creationId xmlns:a16="http://schemas.microsoft.com/office/drawing/2014/main" id="{1BFBD4FD-FBCF-4CDD-8260-97552745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7057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n Design SRL - Planseu mixt lemn-beton la o casa veche. | Facebook">
            <a:extLst>
              <a:ext uri="{FF2B5EF4-FFF2-40B4-BE49-F238E27FC236}">
                <a16:creationId xmlns:a16="http://schemas.microsoft.com/office/drawing/2014/main" id="{E3C9D3AC-5D8C-4E73-9EC5-D9EEDD4E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53387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carile interioare de la A la Z - PIATRAONLINE">
            <a:extLst>
              <a:ext uri="{FF2B5EF4-FFF2-40B4-BE49-F238E27FC236}">
                <a16:creationId xmlns:a16="http://schemas.microsoft.com/office/drawing/2014/main" id="{D0E6F87F-71D4-42B4-B1BD-B30FC621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26" y="1676400"/>
            <a:ext cx="3300010" cy="20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674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554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/>
              <a:t>Eleva</a:t>
            </a:r>
            <a:r>
              <a:rPr lang="ro-RO" sz="3200" b="1" dirty="0" smtClean="0"/>
              <a:t>ț</a:t>
            </a:r>
            <a:r>
              <a:rPr lang="en-US" sz="3200" b="1" dirty="0" err="1" smtClean="0"/>
              <a:t>ia</a:t>
            </a:r>
            <a:r>
              <a:rPr lang="en-US" sz="3200" b="1" dirty="0" smtClean="0"/>
              <a:t> </a:t>
            </a:r>
            <a:r>
              <a:rPr lang="en-US" sz="3200" b="1" dirty="0" err="1"/>
              <a:t>cladirii</a:t>
            </a:r>
            <a:endParaRPr lang="en-US" sz="3200" b="1" dirty="0"/>
          </a:p>
        </p:txBody>
      </p:sp>
      <p:pic>
        <p:nvPicPr>
          <p:cNvPr id="18435" name="Picture 4" descr="193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585075" cy="5105400"/>
          </a:xfrm>
          <a:noFill/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3048000" y="381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86200" y="228600"/>
            <a:ext cx="259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Pere</a:t>
            </a:r>
            <a:r>
              <a:rPr lang="ro-RO" sz="2400" dirty="0"/>
              <a:t>ț</a:t>
            </a:r>
            <a:r>
              <a:rPr lang="en-US" sz="2400" dirty="0" err="1"/>
              <a:t>i</a:t>
            </a:r>
            <a:r>
              <a:rPr lang="en-US" sz="2400" dirty="0"/>
              <a:t> de </a:t>
            </a:r>
            <a:r>
              <a:rPr lang="en-US" sz="2400" dirty="0" err="1"/>
              <a:t>rezisten</a:t>
            </a:r>
            <a:r>
              <a:rPr lang="ro-RO" sz="2400" dirty="0"/>
              <a:t>ță</a:t>
            </a:r>
            <a:endParaRPr lang="en-US" sz="24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038600" y="762000"/>
            <a:ext cx="87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St</a:t>
            </a:r>
            <a:r>
              <a:rPr lang="ro-RO" sz="2400" dirty="0"/>
              <a:t>â</a:t>
            </a:r>
            <a:r>
              <a:rPr lang="en-US" sz="2400" dirty="0" err="1"/>
              <a:t>lpi</a:t>
            </a:r>
            <a:endParaRPr lang="en-US" sz="2400" dirty="0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3048000" y="990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048000" y="1143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038600" y="1295400"/>
            <a:ext cx="1151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Plan</a:t>
            </a:r>
            <a:r>
              <a:rPr lang="ro-RO" sz="2400" dirty="0"/>
              <a:t>ș</a:t>
            </a:r>
            <a:r>
              <a:rPr lang="en-US" sz="2400" dirty="0" err="1"/>
              <a:t>ee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articol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373303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encuit pereti bca - Blog eDezvoltator.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2933700" cy="293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0000"/>
                </a:solidFill>
                <a:latin typeface="MainFont"/>
              </a:rPr>
              <a:t>pereți 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interiori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2057400"/>
            <a:ext cx="3352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5867400"/>
            <a:ext cx="2057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5257800"/>
            <a:ext cx="2590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Uși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Ferestre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6781800" y="4953000"/>
            <a:ext cx="3048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71628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tâmplăria</a:t>
            </a:r>
            <a:endParaRPr lang="ro-RO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05200" y="36576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MainFont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compartimentare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și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închidere</a:t>
            </a:r>
            <a:r>
              <a:rPr lang="ro-RO" sz="2800" b="1" dirty="0">
                <a:solidFill>
                  <a:srgbClr val="FF0000"/>
                </a:solidFill>
                <a:latin typeface="MainFont"/>
              </a:rPr>
              <a:t>:</a:t>
            </a:r>
            <a:br>
              <a:rPr lang="ro-RO" sz="2800" b="1" dirty="0">
                <a:solidFill>
                  <a:srgbClr val="FF0000"/>
                </a:solidFill>
                <a:latin typeface="MainFont"/>
              </a:rPr>
            </a:br>
            <a:endParaRPr lang="ro-RO" sz="2800" dirty="0"/>
          </a:p>
        </p:txBody>
      </p:sp>
      <p:sp>
        <p:nvSpPr>
          <p:cNvPr id="4" name="Rectangle 3"/>
          <p:cNvSpPr/>
          <p:nvPr/>
        </p:nvSpPr>
        <p:spPr>
          <a:xfrm>
            <a:off x="5158892" y="342847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rgbClr val="000000"/>
                </a:solidFill>
                <a:latin typeface="MainFont"/>
              </a:rPr>
              <a:t>învelitoarea 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(acoperiș)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/>
              <a:t>Elemente de izolare si etanșare</a:t>
            </a:r>
          </a:p>
        </p:txBody>
      </p:sp>
      <p:pic>
        <p:nvPicPr>
          <p:cNvPr id="21507" name="Picture 2" descr="Imagini pentru elemente de izolare si etansare a cladiri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4332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agini pentru elemente de izolare si etansare a cladiri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2667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Plăci de polistiren</a:t>
            </a:r>
          </a:p>
        </p:txBody>
      </p:sp>
    </p:spTree>
    <p:extLst>
      <p:ext uri="{BB962C8B-B14F-4D97-AF65-F5344CB8AC3E}">
        <p14:creationId xmlns:p14="http://schemas.microsoft.com/office/powerpoint/2010/main" val="18651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/>
              <a:t>Elemente</a:t>
            </a:r>
            <a:r>
              <a:rPr lang="en-US" sz="2800" b="1" dirty="0"/>
              <a:t> de </a:t>
            </a:r>
            <a:r>
              <a:rPr lang="en-US" sz="2800" b="1" dirty="0" err="1"/>
              <a:t>finisaj</a:t>
            </a:r>
            <a:endParaRPr lang="en-US" sz="2800" b="1" dirty="0"/>
          </a:p>
        </p:txBody>
      </p:sp>
      <p:pic>
        <p:nvPicPr>
          <p:cNvPr id="20484" name="Picture 7" descr="Zugraveli-tencuieli-placari-gresie-faianta-montaj-rigips_6049361_1297852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2faia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zugrav-ipsosar-vopsitor-tape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37459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encuiala armata ADERA Fybro - Siniat Roma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990600"/>
            <a:ext cx="4343400" cy="24431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MainFont"/>
              </a:rPr>
              <a:t>tencuieli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64749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zugrăveli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vopsitorii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MainFont"/>
              </a:defRPr>
            </a:lvl1pPr>
          </a:lstStyle>
          <a:p>
            <a:pPr algn="ctr"/>
            <a:r>
              <a:rPr lang="ro-RO" dirty="0"/>
              <a:t>placaje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2FEF71-2669-47F2-8AC1-D85584FB0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7931150" cy="621347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3. 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MainFont"/>
              </a:rPr>
              <a:t>finisaj</a:t>
            </a:r>
            <a:r>
              <a:rPr lang="ro-RO" b="1" i="1" dirty="0" smtClean="0">
                <a:solidFill>
                  <a:srgbClr val="FF0000"/>
                </a:solidFill>
                <a:effectLst/>
                <a:latin typeface="MainFont"/>
              </a:rPr>
              <a:t>: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endParaRPr lang="ro-RO" b="1" i="1" dirty="0">
              <a:solidFill>
                <a:srgbClr val="FF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Tencuieli</a:t>
            </a:r>
            <a:endParaRPr lang="ro-RO" b="1" i="1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Placaje</a:t>
            </a:r>
            <a:endParaRPr lang="ro-RO" b="1" i="1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Zugrăveli</a:t>
            </a:r>
            <a:endParaRPr lang="ro-RO" b="1" i="1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0000"/>
                </a:solidFill>
                <a:effectLst/>
                <a:latin typeface="MainFont"/>
              </a:rPr>
              <a:t>Vopsitorii</a:t>
            </a:r>
            <a:endParaRPr lang="ro-RO" b="1" i="0" dirty="0" smtClean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rgbClr val="000000"/>
                </a:solidFill>
                <a:latin typeface="MainFont"/>
              </a:rPr>
              <a:t>Tapete</a:t>
            </a:r>
            <a:endParaRPr lang="ro-RO" b="1" i="1" dirty="0">
              <a:solidFill>
                <a:srgbClr val="000000"/>
              </a:solidFill>
              <a:effectLst/>
              <a:latin typeface="MainFont"/>
            </a:endParaRPr>
          </a:p>
        </p:txBody>
      </p:sp>
      <p:pic>
        <p:nvPicPr>
          <p:cNvPr id="7170" name="Picture 2" descr="Tencuiala: ce rol are, cate tipuri exista si care sunt etapele aplicarii ei  | MatHaus by Arabesque">
            <a:extLst>
              <a:ext uri="{FF2B5EF4-FFF2-40B4-BE49-F238E27FC236}">
                <a16:creationId xmlns:a16="http://schemas.microsoft.com/office/drawing/2014/main" id="{4588DCA8-BCE5-4AC2-BB58-8E839E65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78" y="23518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lacaje ceramice bai">
            <a:extLst>
              <a:ext uri="{FF2B5EF4-FFF2-40B4-BE49-F238E27FC236}">
                <a16:creationId xmlns:a16="http://schemas.microsoft.com/office/drawing/2014/main" id="{38237749-CEBF-43A4-A387-20E70B6A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4" y="2819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uti un zugrav? | Mesteri Locali">
            <a:extLst>
              <a:ext uri="{FF2B5EF4-FFF2-40B4-BE49-F238E27FC236}">
                <a16:creationId xmlns:a16="http://schemas.microsoft.com/office/drawing/2014/main" id="{02C829DA-3AC8-4145-9CE9-3729D136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51" y="5334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opsitori - Meseriasi - Constructori - OLX.ro">
            <a:extLst>
              <a:ext uri="{FF2B5EF4-FFF2-40B4-BE49-F238E27FC236}">
                <a16:creationId xmlns:a16="http://schemas.microsoft.com/office/drawing/2014/main" id="{6D8BDF11-E40F-4713-B8CA-EFDC0F7F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878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apete - Sport | Mivali.ro">
            <a:extLst>
              <a:ext uri="{FF2B5EF4-FFF2-40B4-BE49-F238E27FC236}">
                <a16:creationId xmlns:a16="http://schemas.microsoft.com/office/drawing/2014/main" id="{C480175E-6907-4135-9204-47ECEBBE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2" y="38909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5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358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MainFont</vt:lpstr>
      <vt:lpstr>Wingdings</vt:lpstr>
      <vt:lpstr>Office Theme</vt:lpstr>
      <vt:lpstr>Alcatuirea constructiva a unei cladiri</vt:lpstr>
      <vt:lpstr>MATERIALE DE CONSTRUCȚII</vt:lpstr>
      <vt:lpstr>1.  Elementele de rezistență: </vt:lpstr>
      <vt:lpstr>PowerPoint Presentation</vt:lpstr>
      <vt:lpstr>Elevația cladirii</vt:lpstr>
      <vt:lpstr>2. Elementele de compartimentare și închidere: </vt:lpstr>
      <vt:lpstr>Elemente de izolare si etanșare</vt:lpstr>
      <vt:lpstr>Elemente de finisaj</vt:lpstr>
      <vt:lpstr>PowerPoint Presentation</vt:lpstr>
      <vt:lpstr>PowerPoint Presentation</vt:lpstr>
      <vt:lpstr>5. Elementele de instalații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toni</cp:lastModifiedBy>
  <cp:revision>23</cp:revision>
  <dcterms:created xsi:type="dcterms:W3CDTF">2006-08-16T00:00:00Z</dcterms:created>
  <dcterms:modified xsi:type="dcterms:W3CDTF">2023-11-04T12:23:04Z</dcterms:modified>
</cp:coreProperties>
</file>