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595410-2CBA-438F-B698-169D8C786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E3CC3BF-E575-48BD-BA89-AD5D0C7C5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9B72D58-E675-4BAE-9158-C2AFE682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E216827-0F84-4F05-9461-1302C7E0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984CE2B-2192-4E62-B0BF-602F3DBF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8C80DE-CC12-44BA-A4E6-3581086C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02F955E-1245-4835-893C-05AAC1010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BF877-5669-425A-8EC4-6C536F02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9B06E3-7F98-4FBD-9F6B-4CC01E9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4E17D51-7BC6-48A2-9467-2201DDD2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6C7B4A5-FBD5-40BC-888D-4465F6DB3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C3C05D9-1990-4157-A916-E81F6EF72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56B448C-45E4-4847-8310-21F55CF2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9C74A0A-3683-4A75-ADBD-01402DD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C1F5617-F75F-49F5-BA93-38E03297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485308-BC00-4BBB-8A03-BB46C4BC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B158E2D-4D76-4161-A37A-EFCC53EB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2FEB12-BB73-4A02-B517-A1C15ACE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0551243-041E-4D93-9199-C6032DBA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008B64C-A7EA-4809-BFF8-10CDF58C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53BDDE-11D8-4A02-BDE1-9A506BEB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F2CA0D4-4171-413D-83BC-1ADF384F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C15039-72E0-4D3F-8694-935E1DF9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596953C-7933-4A3B-80AF-4A261C4A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1A5173C-541A-4D07-B789-B8873F91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820C3B-2B3A-4900-A178-74A8022A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FFB81A3-E4EA-4968-9A97-24791EFB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3EE9DB0-5BC0-4BA7-A1F4-F13589DB7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B68FFE3-FED8-460F-BF7B-782D2AF5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6F04C02-B6CE-4DEB-BE8C-1DA2F27F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C8AAFAC-1A10-4678-8107-E0D7393F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899FE8-515E-493D-804C-D7B8804B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D0374E8-AF13-4BD5-9938-E73D28E97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1136A17-359E-412F-8536-00B692A25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3EB1495-C34C-495B-9C4B-188E79680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3FFBC1F-22AA-4CFD-9FB3-B93F1D962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983652A-EEC7-433E-A151-9BB5FA72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B15FD069-4810-4E3D-BADB-FE5B0696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71B39A2-4735-4C71-8B73-7721EB48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95826B-547C-4ED7-A054-670F816B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467E5FD-FA43-468E-B157-27B842A8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37C1CA6-F6AB-476B-8970-40FAA5E8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096B43C-9F23-4F03-86D3-11084862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47C3D49-B1F1-459D-AB2A-545B9E00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06496FC-718F-4F6F-86AF-4BF86B76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FB124C5-26BE-4466-9A80-EE91280A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E101B8-C200-4F2E-900A-C52B3C3A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652B1DF-B621-46C8-B112-3A7DC2FE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9CAD649-B495-4A6B-9874-990C50CE8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E200765-C475-4E36-BF45-B00894AD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9093D8D-CFEF-4F82-8741-CBCD23B2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40321CB-5BE5-4418-8A95-11CE68D7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8752E0-6ABC-4D3D-BBDD-6CFAF422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333FF4F-AF86-4D4F-A380-6B58A5AF7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791F9B3-CC63-44B8-AC34-6A9C393B3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4FACE8E-612B-401F-8631-FB6044E9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A6FD0FC-AEE8-42F8-B282-235CAC01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D52A918-4ECC-4399-9DE0-B95733F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F6533FD8-7D86-4E99-BE5D-5E54B6AD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311878A-1694-4AE3-88A2-1BA27D34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1464266-9B6A-4C71-B4A2-180D33038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0E43-01E1-4376-85ED-4EC15B365C8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64A22EA-F45E-4A2D-9ADB-3F3782845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7F5E715-D1C7-4330-956C-063039CA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5BA9-9B55-49BD-ACCD-A80EB6CAB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cCDXnoWq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7700879-AF3B-4007-ABDA-87C7F051B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039" y="501707"/>
            <a:ext cx="5597236" cy="4921136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Tehnologii</a:t>
            </a:r>
            <a:r>
              <a:rPr lang="en-US" dirty="0"/>
              <a:t> de </a:t>
            </a:r>
            <a:r>
              <a:rPr lang="en-US" dirty="0" err="1"/>
              <a:t>producere</a:t>
            </a:r>
            <a:r>
              <a:rPr lang="en-US" dirty="0"/>
              <a:t> a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din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convenționale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C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456181C-9B7E-4B9A-86DB-FC1F8F0C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2" y="1496507"/>
            <a:ext cx="3434145" cy="337105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</a:rPr>
              <a:t>Complex de instalații în care se produce e. e.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EE4EAE-E00D-4DC0-8F3F-DA02B8EB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5" y="2322519"/>
            <a:ext cx="8020050" cy="38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0154A8B-0FCC-4969-AA7B-AA2D0CB1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475" y="195182"/>
            <a:ext cx="8924925" cy="1424068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Producerea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energiei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electrice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se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realizează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în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centrale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electrice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prin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transformarea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energiei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primare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a </a:t>
            </a:r>
            <a:r>
              <a:rPr lang="en-US" sz="2400" b="0" i="0" dirty="0" err="1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resurselor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naturale</a:t>
            </a:r>
            <a:r>
              <a:rPr lang="en-US" sz="2400" b="0" i="0" dirty="0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în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energie</a:t>
            </a:r>
            <a:r>
              <a:rPr lang="en-US" sz="2400" b="0" i="0" dirty="0"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mecanică</a:t>
            </a:r>
            <a:r>
              <a:rPr lang="en-US" sz="2400" b="0" i="0" dirty="0"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și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, ulterior,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în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energie</a:t>
            </a:r>
            <a:r>
              <a:rPr lang="en-US" sz="2400" b="0" i="0" dirty="0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electrică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.</a:t>
            </a:r>
            <a:endParaRPr lang="ro-RO" sz="2400" b="0" i="0" dirty="0">
              <a:effectLst/>
              <a:latin typeface="Source Sans Pro" panose="020B0503030403020204" pitchFamily="34" charset="0"/>
            </a:endParaRPr>
          </a:p>
          <a:p>
            <a:endParaRPr lang="ro-RO" sz="1800" dirty="0">
              <a:latin typeface="Source Sans Pro" panose="020B0503030403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8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BBBE79-C427-480A-88F3-4BBC7C8C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7241E93-E5C1-4EC1-969D-B8E7A307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ro-RO" sz="3200" b="1" dirty="0"/>
              <a:t>Cum funcționează o centrală electrică?</a:t>
            </a:r>
            <a:br>
              <a:rPr lang="ro-RO" sz="3200" dirty="0"/>
            </a:br>
            <a:endParaRPr lang="en-US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F8AAC6-4F4F-4F69-9283-E2C4BB241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474" b="4"/>
          <a:stretch/>
        </p:blipFill>
        <p:spPr bwMode="auto">
          <a:xfrm>
            <a:off x="838200" y="364143"/>
            <a:ext cx="3335789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rbină cu abur - Wikipedia">
            <a:extLst>
              <a:ext uri="{FF2B5EF4-FFF2-40B4-BE49-F238E27FC236}">
                <a16:creationId xmlns:a16="http://schemas.microsoft.com/office/drawing/2014/main" id="{67033F09-7D42-408E-945E-6E72905C5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192"/>
          <a:stretch/>
        </p:blipFill>
        <p:spPr bwMode="auto">
          <a:xfrm>
            <a:off x="4538539" y="403753"/>
            <a:ext cx="3336953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3D51E4-7E0A-45C3-8B52-E233FFE44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r="14121" b="-1"/>
          <a:stretch/>
        </p:blipFill>
        <p:spPr bwMode="auto">
          <a:xfrm>
            <a:off x="8095756" y="364142"/>
            <a:ext cx="3336953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67700A5-0A28-4DC0-95F9-A4678DC9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486" y="4131424"/>
            <a:ext cx="7667133" cy="2498472"/>
          </a:xfrm>
        </p:spPr>
        <p:txBody>
          <a:bodyPr anchor="ctr">
            <a:noAutofit/>
          </a:bodyPr>
          <a:lstStyle/>
          <a:p>
            <a:r>
              <a:rPr lang="ro-RO" dirty="0"/>
              <a:t>Boiler (b)</a:t>
            </a:r>
          </a:p>
          <a:p>
            <a:r>
              <a:rPr lang="ro-RO" dirty="0"/>
              <a:t>Turbină (t)</a:t>
            </a:r>
          </a:p>
          <a:p>
            <a:r>
              <a:rPr lang="ro-RO" dirty="0"/>
              <a:t>Generator (g)</a:t>
            </a:r>
            <a:endParaRPr lang="en-US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4EEEE38C-4BDE-4DB8-897C-37DB3EC8CB54}"/>
              </a:ext>
            </a:extLst>
          </p:cNvPr>
          <p:cNvSpPr txBox="1"/>
          <p:nvPr/>
        </p:nvSpPr>
        <p:spPr>
          <a:xfrm>
            <a:off x="5196013" y="6186954"/>
            <a:ext cx="614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https://www.youtube.com/watch?v=ZTKCSjIAZyo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8164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F874FD2-7B1C-4E7F-95E2-82B7845B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93" y="95640"/>
            <a:ext cx="11120582" cy="488887"/>
          </a:xfrm>
        </p:spPr>
        <p:txBody>
          <a:bodyPr>
            <a:normAutofit fontScale="90000"/>
          </a:bodyPr>
          <a:lstStyle/>
          <a:p>
            <a:r>
              <a:rPr lang="en-US" b="1" i="0" dirty="0" err="1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Centralele</a:t>
            </a:r>
            <a:r>
              <a:rPr lang="en-US" b="1" i="0" dirty="0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termoelectrice</a:t>
            </a:r>
            <a:r>
              <a:rPr lang="en-US" b="1" i="0" dirty="0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en-US" b="1" i="0" dirty="0" err="1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termocentralele</a:t>
            </a:r>
            <a:r>
              <a:rPr lang="en-US" b="1" i="0" dirty="0">
                <a:solidFill>
                  <a:srgbClr val="158956"/>
                </a:solidFill>
                <a:effectLst/>
                <a:latin typeface="Source Sans Pro" panose="020B0503030403020204" pitchFamily="34" charset="0"/>
              </a:rPr>
              <a:t>)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D4E53E-C7D7-429B-A2BF-136659035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11" y="645140"/>
            <a:ext cx="8656218" cy="2653107"/>
          </a:xfrm>
        </p:spPr>
        <p:txBody>
          <a:bodyPr/>
          <a:lstStyle/>
          <a:p>
            <a:r>
              <a:rPr lang="ro-RO" dirty="0"/>
              <a:t>Ce combustibili utilizează?</a:t>
            </a:r>
          </a:p>
          <a:p>
            <a:r>
              <a:rPr lang="ro-RO" dirty="0"/>
              <a:t>Care este principiul de funcționare?</a:t>
            </a:r>
          </a:p>
          <a:p>
            <a:pPr marL="0" indent="0">
              <a:buNone/>
            </a:pPr>
            <a:r>
              <a:rPr lang="ro-RO" dirty="0">
                <a:highlight>
                  <a:srgbClr val="FFFF00"/>
                </a:highlight>
              </a:rPr>
              <a:t>E. chimică</a:t>
            </a:r>
            <a:r>
              <a:rPr lang="ro-RO" dirty="0"/>
              <a:t>        </a:t>
            </a:r>
            <a:r>
              <a:rPr lang="ro-RO" dirty="0">
                <a:highlight>
                  <a:srgbClr val="FFFF00"/>
                </a:highlight>
              </a:rPr>
              <a:t>E termică</a:t>
            </a:r>
            <a:r>
              <a:rPr lang="ro-RO" dirty="0"/>
              <a:t>       Apa este transformată în abur         Aburul La T și P    pune în mișcare t (</a:t>
            </a:r>
            <a:r>
              <a:rPr lang="ro-RO" dirty="0" err="1"/>
              <a:t>l.m</a:t>
            </a:r>
            <a:r>
              <a:rPr lang="ro-RO" dirty="0"/>
              <a:t>.- </a:t>
            </a:r>
            <a:r>
              <a:rPr lang="ro-RO" dirty="0" err="1">
                <a:highlight>
                  <a:srgbClr val="FFFF00"/>
                </a:highlight>
              </a:rPr>
              <a:t>e.m.</a:t>
            </a:r>
            <a:r>
              <a:rPr lang="ro-RO" dirty="0"/>
              <a:t>)        g transformă </a:t>
            </a:r>
            <a:r>
              <a:rPr lang="ro-RO" dirty="0" err="1">
                <a:highlight>
                  <a:srgbClr val="FFFF00"/>
                </a:highlight>
              </a:rPr>
              <a:t>e.m</a:t>
            </a:r>
            <a:r>
              <a:rPr lang="ro-RO" dirty="0"/>
              <a:t> în </a:t>
            </a:r>
            <a:r>
              <a:rPr lang="ro-RO" dirty="0" err="1">
                <a:highlight>
                  <a:srgbClr val="FFFF00"/>
                </a:highlight>
              </a:rPr>
              <a:t>e.e</a:t>
            </a:r>
            <a:r>
              <a:rPr lang="ro-RO" dirty="0"/>
              <a:t>.</a:t>
            </a:r>
          </a:p>
          <a:p>
            <a:endParaRPr lang="ro-RO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4E6CD3E2-1DDC-41DA-BDB2-D1C5F3ED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11" y="1986555"/>
            <a:ext cx="280440" cy="384081"/>
          </a:xfrm>
          <a:prstGeom prst="rect">
            <a:avLst/>
          </a:prstGeom>
        </p:spPr>
      </p:pic>
      <p:cxnSp>
        <p:nvCxnSpPr>
          <p:cNvPr id="13" name="Conector: cotit 12">
            <a:extLst>
              <a:ext uri="{FF2B5EF4-FFF2-40B4-BE49-F238E27FC236}">
                <a16:creationId xmlns:a16="http://schemas.microsoft.com/office/drawing/2014/main" id="{92B2E6AD-3E4F-464A-B87E-8D8ECEC258EA}"/>
              </a:ext>
            </a:extLst>
          </p:cNvPr>
          <p:cNvCxnSpPr>
            <a:cxnSpLocks/>
          </p:cNvCxnSpPr>
          <p:nvPr/>
        </p:nvCxnSpPr>
        <p:spPr>
          <a:xfrm>
            <a:off x="4332551" y="1785523"/>
            <a:ext cx="461817" cy="186170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: cotit 14">
            <a:extLst>
              <a:ext uri="{FF2B5EF4-FFF2-40B4-BE49-F238E27FC236}">
                <a16:creationId xmlns:a16="http://schemas.microsoft.com/office/drawing/2014/main" id="{3EC66149-FD34-46EA-9F39-C672680320F5}"/>
              </a:ext>
            </a:extLst>
          </p:cNvPr>
          <p:cNvCxnSpPr>
            <a:cxnSpLocks/>
          </p:cNvCxnSpPr>
          <p:nvPr/>
        </p:nvCxnSpPr>
        <p:spPr>
          <a:xfrm>
            <a:off x="2286056" y="1773976"/>
            <a:ext cx="461817" cy="186170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: cotit 16">
            <a:extLst>
              <a:ext uri="{FF2B5EF4-FFF2-40B4-BE49-F238E27FC236}">
                <a16:creationId xmlns:a16="http://schemas.microsoft.com/office/drawing/2014/main" id="{863B470A-FB3D-401C-B90E-941A66B48EBF}"/>
              </a:ext>
            </a:extLst>
          </p:cNvPr>
          <p:cNvCxnSpPr>
            <a:cxnSpLocks/>
          </p:cNvCxnSpPr>
          <p:nvPr/>
        </p:nvCxnSpPr>
        <p:spPr>
          <a:xfrm>
            <a:off x="9243004" y="1773976"/>
            <a:ext cx="461817" cy="186170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ector: cotit 17">
            <a:extLst>
              <a:ext uri="{FF2B5EF4-FFF2-40B4-BE49-F238E27FC236}">
                <a16:creationId xmlns:a16="http://schemas.microsoft.com/office/drawing/2014/main" id="{AD57EED9-2AF1-4F69-B8B0-D7E91674DC17}"/>
              </a:ext>
            </a:extLst>
          </p:cNvPr>
          <p:cNvCxnSpPr>
            <a:cxnSpLocks/>
          </p:cNvCxnSpPr>
          <p:nvPr/>
        </p:nvCxnSpPr>
        <p:spPr>
          <a:xfrm>
            <a:off x="7569489" y="2176429"/>
            <a:ext cx="461817" cy="186170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Advantages and Disadvantages of Thermal Power Plant - Teachoo">
            <a:extLst>
              <a:ext uri="{FF2B5EF4-FFF2-40B4-BE49-F238E27FC236}">
                <a16:creationId xmlns:a16="http://schemas.microsoft.com/office/drawing/2014/main" id="{93C8061B-C13E-431A-8275-6001EB0A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81300"/>
            <a:ext cx="10648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6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59C6D8D-CDA1-43F1-BDDE-F36B4D63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ro-RO" sz="3200" b="1" dirty="0"/>
              <a:t>Avantaje</a:t>
            </a:r>
            <a:endParaRPr lang="en-US" sz="32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50 de ani de la punerea în funcțiune a CET Bucureşti Sud - energynomics.ro">
            <a:extLst>
              <a:ext uri="{FF2B5EF4-FFF2-40B4-BE49-F238E27FC236}">
                <a16:creationId xmlns:a16="http://schemas.microsoft.com/office/drawing/2014/main" id="{F77AFCDB-562B-4152-9FAD-119A76FE6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b="6916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2512221-9D09-44EC-9B67-B1C126EBA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ro-RO" sz="3000" b="1" dirty="0"/>
              <a:t>Dezavantaje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5019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F2F934F-1A16-4069-B3FB-B9336FC4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579" y="137362"/>
            <a:ext cx="3429000" cy="541580"/>
          </a:xfrm>
        </p:spPr>
        <p:txBody>
          <a:bodyPr anchor="b">
            <a:normAutofit fontScale="90000"/>
          </a:bodyPr>
          <a:lstStyle/>
          <a:p>
            <a:r>
              <a:rPr lang="ro-RO" sz="5400" dirty="0"/>
              <a:t>Curiozități</a:t>
            </a:r>
            <a:endParaRPr lang="en-US" sz="5400" dirty="0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D95070A-D138-4FD7-BF3B-184BB432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683491"/>
            <a:ext cx="4341091" cy="6174509"/>
          </a:xfrm>
        </p:spPr>
        <p:txBody>
          <a:bodyPr anchor="t">
            <a:noAutofit/>
          </a:bodyPr>
          <a:lstStyle/>
          <a:p>
            <a:r>
              <a:rPr lang="ro-RO" dirty="0">
                <a:highlight>
                  <a:srgbClr val="FFFF00"/>
                </a:highlight>
              </a:rPr>
              <a:t>Cea mai mare termocentrala din România este.............. Și asigura </a:t>
            </a:r>
            <a:r>
              <a:rPr lang="ro-RO" dirty="0" err="1">
                <a:highlight>
                  <a:srgbClr val="FFFF00"/>
                </a:highlight>
              </a:rPr>
              <a:t>Romaniei</a:t>
            </a:r>
            <a:r>
              <a:rPr lang="ro-RO" dirty="0">
                <a:highlight>
                  <a:srgbClr val="FFFF00"/>
                </a:highlight>
              </a:rPr>
              <a:t> ... % din necesarul de energie electrică.</a:t>
            </a:r>
          </a:p>
          <a:p>
            <a:r>
              <a:rPr lang="ro-RO" dirty="0"/>
              <a:t>Alte termocentrale :</a:t>
            </a:r>
            <a:br>
              <a:rPr lang="ro-RO" dirty="0"/>
            </a:br>
            <a:r>
              <a:rPr lang="ro-RO" sz="2000" dirty="0"/>
              <a:t>      Sucursala Termocentrale Borzești </a:t>
            </a:r>
            <a:br>
              <a:rPr lang="ro-RO" sz="2000" dirty="0"/>
            </a:br>
            <a:r>
              <a:rPr lang="ro-RO" sz="2000" dirty="0"/>
              <a:t>      Complexul Energetic Rovinari </a:t>
            </a:r>
            <a:br>
              <a:rPr lang="ro-RO" sz="2000" dirty="0"/>
            </a:br>
            <a:r>
              <a:rPr lang="ro-RO" sz="2000" dirty="0"/>
              <a:t>      Complexul Energetic Craiova </a:t>
            </a:r>
            <a:br>
              <a:rPr lang="ro-RO" sz="2000" dirty="0"/>
            </a:br>
            <a:r>
              <a:rPr lang="ro-RO" sz="2000" dirty="0"/>
              <a:t>      Electrocentrale Deva </a:t>
            </a:r>
            <a:br>
              <a:rPr lang="ro-RO" sz="2000" dirty="0"/>
            </a:br>
            <a:r>
              <a:rPr lang="ro-RO" sz="2000" dirty="0"/>
              <a:t>      Electrocentrale Galați </a:t>
            </a:r>
            <a:br>
              <a:rPr lang="ro-RO" sz="2000" dirty="0"/>
            </a:br>
            <a:r>
              <a:rPr lang="ro-RO" sz="2000" dirty="0"/>
              <a:t>      Electrocentrale Oradea</a:t>
            </a:r>
            <a:br>
              <a:rPr lang="ro-RO" sz="2000" dirty="0"/>
            </a:br>
            <a:r>
              <a:rPr lang="ro-RO" sz="2000" dirty="0"/>
              <a:t>      Termocentrala Comănești </a:t>
            </a:r>
            <a:br>
              <a:rPr lang="ro-RO" sz="2000" dirty="0"/>
            </a:br>
            <a:r>
              <a:rPr lang="ro-RO" sz="2000" dirty="0"/>
              <a:t>      Termocentrala de la Brazi</a:t>
            </a:r>
            <a:endParaRPr lang="en-US" sz="2000" dirty="0"/>
          </a:p>
        </p:txBody>
      </p:sp>
      <p:pic>
        <p:nvPicPr>
          <p:cNvPr id="5122" name="Picture 2" descr="Complexul Energetic Oltenia, sediu în București">
            <a:extLst>
              <a:ext uri="{FF2B5EF4-FFF2-40B4-BE49-F238E27FC236}">
                <a16:creationId xmlns:a16="http://schemas.microsoft.com/office/drawing/2014/main" id="{553B645F-4EE8-415A-A9FA-A03049EB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57884"/>
            <a:ext cx="6903720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8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CC58613-7240-4D2B-9ABD-F94E290B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235318"/>
            <a:ext cx="4560584" cy="1128068"/>
          </a:xfrm>
        </p:spPr>
        <p:txBody>
          <a:bodyPr anchor="ctr">
            <a:normAutofit/>
          </a:bodyPr>
          <a:lstStyle/>
          <a:p>
            <a:r>
              <a:rPr lang="ro-RO" sz="4000" b="1" dirty="0">
                <a:latin typeface="Source Sans Pro" panose="020B0503030403020204" pitchFamily="34" charset="0"/>
              </a:rPr>
              <a:t>H</a:t>
            </a:r>
            <a:r>
              <a:rPr lang="en-US" sz="4000" b="1" i="0" dirty="0" err="1">
                <a:effectLst/>
                <a:latin typeface="Source Sans Pro" panose="020B0503030403020204" pitchFamily="34" charset="0"/>
              </a:rPr>
              <a:t>idrocentrale</a:t>
            </a:r>
            <a:endParaRPr lang="en-US" sz="4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D0B3D7F-43B3-4D56-B7E2-FC4146C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41" y="799352"/>
            <a:ext cx="5135427" cy="6395815"/>
          </a:xfrm>
        </p:spPr>
        <p:txBody>
          <a:bodyPr anchor="ctr">
            <a:normAutofit/>
          </a:bodyPr>
          <a:lstStyle/>
          <a:p>
            <a:r>
              <a:rPr lang="en-US" b="0" i="0" dirty="0" err="1">
                <a:effectLst/>
                <a:latin typeface="Source Sans Pro" panose="020B0503030403020204" pitchFamily="34" charset="0"/>
              </a:rPr>
              <a:t>Hidrocentrala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folosește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ca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sursă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de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energie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primară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căderea</a:t>
            </a:r>
            <a:r>
              <a:rPr lang="ro-RO" dirty="0"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apei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 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Utilizează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baraje</a:t>
            </a:r>
            <a:r>
              <a:rPr lang="ro-RO" b="0" i="0" dirty="0">
                <a:effectLst/>
                <a:latin typeface="Source Sans Pro" panose="020B0503030403020204" pitchFamily="34" charset="0"/>
              </a:rPr>
              <a:t>le amplasate pe râuri</a:t>
            </a:r>
            <a:r>
              <a:rPr lang="ro-RO" dirty="0">
                <a:latin typeface="Source Sans Pro" panose="020B0503030403020204" pitchFamily="34" charset="0"/>
              </a:rPr>
              <a:t>.</a:t>
            </a:r>
            <a:endParaRPr lang="ro-RO" b="0" i="0" dirty="0">
              <a:effectLst/>
              <a:latin typeface="Source Sans Pro" panose="020B0503030403020204" pitchFamily="34" charset="0"/>
            </a:endParaRPr>
          </a:p>
          <a:p>
            <a:r>
              <a:rPr lang="en-US" b="0" i="0" dirty="0" err="1">
                <a:effectLst/>
                <a:latin typeface="Source Sans Pro" panose="020B0503030403020204" pitchFamily="34" charset="0"/>
              </a:rPr>
              <a:t>Potențialul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unei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exploatări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hidroelectrice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depinde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atât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de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cădere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cât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și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de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debitul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de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apă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disponibil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endParaRPr lang="ro-RO" b="0" i="0" dirty="0"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effectLst/>
                <a:latin typeface="Source Sans Pro" panose="020B0503030403020204" pitchFamily="34" charset="0"/>
              </a:rPr>
              <a:t> Cu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cât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căderea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și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debitul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sunt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mai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mari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cu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atât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se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poate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obține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mai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multă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energie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effectLst/>
                <a:latin typeface="Source Sans Pro" panose="020B0503030403020204" pitchFamily="34" charset="0"/>
              </a:rPr>
              <a:t>electrică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.</a:t>
            </a:r>
            <a:endParaRPr lang="ro-RO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ICROHIDROCENTRALE Bucur Liviu Facultatea de Inginerie Electrica Introducere">
            <a:extLst>
              <a:ext uri="{FF2B5EF4-FFF2-40B4-BE49-F238E27FC236}">
                <a16:creationId xmlns:a16="http://schemas.microsoft.com/office/drawing/2014/main" id="{D8242580-915D-4F2A-9089-2817136EF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228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3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5861DAA-9DCD-4170-AED0-73F9D1B4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49" y="41094"/>
            <a:ext cx="5398926" cy="1369369"/>
          </a:xfrm>
        </p:spPr>
        <p:txBody>
          <a:bodyPr anchor="b">
            <a:normAutofit/>
          </a:bodyPr>
          <a:lstStyle/>
          <a:p>
            <a:r>
              <a:rPr lang="ro-RO" sz="4200" b="1" dirty="0"/>
              <a:t>Hidrocentrale din lume – activitate practică</a:t>
            </a:r>
            <a:endParaRPr lang="en-US" sz="4200" b="1" dirty="0"/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64B8CE-84C1-4A9A-9AA0-393D1015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533525"/>
            <a:ext cx="5162395" cy="4660042"/>
          </a:xfrm>
        </p:spPr>
        <p:txBody>
          <a:bodyPr>
            <a:normAutofit/>
          </a:bodyPr>
          <a:lstStyle/>
          <a:p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Cea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mai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mare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hidrocentrală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din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lume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este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Barajul</a:t>
            </a:r>
            <a:r>
              <a:rPr lang="en-US" sz="3000" b="0" i="0" dirty="0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celor</a:t>
            </a:r>
            <a:r>
              <a:rPr lang="en-US" sz="3000" b="0" i="0" dirty="0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Trei</a:t>
            </a:r>
            <a:r>
              <a:rPr lang="en-US" sz="3000" b="0" i="0" dirty="0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Defileuri</a:t>
            </a:r>
            <a:r>
              <a:rPr lang="en-US" sz="3000" b="0" i="0" dirty="0">
                <a:effectLst/>
                <a:highlight>
                  <a:srgbClr val="00FFFF"/>
                </a:highlight>
                <a:latin typeface="Source Sans Pro" panose="020B0503030403020204" pitchFamily="34" charset="0"/>
              </a:rPr>
              <a:t>,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din China,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amenajată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pe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fluviul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Yangtze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. A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fost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dată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în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folosință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în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anul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2012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și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are o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putere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3000" b="0" i="0" dirty="0" err="1">
                <a:effectLst/>
                <a:latin typeface="Source Sans Pro" panose="020B0503030403020204" pitchFamily="34" charset="0"/>
              </a:rPr>
              <a:t>instalată</a:t>
            </a:r>
            <a:r>
              <a:rPr lang="en-US" sz="3000" b="0" i="0" dirty="0">
                <a:effectLst/>
                <a:latin typeface="Source Sans Pro" panose="020B0503030403020204" pitchFamily="34" charset="0"/>
              </a:rPr>
              <a:t> de 22 500 MW.</a:t>
            </a:r>
            <a:endParaRPr lang="ro-RO" sz="3000" dirty="0"/>
          </a:p>
          <a:p>
            <a:pPr marL="0" indent="0">
              <a:buNone/>
            </a:pPr>
            <a:endParaRPr lang="ro-RO" sz="3000" dirty="0"/>
          </a:p>
          <a:p>
            <a:r>
              <a:rPr lang="ro-RO" sz="3000" dirty="0"/>
              <a:t>Avantaje și dezavantaje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170" name="Picture 2" descr="Demontarea unui mit din perioada comunistă. De ce potențialul  hidrocentralelor românești este tot mai limitat - NewMoney">
            <a:extLst>
              <a:ext uri="{FF2B5EF4-FFF2-40B4-BE49-F238E27FC236}">
                <a16:creationId xmlns:a16="http://schemas.microsoft.com/office/drawing/2014/main" id="{81AB0079-9F39-464E-9CF2-60C9BAE92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751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622D4F4C-2356-41EF-AEB9-F3B71088E7E9}"/>
              </a:ext>
            </a:extLst>
          </p:cNvPr>
          <p:cNvSpPr txBox="1"/>
          <p:nvPr/>
        </p:nvSpPr>
        <p:spPr>
          <a:xfrm>
            <a:off x="147782" y="61319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https://www.youtube.com/watch?v=vScCDXnoWqY</a:t>
            </a:r>
            <a:endParaRPr lang="ro-RO" sz="1800" dirty="0"/>
          </a:p>
        </p:txBody>
      </p:sp>
    </p:spTree>
    <p:extLst>
      <p:ext uri="{BB962C8B-B14F-4D97-AF65-F5344CB8AC3E}">
        <p14:creationId xmlns:p14="http://schemas.microsoft.com/office/powerpoint/2010/main" val="3362048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310</Words>
  <Application>Microsoft Office PowerPoint</Application>
  <PresentationFormat>Ecran lat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Temă Office</vt:lpstr>
      <vt:lpstr>Tehnologii de producere a energie electrice din surse convenționale</vt:lpstr>
      <vt:lpstr>Complex de instalații în care se produce e. e.</vt:lpstr>
      <vt:lpstr>Cum funcționează o centrală electrică? </vt:lpstr>
      <vt:lpstr>Centralele termoelectrice (termocentralele)</vt:lpstr>
      <vt:lpstr>Avantaje</vt:lpstr>
      <vt:lpstr>Curiozități</vt:lpstr>
      <vt:lpstr>Hidrocentrale</vt:lpstr>
      <vt:lpstr>Hidrocentrale din lume – activitate practică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Tehnologii de producere a energie electrice din surse convenționale</dc:title>
  <dc:creator>DRUGĂ MARIA</dc:creator>
  <cp:lastModifiedBy>DRUGĂ MARIA</cp:lastModifiedBy>
  <cp:revision>5</cp:revision>
  <dcterms:created xsi:type="dcterms:W3CDTF">2021-10-04T07:48:12Z</dcterms:created>
  <dcterms:modified xsi:type="dcterms:W3CDTF">2021-10-06T07:31:01Z</dcterms:modified>
</cp:coreProperties>
</file>