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72" r:id="rId5"/>
    <p:sldId id="275" r:id="rId6"/>
    <p:sldId id="257" r:id="rId7"/>
    <p:sldId id="273" r:id="rId8"/>
    <p:sldId id="267" r:id="rId9"/>
    <p:sldId id="268" r:id="rId10"/>
    <p:sldId id="259" r:id="rId11"/>
    <p:sldId id="274" r:id="rId12"/>
    <p:sldId id="258" r:id="rId13"/>
    <p:sldId id="277" r:id="rId14"/>
    <p:sldId id="269" r:id="rId15"/>
    <p:sldId id="271" r:id="rId16"/>
    <p:sldId id="276" r:id="rId17"/>
    <p:sldId id="270"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858" y="5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vScCDXnoWqY"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212" y="1143000"/>
            <a:ext cx="8106187" cy="2554545"/>
          </a:xfrm>
          <a:prstGeom prst="rect">
            <a:avLst/>
          </a:prstGeom>
        </p:spPr>
        <p:txBody>
          <a:bodyPr wrap="square">
            <a:spAutoFit/>
          </a:bodyPr>
          <a:lstStyle/>
          <a:p>
            <a:pPr algn="ctr"/>
            <a:r>
              <a:rPr lang="ro-RO" sz="4000" b="1" dirty="0" smtClean="0">
                <a:solidFill>
                  <a:srgbClr val="C00000"/>
                </a:solidFill>
                <a:latin typeface="Arial" pitchFamily="34" charset="0"/>
                <a:cs typeface="Arial" pitchFamily="34" charset="0"/>
              </a:rPr>
              <a:t>TEHNOLOGII DE PRODUCERE A </a:t>
            </a:r>
          </a:p>
          <a:p>
            <a:pPr algn="ctr"/>
            <a:r>
              <a:rPr lang="ro-RO" sz="4000" b="1" dirty="0" smtClean="0">
                <a:solidFill>
                  <a:srgbClr val="C00000"/>
                </a:solidFill>
                <a:latin typeface="Arial" pitchFamily="34" charset="0"/>
                <a:cs typeface="Arial" pitchFamily="34" charset="0"/>
              </a:rPr>
              <a:t>ENERGIEI ELECTRICE </a:t>
            </a:r>
          </a:p>
          <a:p>
            <a:pPr algn="ctr"/>
            <a:endParaRPr lang="ro-RO" sz="4000" b="1" dirty="0" smtClean="0">
              <a:solidFill>
                <a:srgbClr val="C00000"/>
              </a:solidFill>
              <a:latin typeface="Arial" pitchFamily="34" charset="0"/>
              <a:cs typeface="Arial" pitchFamily="34" charset="0"/>
            </a:endParaRPr>
          </a:p>
          <a:p>
            <a:pPr algn="ctr"/>
            <a:r>
              <a:rPr lang="ro-RO" sz="4000" b="1" dirty="0" smtClean="0">
                <a:solidFill>
                  <a:srgbClr val="FF0000"/>
                </a:solidFill>
                <a:latin typeface="Arial" pitchFamily="34" charset="0"/>
                <a:cs typeface="Arial" pitchFamily="34" charset="0"/>
              </a:rPr>
              <a:t>Centrale electrice convenționale</a:t>
            </a:r>
            <a:endParaRPr lang="ro-RO" sz="4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147" y="152400"/>
            <a:ext cx="2972289" cy="461665"/>
          </a:xfrm>
          <a:prstGeom prst="rect">
            <a:avLst/>
          </a:prstGeom>
        </p:spPr>
        <p:txBody>
          <a:bodyPr wrap="none">
            <a:spAutoFit/>
          </a:bodyPr>
          <a:lstStyle/>
          <a:p>
            <a:pPr lvl="0" algn="ctr" fontAlgn="base">
              <a:spcBef>
                <a:spcPct val="0"/>
              </a:spcBef>
              <a:spcAft>
                <a:spcPct val="0"/>
              </a:spcAft>
            </a:pPr>
            <a:r>
              <a:rPr lang="ro-RO" sz="2400" b="1" dirty="0" smtClean="0">
                <a:latin typeface="Arial" pitchFamily="34" charset="0"/>
              </a:rPr>
              <a:t>TERMOCENTRALE</a:t>
            </a:r>
            <a:endParaRPr lang="ro-RO" sz="2400" dirty="0" smtClean="0">
              <a:latin typeface="Arial" pitchFamily="34" charset="0"/>
            </a:endParaRPr>
          </a:p>
        </p:txBody>
      </p:sp>
      <p:pic>
        <p:nvPicPr>
          <p:cNvPr id="4" name="Picture 3" descr="termocentrala unnamed (1).gif"/>
          <p:cNvPicPr>
            <a:picLocks noChangeAspect="1"/>
          </p:cNvPicPr>
          <p:nvPr/>
        </p:nvPicPr>
        <p:blipFill>
          <a:blip r:embed="rId2" cstate="print"/>
          <a:stretch>
            <a:fillRect/>
          </a:stretch>
        </p:blipFill>
        <p:spPr>
          <a:xfrm>
            <a:off x="1579471" y="3428999"/>
            <a:ext cx="5964329" cy="3216301"/>
          </a:xfrm>
          <a:prstGeom prst="rect">
            <a:avLst/>
          </a:prstGeom>
        </p:spPr>
      </p:pic>
      <p:sp>
        <p:nvSpPr>
          <p:cNvPr id="5" name="Rectangle 4"/>
          <p:cNvSpPr/>
          <p:nvPr/>
        </p:nvSpPr>
        <p:spPr>
          <a:xfrm>
            <a:off x="304800" y="609600"/>
            <a:ext cx="8686800" cy="2677656"/>
          </a:xfrm>
          <a:prstGeom prst="rect">
            <a:avLst/>
          </a:prstGeom>
        </p:spPr>
        <p:txBody>
          <a:bodyPr wrap="square">
            <a:spAutoFit/>
          </a:bodyPr>
          <a:lstStyle/>
          <a:p>
            <a:pPr indent="358775" algn="just"/>
            <a:r>
              <a:rPr lang="ro-RO" dirty="0" smtClean="0">
                <a:latin typeface="Arial" pitchFamily="34" charset="0"/>
                <a:cs typeface="Arial" pitchFamily="34" charset="0"/>
              </a:rPr>
              <a:t>- produc energie electrică pe baza conversiei energiei termice obținute prin arderea combustibililor fosili; </a:t>
            </a:r>
          </a:p>
          <a:p>
            <a:pPr indent="358775" algn="just"/>
            <a:r>
              <a:rPr lang="ro-RO" dirty="0" smtClean="0">
                <a:latin typeface="Arial" pitchFamily="34" charset="0"/>
                <a:cs typeface="Arial" pitchFamily="34" charset="0"/>
              </a:rPr>
              <a:t>- combustibilii folosiți pot fi solizi (cărbuni), lichizi (păacură) sau gazoși (gaze naturale).</a:t>
            </a:r>
          </a:p>
          <a:p>
            <a:pPr indent="358775" algn="just"/>
            <a:r>
              <a:rPr lang="ro-RO" sz="1600" b="1" i="1" dirty="0" smtClean="0">
                <a:latin typeface="Arial" pitchFamily="34" charset="0"/>
                <a:cs typeface="Arial" pitchFamily="34" charset="0"/>
              </a:rPr>
              <a:t>Principiul de funcționare</a:t>
            </a:r>
          </a:p>
          <a:p>
            <a:pPr indent="358775" algn="just"/>
            <a:r>
              <a:rPr lang="ro-RO" sz="1600" dirty="0" smtClean="0">
                <a:latin typeface="Arial" pitchFamily="34" charset="0"/>
                <a:cs typeface="Arial" pitchFamily="34" charset="0"/>
              </a:rPr>
              <a:t>Axul generatorului electric (C) se rotește odată cu axul paletei turbinei (B) care este pusă în mișcare de aburii rezultați prin încălzirea apei în cazanul (C) în urma arderii combustibilului (D). Printr-un sistem de țevi (E), aburii care ies din turbină (nu din generator), suferă procesul de condensare în turnul de răcire (F) și se recirculă. Gazele rezultate în urma arderii sunt eliminate prin coșul de fum (G). Curentul electric este produs de generatoarele electrice.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1524000"/>
            <a:ext cx="9144000" cy="4038600"/>
          </a:xfrm>
          <a:prstGeom prst="rect">
            <a:avLst/>
          </a:prstGeom>
          <a:noFill/>
          <a:ln w="9525">
            <a:noFill/>
            <a:miter lim="800000"/>
            <a:headEnd/>
            <a:tailEnd/>
          </a:ln>
          <a:effectLst/>
        </p:spPr>
      </p:pic>
      <p:sp>
        <p:nvSpPr>
          <p:cNvPr id="3" name="TextBox 2"/>
          <p:cNvSpPr txBox="1"/>
          <p:nvPr/>
        </p:nvSpPr>
        <p:spPr>
          <a:xfrm>
            <a:off x="381001" y="838200"/>
            <a:ext cx="8763000" cy="369332"/>
          </a:xfrm>
          <a:prstGeom prst="rect">
            <a:avLst/>
          </a:prstGeom>
          <a:noFill/>
        </p:spPr>
        <p:txBody>
          <a:bodyPr wrap="square" rtlCol="0">
            <a:spAutoFit/>
          </a:bodyPr>
          <a:lstStyle/>
          <a:p>
            <a:r>
              <a:rPr lang="ro-RO" b="1" dirty="0" smtClean="0"/>
              <a:t>Transformări energetice care au loc în </a:t>
            </a:r>
            <a:r>
              <a:rPr lang="ro-RO" b="1" dirty="0" smtClean="0"/>
              <a:t>TERMOCENTRALĂ</a:t>
            </a:r>
            <a:endParaRPr lang="ro-RO" b="1" dirty="0"/>
          </a:p>
        </p:txBody>
      </p:sp>
    </p:spTree>
    <p:extLst>
      <p:ext uri="{BB962C8B-B14F-4D97-AF65-F5344CB8AC3E}">
        <p14:creationId xmlns:p14="http://schemas.microsoft.com/office/powerpoint/2010/main" val="40528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o-RO" sz="2000" b="1" dirty="0" smtClean="0">
                <a:latin typeface="Times New Roman" pitchFamily="18" charset="0"/>
                <a:cs typeface="Times New Roman" pitchFamily="18" charset="0"/>
              </a:rPr>
              <a:t>Aplicația 2</a:t>
            </a:r>
          </a:p>
          <a:p>
            <a:pPr indent="447675" algn="just"/>
            <a:r>
              <a:rPr lang="ro-RO" sz="2000" dirty="0" smtClean="0">
                <a:latin typeface="Times New Roman" pitchFamily="18" charset="0"/>
                <a:cs typeface="Times New Roman" pitchFamily="18" charset="0"/>
              </a:rPr>
              <a:t>Precizați ce transformări de energie au loc atunci când:</a:t>
            </a:r>
          </a:p>
          <a:p>
            <a:pPr indent="447675" algn="just"/>
            <a:r>
              <a:rPr lang="ro-RO" sz="2000" dirty="0" smtClean="0">
                <a:latin typeface="Times New Roman" pitchFamily="18" charset="0"/>
                <a:cs typeface="Times New Roman" pitchFamily="18" charset="0"/>
              </a:rPr>
              <a:t>1. în urma arderii, energia primară se transformă în energie ...................;</a:t>
            </a:r>
          </a:p>
          <a:p>
            <a:pPr indent="447675" algn="just"/>
            <a:r>
              <a:rPr lang="ro-RO" sz="2000" dirty="0" smtClean="0">
                <a:latin typeface="Times New Roman" pitchFamily="18" charset="0"/>
                <a:cs typeface="Times New Roman" pitchFamily="18" charset="0"/>
              </a:rPr>
              <a:t>2. când aburii fierbinți lovesc aletele turbinei, rotind-o, energia termică se transformă în energie ......................;</a:t>
            </a:r>
          </a:p>
          <a:p>
            <a:pPr indent="447675" algn="just"/>
            <a:r>
              <a:rPr lang="ro-RO" sz="2000" dirty="0" smtClean="0">
                <a:latin typeface="Times New Roman" pitchFamily="18" charset="0"/>
                <a:cs typeface="Times New Roman" pitchFamily="18" charset="0"/>
              </a:rPr>
              <a:t>3. axul generatorului se rotește, energia mecanică se transformă în energie ..................</a:t>
            </a:r>
          </a:p>
        </p:txBody>
      </p:sp>
      <p:sp>
        <p:nvSpPr>
          <p:cNvPr id="3" name="Rectangle 2"/>
          <p:cNvSpPr/>
          <p:nvPr/>
        </p:nvSpPr>
        <p:spPr>
          <a:xfrm>
            <a:off x="609600" y="5410200"/>
            <a:ext cx="8077200" cy="923330"/>
          </a:xfrm>
          <a:prstGeom prst="rect">
            <a:avLst/>
          </a:prstGeom>
        </p:spPr>
        <p:txBody>
          <a:bodyPr wrap="square">
            <a:spAutoFit/>
          </a:bodyPr>
          <a:lstStyle/>
          <a:p>
            <a:pPr indent="358775" algn="just"/>
            <a:r>
              <a:rPr lang="ro-RO" dirty="0" smtClean="0">
                <a:latin typeface="Arial" pitchFamily="34" charset="0"/>
                <a:cs typeface="Arial" pitchFamily="34" charset="0"/>
              </a:rPr>
              <a:t>Energia termică rezultată în urma procesului de producție a energiei electrice este distribuită către consumatori. Aceștia pot fi: locuințe, instituții sociale, fabrici, sere etc.</a:t>
            </a:r>
          </a:p>
        </p:txBody>
      </p:sp>
      <p:sp>
        <p:nvSpPr>
          <p:cNvPr id="5" name="TextBox 4"/>
          <p:cNvSpPr txBox="1"/>
          <p:nvPr/>
        </p:nvSpPr>
        <p:spPr>
          <a:xfrm>
            <a:off x="152400" y="2667000"/>
            <a:ext cx="2819400" cy="2554545"/>
          </a:xfrm>
          <a:prstGeom prst="rect">
            <a:avLst/>
          </a:prstGeom>
          <a:noFill/>
        </p:spPr>
        <p:txBody>
          <a:bodyPr wrap="square" rtlCol="0">
            <a:spAutoFit/>
          </a:bodyPr>
          <a:lstStyle/>
          <a:p>
            <a:pPr algn="ctr"/>
            <a:r>
              <a:rPr lang="ro-RO" sz="2000" b="1" i="1" dirty="0" smtClean="0">
                <a:latin typeface="Arial" pitchFamily="34" charset="0"/>
                <a:cs typeface="Arial" pitchFamily="34" charset="0"/>
              </a:rPr>
              <a:t>Avantaje</a:t>
            </a:r>
          </a:p>
          <a:p>
            <a:r>
              <a:rPr lang="ro-RO" sz="2000" dirty="0" smtClean="0">
                <a:latin typeface="Arial" pitchFamily="34" charset="0"/>
                <a:cs typeface="Arial" pitchFamily="34" charset="0"/>
                <a:sym typeface="Symbol"/>
              </a:rPr>
              <a:t> </a:t>
            </a:r>
            <a:r>
              <a:rPr lang="ro-RO" sz="2000" dirty="0" smtClean="0">
                <a:latin typeface="Arial" pitchFamily="34" charset="0"/>
                <a:cs typeface="Arial" pitchFamily="34" charset="0"/>
              </a:rPr>
              <a:t>timp relativ scurt de punere în funcțiune;</a:t>
            </a:r>
          </a:p>
          <a:p>
            <a:r>
              <a:rPr lang="ro-RO" sz="2000" dirty="0" smtClean="0">
                <a:latin typeface="Arial" pitchFamily="34" charset="0"/>
                <a:cs typeface="Arial" pitchFamily="34" charset="0"/>
                <a:sym typeface="Symbol"/>
              </a:rPr>
              <a:t> </a:t>
            </a:r>
            <a:r>
              <a:rPr lang="ro-RO" sz="2000" dirty="0" smtClean="0">
                <a:latin typeface="Arial" pitchFamily="34" charset="0"/>
                <a:cs typeface="Arial" pitchFamily="34" charset="0"/>
              </a:rPr>
              <a:t>fond de investiții mai redus față de alte tipuri de centrale;</a:t>
            </a:r>
          </a:p>
          <a:p>
            <a:r>
              <a:rPr lang="ro-RO" sz="2000" dirty="0" smtClean="0">
                <a:latin typeface="Arial" pitchFamily="34" charset="0"/>
                <a:cs typeface="Arial" pitchFamily="34" charset="0"/>
                <a:sym typeface="Symbol"/>
              </a:rPr>
              <a:t> c</a:t>
            </a:r>
            <a:r>
              <a:rPr lang="ro-RO" sz="2000" dirty="0" smtClean="0">
                <a:latin typeface="Arial" pitchFamily="34" charset="0"/>
                <a:cs typeface="Arial" pitchFamily="34" charset="0"/>
              </a:rPr>
              <a:t>onstanță în funcționare</a:t>
            </a:r>
            <a:endParaRPr lang="ro-RO" sz="2000" dirty="0">
              <a:latin typeface="Arial" pitchFamily="34" charset="0"/>
              <a:cs typeface="Arial" pitchFamily="34" charset="0"/>
            </a:endParaRPr>
          </a:p>
        </p:txBody>
      </p:sp>
      <p:sp>
        <p:nvSpPr>
          <p:cNvPr id="6" name="TextBox 5"/>
          <p:cNvSpPr txBox="1"/>
          <p:nvPr/>
        </p:nvSpPr>
        <p:spPr>
          <a:xfrm>
            <a:off x="6019800" y="2743200"/>
            <a:ext cx="2971800" cy="2246769"/>
          </a:xfrm>
          <a:prstGeom prst="rect">
            <a:avLst/>
          </a:prstGeom>
          <a:noFill/>
        </p:spPr>
        <p:txBody>
          <a:bodyPr wrap="square" rtlCol="0">
            <a:spAutoFit/>
          </a:bodyPr>
          <a:lstStyle/>
          <a:p>
            <a:pPr algn="ctr"/>
            <a:r>
              <a:rPr lang="ro-RO" sz="2000" b="1" i="1" dirty="0" smtClean="0">
                <a:latin typeface="Arial" pitchFamily="34" charset="0"/>
                <a:cs typeface="Arial" pitchFamily="34" charset="0"/>
              </a:rPr>
              <a:t>Dezavantaje</a:t>
            </a:r>
          </a:p>
          <a:p>
            <a:r>
              <a:rPr lang="ro-RO" sz="2000" dirty="0" smtClean="0">
                <a:latin typeface="Arial" pitchFamily="34" charset="0"/>
                <a:cs typeface="Arial" pitchFamily="34" charset="0"/>
                <a:sym typeface="Symbol"/>
              </a:rPr>
              <a:t> </a:t>
            </a:r>
            <a:r>
              <a:rPr lang="ro-RO" sz="2000" dirty="0" smtClean="0">
                <a:latin typeface="Arial" pitchFamily="34" charset="0"/>
                <a:cs typeface="Arial" pitchFamily="34" charset="0"/>
              </a:rPr>
              <a:t>folosește resurse epuizabile;</a:t>
            </a:r>
          </a:p>
          <a:p>
            <a:r>
              <a:rPr lang="ro-RO" sz="2000" dirty="0" smtClean="0">
                <a:latin typeface="Arial" pitchFamily="34" charset="0"/>
                <a:cs typeface="Arial" pitchFamily="34" charset="0"/>
                <a:sym typeface="Symbol"/>
              </a:rPr>
              <a:t> </a:t>
            </a:r>
            <a:r>
              <a:rPr lang="ro-RO" sz="2000" dirty="0" smtClean="0">
                <a:latin typeface="Arial" pitchFamily="34" charset="0"/>
                <a:cs typeface="Arial" pitchFamily="34" charset="0"/>
              </a:rPr>
              <a:t>sunt puternic poluante datorită fumului şi a reziduurilor rezultate</a:t>
            </a:r>
          </a:p>
          <a:p>
            <a:endParaRPr lang="ro-RO" sz="2000" dirty="0">
              <a:latin typeface="Arial" pitchFamily="34" charset="0"/>
              <a:cs typeface="Arial" pitchFamily="34" charset="0"/>
            </a:endParaRPr>
          </a:p>
        </p:txBody>
      </p:sp>
      <p:pic>
        <p:nvPicPr>
          <p:cNvPr id="8" name="Picture 7" descr="termocentrala-Oradea-300x224.jpg"/>
          <p:cNvPicPr>
            <a:picLocks noChangeAspect="1"/>
          </p:cNvPicPr>
          <p:nvPr/>
        </p:nvPicPr>
        <p:blipFill>
          <a:blip r:embed="rId2" cstate="print"/>
          <a:stretch>
            <a:fillRect/>
          </a:stretch>
        </p:blipFill>
        <p:spPr>
          <a:xfrm>
            <a:off x="3048000" y="2819400"/>
            <a:ext cx="2857500" cy="2286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2F934F-1A16-4069-B3FB-B9336FC40DBE}"/>
              </a:ext>
            </a:extLst>
          </p:cNvPr>
          <p:cNvSpPr>
            <a:spLocks noGrp="1"/>
          </p:cNvSpPr>
          <p:nvPr>
            <p:ph type="title"/>
          </p:nvPr>
        </p:nvSpPr>
        <p:spPr>
          <a:xfrm>
            <a:off x="4732934" y="960272"/>
            <a:ext cx="2571750" cy="406185"/>
          </a:xfrm>
        </p:spPr>
        <p:txBody>
          <a:bodyPr anchor="b">
            <a:normAutofit fontScale="90000"/>
          </a:bodyPr>
          <a:lstStyle/>
          <a:p>
            <a:r>
              <a:rPr lang="ro-RO" sz="4050" dirty="0"/>
              <a:t>Curiozități</a:t>
            </a:r>
            <a:endParaRPr lang="en-US" sz="4050" dirty="0"/>
          </a:p>
        </p:txBody>
      </p:sp>
      <p:sp>
        <p:nvSpPr>
          <p:cNvPr id="3" name="Substituent conținut 2">
            <a:extLst>
              <a:ext uri="{FF2B5EF4-FFF2-40B4-BE49-F238E27FC236}">
                <a16:creationId xmlns:a16="http://schemas.microsoft.com/office/drawing/2014/main" id="{7D95070A-D138-4FD7-BF3B-184BB432505E}"/>
              </a:ext>
            </a:extLst>
          </p:cNvPr>
          <p:cNvSpPr>
            <a:spLocks noGrp="1"/>
          </p:cNvSpPr>
          <p:nvPr>
            <p:ph idx="1"/>
          </p:nvPr>
        </p:nvSpPr>
        <p:spPr>
          <a:xfrm>
            <a:off x="76200" y="351454"/>
            <a:ext cx="4038600" cy="5515945"/>
          </a:xfrm>
        </p:spPr>
        <p:txBody>
          <a:bodyPr anchor="t">
            <a:noAutofit/>
          </a:bodyPr>
          <a:lstStyle/>
          <a:p>
            <a:pPr marL="0" indent="0" algn="just">
              <a:buNone/>
            </a:pPr>
            <a:r>
              <a:rPr lang="ro-RO" sz="2200" dirty="0">
                <a:highlight>
                  <a:srgbClr val="FFFF00"/>
                </a:highlight>
              </a:rPr>
              <a:t>Cea mai mare termocentrala din România este</a:t>
            </a:r>
            <a:r>
              <a:rPr lang="ro-RO" sz="2200" dirty="0" smtClean="0">
                <a:highlight>
                  <a:srgbClr val="FFFF00"/>
                </a:highlight>
              </a:rPr>
              <a:t>................... </a:t>
            </a:r>
            <a:r>
              <a:rPr lang="ro-RO" sz="2200" dirty="0">
                <a:highlight>
                  <a:srgbClr val="FFFF00"/>
                </a:highlight>
              </a:rPr>
              <a:t>ș</a:t>
            </a:r>
            <a:r>
              <a:rPr lang="ro-RO" sz="2200" dirty="0" smtClean="0">
                <a:highlight>
                  <a:srgbClr val="FFFF00"/>
                </a:highlight>
              </a:rPr>
              <a:t>i asigură României ....... </a:t>
            </a:r>
            <a:r>
              <a:rPr lang="ro-RO" sz="2200" dirty="0">
                <a:highlight>
                  <a:srgbClr val="FFFF00"/>
                </a:highlight>
              </a:rPr>
              <a:t>% din necesarul de energie electrică</a:t>
            </a:r>
            <a:r>
              <a:rPr lang="ro-RO" sz="2200" dirty="0" smtClean="0">
                <a:highlight>
                  <a:srgbClr val="FFFF00"/>
                </a:highlight>
              </a:rPr>
              <a:t>.</a:t>
            </a:r>
          </a:p>
          <a:p>
            <a:endParaRPr lang="ro-RO" sz="2000" dirty="0">
              <a:highlight>
                <a:srgbClr val="FFFF00"/>
              </a:highlight>
            </a:endParaRPr>
          </a:p>
          <a:p>
            <a:endParaRPr lang="ro-RO" sz="2000" dirty="0" smtClean="0">
              <a:highlight>
                <a:srgbClr val="FFFF00"/>
              </a:highlight>
            </a:endParaRPr>
          </a:p>
          <a:p>
            <a:pPr marL="0" indent="0">
              <a:buNone/>
            </a:pPr>
            <a:endParaRPr lang="ro-RO" sz="2000" dirty="0">
              <a:highlight>
                <a:srgbClr val="FFFF00"/>
              </a:highlight>
            </a:endParaRPr>
          </a:p>
          <a:p>
            <a:pPr marL="0" indent="0">
              <a:buNone/>
            </a:pPr>
            <a:r>
              <a:rPr lang="ro-RO" dirty="0"/>
              <a:t>Alte termocentrale :</a:t>
            </a:r>
            <a:br>
              <a:rPr lang="ro-RO" dirty="0"/>
            </a:br>
            <a:r>
              <a:rPr lang="ro-RO" sz="2000" dirty="0"/>
              <a:t>      Sucursala Termocentrale Borzești </a:t>
            </a:r>
            <a:br>
              <a:rPr lang="ro-RO" sz="2000" dirty="0"/>
            </a:br>
            <a:r>
              <a:rPr lang="ro-RO" sz="2000" dirty="0"/>
              <a:t>      Complexul Energetic Rovinari </a:t>
            </a:r>
            <a:br>
              <a:rPr lang="ro-RO" sz="2000" dirty="0"/>
            </a:br>
            <a:r>
              <a:rPr lang="ro-RO" sz="2000" dirty="0"/>
              <a:t>      Complexul Energetic Craiova </a:t>
            </a:r>
            <a:br>
              <a:rPr lang="ro-RO" sz="2000" dirty="0"/>
            </a:br>
            <a:r>
              <a:rPr lang="ro-RO" sz="2000" dirty="0"/>
              <a:t>      Electrocentrale Deva </a:t>
            </a:r>
            <a:br>
              <a:rPr lang="ro-RO" sz="2000" dirty="0"/>
            </a:br>
            <a:r>
              <a:rPr lang="ro-RO" sz="2000" dirty="0"/>
              <a:t>      Electrocentrale Galați </a:t>
            </a:r>
            <a:br>
              <a:rPr lang="ro-RO" sz="2000" dirty="0"/>
            </a:br>
            <a:r>
              <a:rPr lang="ro-RO" sz="2000" dirty="0"/>
              <a:t>      Electrocentrale Oradea</a:t>
            </a:r>
            <a:br>
              <a:rPr lang="ro-RO" sz="2000" dirty="0"/>
            </a:br>
            <a:r>
              <a:rPr lang="ro-RO" sz="2000" dirty="0"/>
              <a:t>      Termocentrala Comănești </a:t>
            </a:r>
            <a:br>
              <a:rPr lang="ro-RO" sz="2000" dirty="0"/>
            </a:br>
            <a:r>
              <a:rPr lang="ro-RO" sz="2000" dirty="0"/>
              <a:t>      Termocentrala de la Brazi</a:t>
            </a:r>
            <a:endParaRPr lang="en-US" sz="2000" dirty="0"/>
          </a:p>
        </p:txBody>
      </p:sp>
      <p:pic>
        <p:nvPicPr>
          <p:cNvPr id="5122" name="Picture 2" descr="Complexul Energetic Oltenia, sediu în București">
            <a:extLst>
              <a:ext uri="{FF2B5EF4-FFF2-40B4-BE49-F238E27FC236}">
                <a16:creationId xmlns:a16="http://schemas.microsoft.com/office/drawing/2014/main" id="{553B645F-4EE8-415A-A9FA-A03049EB0E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12171" y="1752600"/>
            <a:ext cx="5177790" cy="310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96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3237" y="228600"/>
            <a:ext cx="3435556" cy="461665"/>
          </a:xfrm>
          <a:prstGeom prst="rect">
            <a:avLst/>
          </a:prstGeom>
        </p:spPr>
        <p:txBody>
          <a:bodyPr wrap="none">
            <a:spAutoFit/>
          </a:bodyPr>
          <a:lstStyle/>
          <a:p>
            <a:pPr lvl="0" algn="ctr" fontAlgn="base">
              <a:spcBef>
                <a:spcPct val="0"/>
              </a:spcBef>
              <a:spcAft>
                <a:spcPct val="0"/>
              </a:spcAft>
            </a:pPr>
            <a:r>
              <a:rPr lang="ro-RO" sz="2400" b="1" dirty="0" smtClean="0">
                <a:latin typeface="Arial" pitchFamily="34" charset="0"/>
              </a:rPr>
              <a:t>CETRALE NUCLEARE</a:t>
            </a:r>
            <a:endParaRPr lang="ro-RO" sz="2400" dirty="0" smtClean="0">
              <a:latin typeface="Arial" pitchFamily="34" charset="0"/>
            </a:endParaRPr>
          </a:p>
        </p:txBody>
      </p:sp>
      <p:sp>
        <p:nvSpPr>
          <p:cNvPr id="3" name="Rectangle 2"/>
          <p:cNvSpPr/>
          <p:nvPr/>
        </p:nvSpPr>
        <p:spPr>
          <a:xfrm>
            <a:off x="304800" y="685800"/>
            <a:ext cx="8534400" cy="1938992"/>
          </a:xfrm>
          <a:prstGeom prst="rect">
            <a:avLst/>
          </a:prstGeom>
        </p:spPr>
        <p:txBody>
          <a:bodyPr wrap="square">
            <a:spAutoFit/>
          </a:bodyPr>
          <a:lstStyle/>
          <a:p>
            <a:pPr indent="538163" algn="just"/>
            <a:r>
              <a:rPr lang="ro-RO" sz="2000" dirty="0" smtClean="0">
                <a:latin typeface="Arial" pitchFamily="34" charset="0"/>
                <a:cs typeface="Arial" pitchFamily="34" charset="0"/>
              </a:rPr>
              <a:t>Sunt instalații moderne de producere a energiei electrice pe baza reacțiilor nucleare.</a:t>
            </a:r>
          </a:p>
          <a:p>
            <a:pPr indent="538163" algn="just"/>
            <a:r>
              <a:rPr lang="ro-RO" sz="2000" dirty="0" smtClean="0">
                <a:latin typeface="Arial" pitchFamily="34" charset="0"/>
                <a:cs typeface="Arial" pitchFamily="34" charset="0"/>
              </a:rPr>
              <a:t>Reactorul nuclear este o instalație complexă în care se realizează </a:t>
            </a:r>
            <a:r>
              <a:rPr lang="ro-RO" sz="2000" i="1" dirty="0" smtClean="0">
                <a:latin typeface="Arial" pitchFamily="34" charset="0"/>
                <a:cs typeface="Arial" pitchFamily="34" charset="0"/>
              </a:rPr>
              <a:t>fisiunea</a:t>
            </a:r>
            <a:r>
              <a:rPr lang="ro-RO" sz="2000" dirty="0" smtClean="0">
                <a:latin typeface="Arial" pitchFamily="34" charset="0"/>
                <a:cs typeface="Arial" pitchFamily="34" charset="0"/>
              </a:rPr>
              <a:t> nucleelor elementelor grele (uraniu, plutoniu) printr-o reacție în lanț controlată, cu scopul de a permite utilizarea energiei degajate.</a:t>
            </a:r>
            <a:endParaRPr lang="ro-RO" sz="2000" dirty="0">
              <a:latin typeface="Arial" pitchFamily="34" charset="0"/>
              <a:cs typeface="Arial" pitchFamily="34" charset="0"/>
            </a:endParaRPr>
          </a:p>
        </p:txBody>
      </p:sp>
      <p:pic>
        <p:nvPicPr>
          <p:cNvPr id="4" name="Picture 3" descr="nuclearo centrala.jpg"/>
          <p:cNvPicPr>
            <a:picLocks noChangeAspect="1"/>
          </p:cNvPicPr>
          <p:nvPr/>
        </p:nvPicPr>
        <p:blipFill>
          <a:blip r:embed="rId2" cstate="print"/>
          <a:stretch>
            <a:fillRect/>
          </a:stretch>
        </p:blipFill>
        <p:spPr>
          <a:xfrm>
            <a:off x="1447800" y="2743200"/>
            <a:ext cx="6324600" cy="39514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71169" cy="1631216"/>
          </a:xfrm>
          <a:prstGeom prst="rect">
            <a:avLst/>
          </a:prstGeom>
          <a:noFill/>
        </p:spPr>
        <p:txBody>
          <a:bodyPr wrap="square" rtlCol="0">
            <a:spAutoFit/>
          </a:bodyPr>
          <a:lstStyle/>
          <a:p>
            <a:pPr indent="357188" algn="just"/>
            <a:r>
              <a:rPr lang="ro-RO" sz="2000" dirty="0" smtClean="0">
                <a:latin typeface="Arial" pitchFamily="34" charset="0"/>
                <a:cs typeface="Arial" pitchFamily="34" charset="0"/>
              </a:rPr>
              <a:t>Energia nucleară este energia degajată dintr-o reacție nucleară de fisiune, fuziune sau dezintegrare radioactivă. </a:t>
            </a:r>
          </a:p>
          <a:p>
            <a:pPr indent="357188" algn="just"/>
            <a:r>
              <a:rPr lang="ro-RO" sz="2000" dirty="0" smtClean="0">
                <a:latin typeface="Arial" pitchFamily="34" charset="0"/>
                <a:cs typeface="Arial" pitchFamily="34" charset="0"/>
              </a:rPr>
              <a:t>• </a:t>
            </a:r>
            <a:r>
              <a:rPr lang="ro-RO" sz="2000" i="1" dirty="0" smtClean="0">
                <a:latin typeface="Arial" pitchFamily="34" charset="0"/>
                <a:cs typeface="Arial" pitchFamily="34" charset="0"/>
              </a:rPr>
              <a:t>Fisiunea</a:t>
            </a:r>
            <a:r>
              <a:rPr lang="ro-RO" sz="2000" dirty="0" smtClean="0">
                <a:latin typeface="Arial" pitchFamily="34" charset="0"/>
                <a:cs typeface="Arial" pitchFamily="34" charset="0"/>
              </a:rPr>
              <a:t> – scindarea nucleului atomic al elementelor grele în două nuclee producându-se sub acțiunea (ciocnirea) unor particule incidente (exemplu neutroni);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362200"/>
            <a:ext cx="4151722" cy="1752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057400"/>
            <a:ext cx="3429000" cy="20479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343400"/>
            <a:ext cx="3073524" cy="2305143"/>
          </a:xfrm>
          <a:prstGeom prst="rect">
            <a:avLst/>
          </a:prstGeom>
        </p:spPr>
      </p:pic>
      <p:sp>
        <p:nvSpPr>
          <p:cNvPr id="6" name="Rectangle 5"/>
          <p:cNvSpPr/>
          <p:nvPr/>
        </p:nvSpPr>
        <p:spPr>
          <a:xfrm>
            <a:off x="384183" y="4801854"/>
            <a:ext cx="4572000" cy="923330"/>
          </a:xfrm>
          <a:prstGeom prst="rect">
            <a:avLst/>
          </a:prstGeom>
        </p:spPr>
        <p:txBody>
          <a:bodyPr>
            <a:spAutoFit/>
          </a:bodyPr>
          <a:lstStyle/>
          <a:p>
            <a:pPr indent="357188" algn="just"/>
            <a:r>
              <a:rPr lang="ro-RO" dirty="0">
                <a:latin typeface="Arial" pitchFamily="34" charset="0"/>
                <a:cs typeface="Arial" pitchFamily="34" charset="0"/>
              </a:rPr>
              <a:t>• </a:t>
            </a:r>
            <a:r>
              <a:rPr lang="ro-RO" i="1" dirty="0">
                <a:latin typeface="Arial" pitchFamily="34" charset="0"/>
                <a:cs typeface="Arial" pitchFamily="34" charset="0"/>
              </a:rPr>
              <a:t>Fuziune</a:t>
            </a:r>
            <a:r>
              <a:rPr lang="ro-RO" dirty="0">
                <a:latin typeface="Arial" pitchFamily="34" charset="0"/>
                <a:cs typeface="Arial" pitchFamily="34" charset="0"/>
              </a:rPr>
              <a:t>  unirea a două nuclee ușoare pentru a forma un nucleu mai greu și eliberarea unei mari cantități de energie</a:t>
            </a:r>
            <a:endParaRPr lang="en-US" dirty="0">
              <a:latin typeface="Arial" pitchFamily="34" charset="0"/>
              <a:cs typeface="Arial" pitchFamily="34" charset="0"/>
            </a:endParaRPr>
          </a:p>
        </p:txBody>
      </p:sp>
    </p:spTree>
    <p:extLst>
      <p:ext uri="{BB962C8B-B14F-4D97-AF65-F5344CB8AC3E}">
        <p14:creationId xmlns:p14="http://schemas.microsoft.com/office/powerpoint/2010/main" val="17045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srcRect b="75472"/>
          <a:stretch/>
        </p:blipFill>
        <p:spPr bwMode="auto">
          <a:xfrm>
            <a:off x="1" y="1524000"/>
            <a:ext cx="9144000" cy="990600"/>
          </a:xfrm>
          <a:prstGeom prst="rect">
            <a:avLst/>
          </a:prstGeom>
          <a:noFill/>
          <a:ln w="9525">
            <a:noFill/>
            <a:miter lim="800000"/>
            <a:headEnd/>
            <a:tailEnd/>
          </a:ln>
          <a:effectLst/>
        </p:spPr>
      </p:pic>
      <p:sp>
        <p:nvSpPr>
          <p:cNvPr id="3" name="TextBox 2"/>
          <p:cNvSpPr txBox="1"/>
          <p:nvPr/>
        </p:nvSpPr>
        <p:spPr>
          <a:xfrm>
            <a:off x="381001" y="838200"/>
            <a:ext cx="8763000" cy="369332"/>
          </a:xfrm>
          <a:prstGeom prst="rect">
            <a:avLst/>
          </a:prstGeom>
          <a:noFill/>
        </p:spPr>
        <p:txBody>
          <a:bodyPr wrap="square" rtlCol="0">
            <a:spAutoFit/>
          </a:bodyPr>
          <a:lstStyle/>
          <a:p>
            <a:r>
              <a:rPr lang="ro-RO" b="1" dirty="0" smtClean="0"/>
              <a:t>Transformări energetice care au loc în </a:t>
            </a:r>
            <a:r>
              <a:rPr lang="ro-RO" b="1" dirty="0" smtClean="0"/>
              <a:t>CENTRAL NUCLEARĂ</a:t>
            </a:r>
            <a:endParaRPr lang="ro-RO" b="1" dirty="0"/>
          </a:p>
        </p:txBody>
      </p:sp>
      <p:pic>
        <p:nvPicPr>
          <p:cNvPr id="5" name="Picture 2"/>
          <p:cNvPicPr>
            <a:picLocks noChangeAspect="1" noChangeArrowheads="1"/>
          </p:cNvPicPr>
          <p:nvPr/>
        </p:nvPicPr>
        <p:blipFill>
          <a:blip r:embed="rId3" cstate="print"/>
          <a:srcRect/>
          <a:stretch>
            <a:fillRect/>
          </a:stretch>
        </p:blipFill>
        <p:spPr bwMode="auto">
          <a:xfrm>
            <a:off x="0" y="2514600"/>
            <a:ext cx="9144000" cy="2971800"/>
          </a:xfrm>
          <a:prstGeom prst="rect">
            <a:avLst/>
          </a:prstGeom>
          <a:noFill/>
          <a:ln w="9525">
            <a:noFill/>
            <a:miter lim="800000"/>
            <a:headEnd/>
            <a:tailEnd/>
          </a:ln>
          <a:effectLst/>
        </p:spPr>
      </p:pic>
    </p:spTree>
    <p:extLst>
      <p:ext uri="{BB962C8B-B14F-4D97-AF65-F5344CB8AC3E}">
        <p14:creationId xmlns:p14="http://schemas.microsoft.com/office/powerpoint/2010/main" val="4253321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04800" y="3810000"/>
            <a:ext cx="4267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o-RO" sz="2000" b="1" i="1" dirty="0" smtClean="0">
                <a:latin typeface="Arial" pitchFamily="34" charset="0"/>
                <a:ea typeface="Arial" pitchFamily="34" charset="0"/>
                <a:cs typeface="Arial" pitchFamily="34" charset="0"/>
              </a:rPr>
              <a:t>Avantaje</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produc 10% din energia electrică la nivel mondial;</a:t>
            </a:r>
            <a:endParaRPr kumimoji="0" lang="ro-RO" sz="20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lang="ro-RO" sz="2000" dirty="0" smtClean="0">
                <a:latin typeface="Arial" pitchFamily="34" charset="0"/>
                <a:cs typeface="Arial" pitchFamily="34" charset="0"/>
              </a:rPr>
              <a:t> folosesc combustibil nuclear în cantităţi mici şi produc mari cantităţi de energie fiind foarte eficiente în exploatare; poluarea este mult redusă în cazul asigurării securizării.</a:t>
            </a:r>
            <a:endParaRPr kumimoji="0" lang="ro-RO"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5029200" y="4040088"/>
            <a:ext cx="3810000" cy="22845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lgn="ctr" fontAlgn="base">
              <a:spcBef>
                <a:spcPct val="0"/>
              </a:spcBef>
              <a:spcAft>
                <a:spcPct val="0"/>
              </a:spcAft>
            </a:pPr>
            <a:r>
              <a:rPr lang="ro-RO" sz="2000" b="1" i="1" dirty="0" smtClean="0">
                <a:latin typeface="Arial" pitchFamily="34" charset="0"/>
                <a:ea typeface="Arial" pitchFamily="34" charset="0"/>
                <a:cs typeface="Arial" pitchFamily="34" charset="0"/>
              </a:rPr>
              <a:t>Dezavantaje</a:t>
            </a:r>
          </a:p>
          <a:p>
            <a:pPr lvl="0" indent="180975" algn="just" fontAlgn="base">
              <a:spcBef>
                <a:spcPct val="0"/>
              </a:spcBef>
              <a:spcAft>
                <a:spcPct val="0"/>
              </a:spcAft>
            </a:pP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prezintă un grad ridicat de risc, deoarece un accident major în timpul funcționării poate produce un dezastru nuclear</a:t>
            </a:r>
            <a:r>
              <a:rPr kumimoji="0" lang="ro-RO" sz="2000" b="0" i="0" u="none" strike="noStrike" cap="none" normalizeH="0" dirty="0" smtClean="0">
                <a:ln>
                  <a:noFill/>
                </a:ln>
                <a:solidFill>
                  <a:schemeClr val="tx1"/>
                </a:solidFill>
                <a:effectLst/>
                <a:latin typeface="Arial" pitchFamily="34" charset="0"/>
                <a:ea typeface="Arial" pitchFamily="34" charset="0"/>
                <a:cs typeface="Arial" pitchFamily="34" charset="0"/>
              </a:rPr>
              <a:t> pe zone extinse (</a:t>
            </a: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Cernobîl, 1986)</a:t>
            </a:r>
            <a:endParaRPr kumimoji="0" lang="ro-RO"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09600" y="304800"/>
            <a:ext cx="8001000" cy="400110"/>
          </a:xfrm>
          <a:prstGeom prst="rect">
            <a:avLst/>
          </a:prstGeom>
        </p:spPr>
        <p:txBody>
          <a:bodyPr wrap="square">
            <a:spAutoFit/>
          </a:bodyPr>
          <a:lstStyle/>
          <a:p>
            <a:pPr indent="452438"/>
            <a:r>
              <a:rPr lang="ro-RO" sz="2000" dirty="0" smtClean="0">
                <a:latin typeface="Arial" pitchFamily="34" charset="0"/>
                <a:cs typeface="Arial" pitchFamily="34" charset="0"/>
              </a:rPr>
              <a:t>Singura centrală nucleară din România se află la Cernavodă.</a:t>
            </a:r>
            <a:endParaRPr lang="ro-RO" sz="2000" dirty="0">
              <a:latin typeface="Arial" pitchFamily="34" charset="0"/>
              <a:cs typeface="Arial" pitchFamily="34" charset="0"/>
            </a:endParaRPr>
          </a:p>
        </p:txBody>
      </p:sp>
      <p:pic>
        <p:nvPicPr>
          <p:cNvPr id="6" name="Picture 5" descr="nucleara FittingEnragedAntbear-size_restricted.gif"/>
          <p:cNvPicPr>
            <a:picLocks noChangeAspect="1"/>
          </p:cNvPicPr>
          <p:nvPr/>
        </p:nvPicPr>
        <p:blipFill>
          <a:blip r:embed="rId2" cstate="print"/>
          <a:stretch>
            <a:fillRect/>
          </a:stretch>
        </p:blipFill>
        <p:spPr>
          <a:xfrm>
            <a:off x="1371600" y="762000"/>
            <a:ext cx="6405335" cy="291941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838200"/>
            <a:ext cx="7620000" cy="4199098"/>
          </a:xfrm>
          <a:prstGeom prst="rect">
            <a:avLst/>
          </a:prstGeom>
        </p:spPr>
        <p:txBody>
          <a:bodyPr wrap="square">
            <a:spAutoFit/>
          </a:bodyPr>
          <a:lstStyle/>
          <a:p>
            <a:pPr algn="ctr" fontAlgn="base">
              <a:spcBef>
                <a:spcPct val="0"/>
              </a:spcBef>
              <a:spcAft>
                <a:spcPct val="0"/>
              </a:spcAft>
            </a:pPr>
            <a:r>
              <a:rPr lang="ro-RO" sz="2400" b="1" dirty="0" smtClean="0">
                <a:latin typeface="Arial" pitchFamily="34" charset="0"/>
                <a:cs typeface="Arial" pitchFamily="34" charset="0"/>
              </a:rPr>
              <a:t>DICȚIONAR</a:t>
            </a:r>
          </a:p>
          <a:p>
            <a:pPr algn="ctr" fontAlgn="base">
              <a:spcBef>
                <a:spcPct val="0"/>
              </a:spcBef>
              <a:spcAft>
                <a:spcPct val="0"/>
              </a:spcAft>
            </a:pPr>
            <a:endParaRPr lang="ro-RO" sz="2400" b="1" dirty="0" smtClean="0">
              <a:latin typeface="Arial" pitchFamily="34" charset="0"/>
              <a:cs typeface="Arial" pitchFamily="34" charset="0"/>
            </a:endParaRPr>
          </a:p>
          <a:p>
            <a:pPr indent="452438" algn="just" fontAlgn="base">
              <a:lnSpc>
                <a:spcPct val="114000"/>
              </a:lnSpc>
              <a:spcBef>
                <a:spcPct val="0"/>
              </a:spcBef>
              <a:spcAft>
                <a:spcPct val="0"/>
              </a:spcAft>
            </a:pPr>
            <a:r>
              <a:rPr lang="ro-RO" sz="2400" b="1" dirty="0" smtClean="0">
                <a:latin typeface="Arial" pitchFamily="34" charset="0"/>
                <a:cs typeface="Arial" pitchFamily="34" charset="0"/>
              </a:rPr>
              <a:t>energie primară </a:t>
            </a:r>
            <a:r>
              <a:rPr lang="ro-RO" sz="2400" dirty="0" smtClean="0">
                <a:latin typeface="Arial" pitchFamily="34" charset="0"/>
                <a:cs typeface="Arial" pitchFamily="34" charset="0"/>
              </a:rPr>
              <a:t>– energie obținută</a:t>
            </a:r>
            <a:r>
              <a:rPr lang="ro-RO" sz="2400" b="1" dirty="0" smtClean="0">
                <a:latin typeface="Arial" pitchFamily="34" charset="0"/>
                <a:cs typeface="Arial" pitchFamily="34" charset="0"/>
              </a:rPr>
              <a:t> </a:t>
            </a:r>
            <a:r>
              <a:rPr lang="ro-RO" sz="2400" dirty="0" smtClean="0">
                <a:latin typeface="Arial" pitchFamily="34" charset="0"/>
                <a:cs typeface="Arial" pitchFamily="34" charset="0"/>
              </a:rPr>
              <a:t>din exploatarea surselor de ener-gie existente în natură, de la soare, vânt, apă etc.;</a:t>
            </a:r>
          </a:p>
          <a:p>
            <a:pPr indent="452438" algn="just" fontAlgn="base">
              <a:lnSpc>
                <a:spcPct val="114000"/>
              </a:lnSpc>
              <a:spcBef>
                <a:spcPct val="0"/>
              </a:spcBef>
              <a:spcAft>
                <a:spcPct val="0"/>
              </a:spcAft>
            </a:pPr>
            <a:r>
              <a:rPr lang="ro-RO" sz="2400" b="1" dirty="0" smtClean="0">
                <a:latin typeface="Arial" pitchFamily="34" charset="0"/>
                <a:cs typeface="Arial" pitchFamily="34" charset="0"/>
              </a:rPr>
              <a:t>reactor </a:t>
            </a:r>
            <a:r>
              <a:rPr lang="ro-RO" sz="2400" dirty="0" smtClean="0">
                <a:latin typeface="Arial" pitchFamily="34" charset="0"/>
                <a:cs typeface="Arial" pitchFamily="34" charset="0"/>
              </a:rPr>
              <a:t>– instalație tehnologică în care are loc o reacție de fisiune nucleară;</a:t>
            </a:r>
          </a:p>
          <a:p>
            <a:pPr indent="452438" algn="just">
              <a:lnSpc>
                <a:spcPct val="114000"/>
              </a:lnSpc>
            </a:pPr>
            <a:r>
              <a:rPr lang="ro-RO" sz="2400" b="1" dirty="0" smtClean="0">
                <a:latin typeface="Arial" pitchFamily="34" charset="0"/>
                <a:cs typeface="Arial" pitchFamily="34" charset="0"/>
              </a:rPr>
              <a:t>moderator </a:t>
            </a:r>
            <a:r>
              <a:rPr lang="ro-RO" sz="2400" dirty="0" smtClean="0">
                <a:latin typeface="Arial" pitchFamily="34" charset="0"/>
                <a:cs typeface="Arial" pitchFamily="34" charset="0"/>
              </a:rPr>
              <a:t>– componentă a miezului reactorului nuclear, necesară pentru încetinirea neutronilor rezultați din reacția de fisiune.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_s18438"/>
          <p:cNvSpPr>
            <a:spLocks noChangeShapeType="1"/>
          </p:cNvSpPr>
          <p:nvPr/>
        </p:nvSpPr>
        <p:spPr bwMode="auto">
          <a:xfrm flipH="1" flipV="1">
            <a:off x="2343148" y="4121665"/>
            <a:ext cx="1370698" cy="172281"/>
          </a:xfrm>
          <a:prstGeom prst="line">
            <a:avLst/>
          </a:prstGeom>
          <a:noFill/>
          <a:ln w="28575">
            <a:solidFill>
              <a:schemeClr val="bg2"/>
            </a:solidFill>
            <a:round/>
            <a:headEnd/>
            <a:tailEnd/>
          </a:ln>
        </p:spPr>
        <p:txBody>
          <a:bodyPr vert="horz" wrap="square" lIns="0" tIns="0" rIns="0" bIns="0" numCol="1" anchor="ctr" anchorCtr="0" compatLnSpc="1">
            <a:prstTxWarp prst="textNoShape">
              <a:avLst/>
            </a:prstTxWarp>
          </a:bodyPr>
          <a:lstStyle/>
          <a:p>
            <a:endParaRPr lang="en-GB"/>
          </a:p>
        </p:txBody>
      </p:sp>
      <p:sp>
        <p:nvSpPr>
          <p:cNvPr id="9" name="_s18440"/>
          <p:cNvSpPr>
            <a:spLocks noChangeShapeType="1"/>
          </p:cNvSpPr>
          <p:nvPr/>
        </p:nvSpPr>
        <p:spPr bwMode="auto">
          <a:xfrm flipH="1">
            <a:off x="2623893" y="4758870"/>
            <a:ext cx="1205553" cy="495604"/>
          </a:xfrm>
          <a:prstGeom prst="line">
            <a:avLst/>
          </a:prstGeom>
          <a:noFill/>
          <a:ln w="28575">
            <a:solidFill>
              <a:schemeClr val="bg2"/>
            </a:solidFill>
            <a:round/>
            <a:headEnd/>
            <a:tailEnd/>
          </a:ln>
        </p:spPr>
        <p:txBody>
          <a:bodyPr vert="horz" wrap="square" lIns="0" tIns="0" rIns="0" bIns="0" numCol="1" anchor="ctr" anchorCtr="0" compatLnSpc="1">
            <a:prstTxWarp prst="textNoShape">
              <a:avLst/>
            </a:prstTxWarp>
          </a:bodyPr>
          <a:lstStyle/>
          <a:p>
            <a:endParaRPr lang="en-GB"/>
          </a:p>
        </p:txBody>
      </p:sp>
      <p:grpSp>
        <p:nvGrpSpPr>
          <p:cNvPr id="72" name="Group 71"/>
          <p:cNvGrpSpPr/>
          <p:nvPr/>
        </p:nvGrpSpPr>
        <p:grpSpPr>
          <a:xfrm>
            <a:off x="685800" y="1752600"/>
            <a:ext cx="8153400" cy="4919280"/>
            <a:chOff x="457200" y="1163007"/>
            <a:chExt cx="8153400" cy="5432673"/>
          </a:xfrm>
        </p:grpSpPr>
        <p:sp>
          <p:nvSpPr>
            <p:cNvPr id="6" name="_s18437"/>
            <p:cNvSpPr>
              <a:spLocks noChangeArrowheads="1"/>
            </p:cNvSpPr>
            <p:nvPr/>
          </p:nvSpPr>
          <p:spPr bwMode="auto">
            <a:xfrm>
              <a:off x="4800495" y="2972336"/>
              <a:ext cx="3732261" cy="762286"/>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5">
                  <a:lumMod val="60000"/>
                  <a:lumOff val="40000"/>
                </a:schemeClr>
              </a:outerShdw>
            </a:effec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ro-RO" sz="1600" b="1" dirty="0" smtClean="0">
                  <a:latin typeface="Arial" pitchFamily="34" charset="0"/>
                </a:rPr>
                <a:t>CENTRALE EOLIENE</a:t>
              </a:r>
            </a:p>
            <a:p>
              <a:pPr algn="ctr" fontAlgn="base">
                <a:spcBef>
                  <a:spcPct val="0"/>
                </a:spcBef>
                <a:spcAft>
                  <a:spcPct val="0"/>
                </a:spcAft>
              </a:pPr>
              <a:r>
                <a:rPr lang="ro-RO" sz="1400" i="1" dirty="0" smtClean="0">
                  <a:latin typeface="Arial" pitchFamily="34" charset="0"/>
                </a:rPr>
                <a:t>Sursa</a:t>
              </a:r>
              <a:r>
                <a:rPr lang="ro-RO" sz="1400" dirty="0" smtClean="0">
                  <a:latin typeface="Arial" pitchFamily="34" charset="0"/>
                </a:rPr>
                <a:t>: vântul</a:t>
              </a:r>
            </a:p>
            <a:p>
              <a:pPr algn="ctr" fontAlgn="base">
                <a:spcBef>
                  <a:spcPct val="0"/>
                </a:spcBef>
                <a:spcAft>
                  <a:spcPct val="0"/>
                </a:spcAft>
              </a:pPr>
              <a:r>
                <a:rPr lang="ro-RO" sz="1400" i="1" dirty="0" smtClean="0">
                  <a:latin typeface="Arial" pitchFamily="34" charset="0"/>
                </a:rPr>
                <a:t>Produc</a:t>
              </a:r>
              <a:r>
                <a:rPr lang="ro-RO" sz="1400" dirty="0" smtClean="0">
                  <a:latin typeface="Arial" pitchFamily="34" charset="0"/>
                </a:rPr>
                <a:t>: energie electrică </a:t>
              </a:r>
            </a:p>
          </p:txBody>
        </p:sp>
        <p:sp>
          <p:nvSpPr>
            <p:cNvPr id="8" name="_s18439"/>
            <p:cNvSpPr>
              <a:spLocks noChangeArrowheads="1"/>
            </p:cNvSpPr>
            <p:nvPr/>
          </p:nvSpPr>
          <p:spPr bwMode="auto">
            <a:xfrm>
              <a:off x="4800495" y="2132170"/>
              <a:ext cx="3732261" cy="762286"/>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5">
                  <a:lumMod val="60000"/>
                  <a:lumOff val="40000"/>
                </a:schemeClr>
              </a:outerShdw>
            </a:effectLst>
          </p:spPr>
          <p:txBody>
            <a:bodyPr vert="horz" wrap="none" lIns="0" tIns="0" rIns="0" bIns="0" numCol="1" anchor="ctr" anchorCtr="0" compatLnSpc="1">
              <a:prstTxWarp prst="textNoShape">
                <a:avLst/>
              </a:prstTxWarp>
            </a:bodyPr>
            <a:lstStyle/>
            <a:p>
              <a:pPr lvl="0" algn="ctr" fontAlgn="base">
                <a:spcBef>
                  <a:spcPct val="0"/>
                </a:spcBef>
                <a:spcAft>
                  <a:spcPct val="0"/>
                </a:spcAft>
              </a:pPr>
              <a:r>
                <a:rPr lang="ro-RO" sz="1600" b="1" dirty="0" smtClean="0">
                  <a:latin typeface="Arial" pitchFamily="34" charset="0"/>
                </a:rPr>
                <a:t>CENTRALE </a:t>
              </a:r>
              <a:r>
                <a:rPr kumimoji="0" lang="ro-RO" sz="1600" b="1" i="0" u="none" strike="noStrike" cap="none" normalizeH="0" baseline="0" dirty="0" smtClean="0">
                  <a:ln>
                    <a:noFill/>
                  </a:ln>
                  <a:solidFill>
                    <a:schemeClr val="tx1"/>
                  </a:solidFill>
                  <a:effectLst/>
                  <a:latin typeface="Arial" pitchFamily="34" charset="0"/>
                </a:rPr>
                <a:t>SOLARE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Arial" pitchFamily="34" charset="0"/>
                </a:rPr>
                <a:t>Sursa</a:t>
              </a:r>
              <a:r>
                <a:rPr kumimoji="0" lang="ro-RO" sz="1400" b="0" i="0" u="none" strike="noStrike" cap="none" normalizeH="0" baseline="0" dirty="0" smtClean="0">
                  <a:ln>
                    <a:noFill/>
                  </a:ln>
                  <a:solidFill>
                    <a:schemeClr val="tx1"/>
                  </a:solidFill>
                  <a:effectLst/>
                  <a:latin typeface="Arial" pitchFamily="34" charset="0"/>
                </a:rPr>
                <a:t>: radiația solară</a:t>
              </a:r>
            </a:p>
            <a:p>
              <a:pPr marL="0" marR="0" lvl="0" indent="0" algn="ctr" defTabSz="914400" rtl="0" eaLnBrk="1" fontAlgn="base" latinLnBrk="0" hangingPunct="1">
                <a:lnSpc>
                  <a:spcPct val="100000"/>
                </a:lnSpc>
                <a:spcBef>
                  <a:spcPct val="0"/>
                </a:spcBef>
                <a:spcAft>
                  <a:spcPct val="0"/>
                </a:spcAft>
                <a:buClrTx/>
                <a:buSzTx/>
                <a:buFontTx/>
                <a:buNone/>
                <a:tabLst/>
              </a:pPr>
              <a:r>
                <a:rPr lang="ro-RO" sz="1400" i="1" dirty="0" smtClean="0">
                  <a:latin typeface="Arial" pitchFamily="34" charset="0"/>
                </a:rPr>
                <a:t>Produc</a:t>
              </a:r>
              <a:r>
                <a:rPr lang="ro-RO" sz="1400" dirty="0" smtClean="0">
                  <a:latin typeface="Arial" pitchFamily="34" charset="0"/>
                </a:rPr>
                <a:t>: - energie electrică și termică</a:t>
              </a:r>
              <a:endParaRPr kumimoji="0" lang="ro-RO" sz="1400" b="0" i="0" u="none" strike="noStrike" cap="none" normalizeH="0" baseline="0" dirty="0" smtClean="0">
                <a:ln>
                  <a:noFill/>
                </a:ln>
                <a:solidFill>
                  <a:schemeClr val="tx1"/>
                </a:solidFill>
                <a:effectLst/>
                <a:latin typeface="Arial" pitchFamily="34" charset="0"/>
              </a:endParaRPr>
            </a:p>
          </p:txBody>
        </p:sp>
        <p:sp>
          <p:nvSpPr>
            <p:cNvPr id="10" name="_s18441"/>
            <p:cNvSpPr>
              <a:spLocks noChangeArrowheads="1"/>
            </p:cNvSpPr>
            <p:nvPr/>
          </p:nvSpPr>
          <p:spPr bwMode="auto">
            <a:xfrm>
              <a:off x="4800495" y="3810143"/>
              <a:ext cx="3732261" cy="816566"/>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5">
                  <a:lumMod val="60000"/>
                  <a:lumOff val="40000"/>
                </a:schemeClr>
              </a:outerShdw>
            </a:effectLst>
          </p:spPr>
          <p:txBody>
            <a:bodyPr vert="horz" wrap="none" lIns="0" tIns="0" rIns="0" bIns="0" numCol="1" anchor="ctr" anchorCtr="0" compatLnSpc="1">
              <a:prstTxWarp prst="textNoShape">
                <a:avLst/>
              </a:prstTxWarp>
            </a:bodyPr>
            <a:lstStyle/>
            <a:p>
              <a:pPr lvl="0" algn="ctr" fontAlgn="base">
                <a:spcBef>
                  <a:spcPct val="0"/>
                </a:spcBef>
                <a:spcAft>
                  <a:spcPct val="0"/>
                </a:spcAft>
              </a:pPr>
              <a:r>
                <a:rPr lang="ro-RO" sz="1600" b="1" dirty="0" smtClean="0">
                  <a:latin typeface="Arial" pitchFamily="34" charset="0"/>
                </a:rPr>
                <a:t>CENTRALE MAREOMOTRICE</a:t>
              </a:r>
            </a:p>
            <a:p>
              <a:pPr lvl="0" algn="ctr" fontAlgn="base">
                <a:spcBef>
                  <a:spcPct val="0"/>
                </a:spcBef>
                <a:spcAft>
                  <a:spcPct val="0"/>
                </a:spcAft>
              </a:pPr>
              <a:r>
                <a:rPr lang="ro-RO" sz="1400" i="1" dirty="0" smtClean="0">
                  <a:latin typeface="Arial" pitchFamily="34" charset="0"/>
                </a:rPr>
                <a:t>Sursa</a:t>
              </a:r>
              <a:r>
                <a:rPr lang="ro-RO" sz="1400" dirty="0" smtClean="0">
                  <a:latin typeface="Arial" pitchFamily="34" charset="0"/>
                </a:rPr>
                <a:t>: mareele</a:t>
              </a:r>
            </a:p>
            <a:p>
              <a:pPr lvl="0" algn="ctr" fontAlgn="base">
                <a:spcBef>
                  <a:spcPct val="0"/>
                </a:spcBef>
                <a:spcAft>
                  <a:spcPct val="0"/>
                </a:spcAft>
              </a:pPr>
              <a:r>
                <a:rPr lang="ro-RO" sz="1400" i="1" dirty="0" smtClean="0">
                  <a:latin typeface="Arial" pitchFamily="34" charset="0"/>
                </a:rPr>
                <a:t>Produc: </a:t>
              </a:r>
              <a:r>
                <a:rPr lang="ro-RO" sz="1400" dirty="0" smtClean="0">
                  <a:latin typeface="Arial" pitchFamily="34" charset="0"/>
                </a:rPr>
                <a:t>energie electrică </a:t>
              </a:r>
            </a:p>
          </p:txBody>
        </p:sp>
        <p:sp>
          <p:nvSpPr>
            <p:cNvPr id="12" name="_s18443"/>
            <p:cNvSpPr>
              <a:spLocks noChangeArrowheads="1"/>
            </p:cNvSpPr>
            <p:nvPr/>
          </p:nvSpPr>
          <p:spPr bwMode="auto">
            <a:xfrm>
              <a:off x="4800495" y="4723470"/>
              <a:ext cx="3732261" cy="880287"/>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5">
                  <a:lumMod val="60000"/>
                  <a:lumOff val="40000"/>
                </a:schemeClr>
              </a:outerShdw>
            </a:effec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ro-RO" sz="1600" b="1" dirty="0" smtClean="0">
                  <a:latin typeface="Arial" pitchFamily="34" charset="0"/>
                </a:rPr>
                <a:t>CENTRALE GEOTERMALE</a:t>
              </a:r>
            </a:p>
            <a:p>
              <a:pPr algn="ctr" fontAlgn="base">
                <a:spcBef>
                  <a:spcPct val="0"/>
                </a:spcBef>
                <a:spcAft>
                  <a:spcPct val="0"/>
                </a:spcAft>
              </a:pPr>
              <a:r>
                <a:rPr lang="ro-RO" sz="1400" i="1" dirty="0" smtClean="0">
                  <a:latin typeface="Arial" pitchFamily="34" charset="0"/>
                </a:rPr>
                <a:t>Sursa</a:t>
              </a:r>
              <a:r>
                <a:rPr lang="ro-RO" sz="1400" dirty="0" smtClean="0">
                  <a:latin typeface="Arial" pitchFamily="34" charset="0"/>
                </a:rPr>
                <a:t>: izvoarele geotermale</a:t>
              </a:r>
            </a:p>
            <a:p>
              <a:pPr algn="ctr" fontAlgn="base">
                <a:spcBef>
                  <a:spcPct val="0"/>
                </a:spcBef>
                <a:spcAft>
                  <a:spcPct val="0"/>
                </a:spcAft>
              </a:pPr>
              <a:r>
                <a:rPr lang="ro-RO" sz="1400" i="1" dirty="0" smtClean="0">
                  <a:latin typeface="Arial" pitchFamily="34" charset="0"/>
                </a:rPr>
                <a:t>Produc</a:t>
              </a:r>
              <a:r>
                <a:rPr lang="ro-RO" sz="1400" dirty="0" smtClean="0">
                  <a:latin typeface="Arial" pitchFamily="34" charset="0"/>
                </a:rPr>
                <a:t>: energie electrică și termică</a:t>
              </a:r>
            </a:p>
          </p:txBody>
        </p:sp>
        <p:sp>
          <p:nvSpPr>
            <p:cNvPr id="14" name="_s18445"/>
            <p:cNvSpPr>
              <a:spLocks noChangeArrowheads="1"/>
            </p:cNvSpPr>
            <p:nvPr/>
          </p:nvSpPr>
          <p:spPr bwMode="auto">
            <a:xfrm>
              <a:off x="457200" y="4801351"/>
              <a:ext cx="3504362" cy="1050208"/>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4">
                  <a:lumMod val="40000"/>
                  <a:lumOff val="60000"/>
                </a:schemeClr>
              </a:outerShdw>
            </a:effectLst>
          </p:spPr>
          <p:txBody>
            <a:bodyPr vert="horz" wrap="none" lIns="0" tIns="0" rIns="0" bIns="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ro-RO" sz="1600" b="1" dirty="0" smtClean="0">
                  <a:latin typeface="Arial" pitchFamily="34" charset="0"/>
                </a:rPr>
                <a:t>NUCLEARE</a:t>
              </a:r>
            </a:p>
            <a:p>
              <a:pPr lvl="0" algn="ctr" fontAlgn="base">
                <a:spcBef>
                  <a:spcPct val="0"/>
                </a:spcBef>
                <a:spcAft>
                  <a:spcPct val="0"/>
                </a:spcAft>
              </a:pPr>
              <a:r>
                <a:rPr lang="ro-RO" sz="1400" i="1" dirty="0" smtClean="0">
                  <a:latin typeface="Arial" pitchFamily="34" charset="0"/>
                </a:rPr>
                <a:t>Sursa</a:t>
              </a:r>
              <a:r>
                <a:rPr lang="ro-RO" sz="1400" dirty="0" smtClean="0">
                  <a:latin typeface="Arial" pitchFamily="34" charset="0"/>
                </a:rPr>
                <a:t>: combustibil nuclear</a:t>
              </a:r>
            </a:p>
            <a:p>
              <a:pPr lvl="0" algn="ctr" fontAlgn="base">
                <a:spcBef>
                  <a:spcPct val="0"/>
                </a:spcBef>
                <a:spcAft>
                  <a:spcPct val="0"/>
                </a:spcAft>
              </a:pPr>
              <a:r>
                <a:rPr lang="ro-RO" sz="1400" i="1" dirty="0" smtClean="0">
                  <a:latin typeface="Arial" pitchFamily="34" charset="0"/>
                </a:rPr>
                <a:t>Produc</a:t>
              </a:r>
              <a:r>
                <a:rPr lang="ro-RO" sz="1400" dirty="0" smtClean="0">
                  <a:latin typeface="Arial" pitchFamily="34" charset="0"/>
                </a:rPr>
                <a:t>: - energie electrică</a:t>
              </a:r>
            </a:p>
          </p:txBody>
        </p:sp>
        <p:sp>
          <p:nvSpPr>
            <p:cNvPr id="16" name="_s18447"/>
            <p:cNvSpPr>
              <a:spLocks noChangeArrowheads="1"/>
            </p:cNvSpPr>
            <p:nvPr/>
          </p:nvSpPr>
          <p:spPr bwMode="auto">
            <a:xfrm>
              <a:off x="457200" y="3526941"/>
              <a:ext cx="3504362" cy="892087"/>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4">
                  <a:lumMod val="40000"/>
                  <a:lumOff val="60000"/>
                </a:schemeClr>
              </a:outerShdw>
            </a:effec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ro-RO" sz="1600" b="1" dirty="0" smtClean="0">
                  <a:latin typeface="Arial" pitchFamily="34" charset="0"/>
                </a:rPr>
                <a:t>TERMOCENTRALE</a:t>
              </a:r>
            </a:p>
            <a:p>
              <a:pPr algn="ctr" fontAlgn="base">
                <a:spcBef>
                  <a:spcPct val="0"/>
                </a:spcBef>
                <a:spcAft>
                  <a:spcPct val="0"/>
                </a:spcAft>
              </a:pPr>
              <a:r>
                <a:rPr lang="ro-RO" sz="1400" i="1" dirty="0" smtClean="0">
                  <a:latin typeface="Arial" pitchFamily="34" charset="0"/>
                </a:rPr>
                <a:t>Sursa</a:t>
              </a:r>
              <a:r>
                <a:rPr lang="ro-RO" sz="1400" dirty="0" smtClean="0">
                  <a:latin typeface="Arial" pitchFamily="34" charset="0"/>
                </a:rPr>
                <a:t>: energia combustibililor fosili</a:t>
              </a:r>
            </a:p>
            <a:p>
              <a:pPr algn="ctr" fontAlgn="base">
                <a:spcBef>
                  <a:spcPct val="0"/>
                </a:spcBef>
                <a:spcAft>
                  <a:spcPct val="0"/>
                </a:spcAft>
              </a:pPr>
              <a:r>
                <a:rPr lang="ro-RO" sz="1400" i="1" dirty="0" smtClean="0">
                  <a:latin typeface="Arial" pitchFamily="34" charset="0"/>
                </a:rPr>
                <a:t>Produc</a:t>
              </a:r>
              <a:r>
                <a:rPr lang="ro-RO" sz="1400" dirty="0" smtClean="0">
                  <a:latin typeface="Arial" pitchFamily="34" charset="0"/>
                </a:rPr>
                <a:t>: - energie electrică și termică</a:t>
              </a:r>
            </a:p>
          </p:txBody>
        </p:sp>
        <p:sp>
          <p:nvSpPr>
            <p:cNvPr id="18" name="_s18449"/>
            <p:cNvSpPr>
              <a:spLocks noChangeArrowheads="1"/>
            </p:cNvSpPr>
            <p:nvPr/>
          </p:nvSpPr>
          <p:spPr bwMode="auto">
            <a:xfrm>
              <a:off x="457200" y="2283211"/>
              <a:ext cx="3504362" cy="885007"/>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4">
                  <a:lumMod val="40000"/>
                  <a:lumOff val="60000"/>
                </a:schemeClr>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smtClean="0">
                  <a:ln>
                    <a:noFill/>
                  </a:ln>
                  <a:solidFill>
                    <a:schemeClr val="tx1"/>
                  </a:solidFill>
                  <a:effectLst/>
                  <a:latin typeface="Arial" pitchFamily="34" charset="0"/>
                </a:rPr>
                <a:t>HIDROCENTRALE</a:t>
              </a:r>
              <a:endParaRPr kumimoji="0" lang="ro-RO" sz="16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o-RO" sz="1400" i="1" dirty="0" smtClean="0">
                  <a:latin typeface="Arial" pitchFamily="34" charset="0"/>
                </a:rPr>
                <a:t>Sursa</a:t>
              </a:r>
              <a:r>
                <a:rPr lang="ro-RO" sz="1400" dirty="0" smtClean="0">
                  <a:latin typeface="Arial" pitchFamily="34" charset="0"/>
                </a:rPr>
                <a:t>: energia apei</a:t>
              </a:r>
            </a:p>
            <a:p>
              <a:pPr lvl="0" algn="ctr" fontAlgn="base">
                <a:spcBef>
                  <a:spcPct val="0"/>
                </a:spcBef>
                <a:spcAft>
                  <a:spcPct val="0"/>
                </a:spcAft>
              </a:pPr>
              <a:r>
                <a:rPr lang="ro-RO" sz="1400" i="1" dirty="0" smtClean="0">
                  <a:latin typeface="Arial" pitchFamily="34" charset="0"/>
                </a:rPr>
                <a:t>Produc</a:t>
              </a:r>
              <a:r>
                <a:rPr lang="ro-RO" sz="1400" dirty="0" smtClean="0">
                  <a:latin typeface="Arial" pitchFamily="34" charset="0"/>
                </a:rPr>
                <a:t>: - energie electrică</a:t>
              </a:r>
              <a:endParaRPr kumimoji="0" lang="ro-RO" sz="1400" b="1" i="0" u="none" strike="noStrike" cap="none" normalizeH="0" baseline="0" dirty="0" smtClean="0">
                <a:ln>
                  <a:noFill/>
                </a:ln>
                <a:solidFill>
                  <a:schemeClr val="tx1"/>
                </a:solidFill>
                <a:effectLst/>
                <a:latin typeface="Arial" pitchFamily="34" charset="0"/>
              </a:endParaRPr>
            </a:p>
          </p:txBody>
        </p:sp>
        <p:sp>
          <p:nvSpPr>
            <p:cNvPr id="19" name="_s18450"/>
            <p:cNvSpPr>
              <a:spLocks noChangeArrowheads="1"/>
            </p:cNvSpPr>
            <p:nvPr/>
          </p:nvSpPr>
          <p:spPr bwMode="auto">
            <a:xfrm>
              <a:off x="457200" y="1163007"/>
              <a:ext cx="3581400" cy="742602"/>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4">
                  <a:lumMod val="40000"/>
                  <a:lumOff val="60000"/>
                </a:schemeClr>
              </a:outerShdw>
            </a:effectLst>
          </p:spPr>
          <p:txBody>
            <a:bodyPr vert="horz" wrap="none" lIns="0" tIns="0" rIns="0" bIns="0" numCol="1"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ro-RO" b="1" dirty="0" smtClean="0">
                  <a:latin typeface="Arial" pitchFamily="34" charset="0"/>
                </a:rPr>
                <a:t>CENTRALE ELECTRICE  </a:t>
              </a:r>
            </a:p>
            <a:p>
              <a:pPr marR="0" indent="0" algn="ctr" fontAlgn="base">
                <a:lnSpc>
                  <a:spcPct val="100000"/>
                </a:lnSpc>
                <a:spcBef>
                  <a:spcPct val="0"/>
                </a:spcBef>
                <a:spcAft>
                  <a:spcPct val="0"/>
                </a:spcAft>
                <a:buClrTx/>
                <a:buSzTx/>
                <a:buFontTx/>
                <a:buNone/>
                <a:tabLst/>
              </a:pPr>
              <a:r>
                <a:rPr lang="ro-RO" b="1" dirty="0" smtClean="0">
                  <a:latin typeface="Arial" pitchFamily="34" charset="0"/>
                </a:rPr>
                <a:t>CONVENȚIONALE</a:t>
              </a:r>
            </a:p>
          </p:txBody>
        </p:sp>
        <p:sp>
          <p:nvSpPr>
            <p:cNvPr id="20" name="_s18450"/>
            <p:cNvSpPr>
              <a:spLocks noChangeArrowheads="1"/>
            </p:cNvSpPr>
            <p:nvPr/>
          </p:nvSpPr>
          <p:spPr bwMode="auto">
            <a:xfrm>
              <a:off x="4648200" y="1163007"/>
              <a:ext cx="3962400" cy="753364"/>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5">
                  <a:lumMod val="60000"/>
                  <a:lumOff val="40000"/>
                </a:schemeClr>
              </a:outerShdw>
            </a:effectLst>
          </p:spPr>
          <p:txBody>
            <a:bodyPr vert="horz" wrap="none" lIns="0" tIns="0" rIns="0" bIns="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ro-RO" sz="2000" b="1" dirty="0" smtClean="0">
                  <a:latin typeface="Arial" pitchFamily="34" charset="0"/>
                </a:rPr>
                <a:t>CENTRALE ELECTRICE </a:t>
              </a:r>
            </a:p>
            <a:p>
              <a:pPr algn="ctr" fontAlgn="base">
                <a:spcBef>
                  <a:spcPct val="0"/>
                </a:spcBef>
                <a:spcAft>
                  <a:spcPct val="0"/>
                </a:spcAft>
              </a:pPr>
              <a:r>
                <a:rPr lang="ro-RO" sz="2000" b="1" dirty="0" smtClean="0">
                  <a:latin typeface="Arial" pitchFamily="34" charset="0"/>
                </a:rPr>
                <a:t>NECONVENȚIONALE</a:t>
              </a:r>
            </a:p>
          </p:txBody>
        </p:sp>
        <p:sp>
          <p:nvSpPr>
            <p:cNvPr id="21" name="_s18443"/>
            <p:cNvSpPr>
              <a:spLocks noChangeArrowheads="1"/>
            </p:cNvSpPr>
            <p:nvPr/>
          </p:nvSpPr>
          <p:spPr bwMode="auto">
            <a:xfrm>
              <a:off x="4724400" y="5715000"/>
              <a:ext cx="3733800" cy="880680"/>
            </a:xfrm>
            <a:prstGeom prst="rect">
              <a:avLst/>
            </a:prstGeom>
            <a:gradFill rotWithShape="0">
              <a:gsLst>
                <a:gs pos="0">
                  <a:schemeClr val="accent1">
                    <a:lumMod val="20000"/>
                    <a:lumOff val="80000"/>
                  </a:schemeClr>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5">
                  <a:lumMod val="60000"/>
                  <a:lumOff val="40000"/>
                </a:schemeClr>
              </a:outerShdw>
            </a:effectLst>
          </p:spPr>
          <p:txBody>
            <a:bodyPr vert="horz" wrap="none" lIns="0" tIns="0" rIns="0" bIns="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ro-RO" sz="1600" b="1" dirty="0" smtClean="0">
                  <a:latin typeface="Arial" pitchFamily="34" charset="0"/>
                </a:rPr>
                <a:t>CENTRALE CU BIOGAZ</a:t>
              </a:r>
            </a:p>
            <a:p>
              <a:pPr lvl="0" algn="ctr" fontAlgn="base">
                <a:spcBef>
                  <a:spcPct val="0"/>
                </a:spcBef>
                <a:spcAft>
                  <a:spcPct val="0"/>
                </a:spcAft>
              </a:pPr>
              <a:r>
                <a:rPr lang="ro-RO" sz="1400" i="1" dirty="0" smtClean="0">
                  <a:latin typeface="Arial" pitchFamily="34" charset="0"/>
                </a:rPr>
                <a:t>Sursa</a:t>
              </a:r>
              <a:r>
                <a:rPr lang="ro-RO" sz="1400" dirty="0" smtClean="0">
                  <a:latin typeface="Arial" pitchFamily="34" charset="0"/>
                </a:rPr>
                <a:t>: biomasa</a:t>
              </a:r>
            </a:p>
            <a:p>
              <a:pPr lvl="0" algn="ctr" fontAlgn="base">
                <a:spcBef>
                  <a:spcPct val="0"/>
                </a:spcBef>
                <a:spcAft>
                  <a:spcPct val="0"/>
                </a:spcAft>
              </a:pPr>
              <a:r>
                <a:rPr lang="ro-RO" sz="1400" i="1" dirty="0" smtClean="0">
                  <a:latin typeface="Arial" pitchFamily="34" charset="0"/>
                </a:rPr>
                <a:t>Produc</a:t>
              </a:r>
              <a:r>
                <a:rPr lang="ro-RO" sz="1400" dirty="0" smtClean="0">
                  <a:latin typeface="Arial" pitchFamily="34" charset="0"/>
                </a:rPr>
                <a:t>: energie electrică și termică</a:t>
              </a:r>
            </a:p>
          </p:txBody>
        </p:sp>
        <p:cxnSp>
          <p:nvCxnSpPr>
            <p:cNvPr id="23" name="Elbow Connector 22"/>
            <p:cNvCxnSpPr>
              <a:stCxn id="20" idx="1"/>
              <a:endCxn id="8" idx="1"/>
            </p:cNvCxnSpPr>
            <p:nvPr/>
          </p:nvCxnSpPr>
          <p:spPr>
            <a:xfrm rot="10800000" flipH="1" flipV="1">
              <a:off x="4648199" y="1539689"/>
              <a:ext cx="152295" cy="973624"/>
            </a:xfrm>
            <a:prstGeom prst="bentConnector3">
              <a:avLst>
                <a:gd name="adj1" fmla="val -150103"/>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Elbow Connector 23"/>
            <p:cNvCxnSpPr>
              <a:stCxn id="20" idx="1"/>
              <a:endCxn id="6" idx="1"/>
            </p:cNvCxnSpPr>
            <p:nvPr/>
          </p:nvCxnSpPr>
          <p:spPr>
            <a:xfrm rot="10800000" flipH="1" flipV="1">
              <a:off x="4648199" y="1539689"/>
              <a:ext cx="152295" cy="1813790"/>
            </a:xfrm>
            <a:prstGeom prst="bentConnector3">
              <a:avLst>
                <a:gd name="adj1" fmla="val -150103"/>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Elbow Connector 27"/>
            <p:cNvCxnSpPr>
              <a:stCxn id="20" idx="1"/>
              <a:endCxn id="10" idx="1"/>
            </p:cNvCxnSpPr>
            <p:nvPr/>
          </p:nvCxnSpPr>
          <p:spPr>
            <a:xfrm rot="10800000" flipH="1" flipV="1">
              <a:off x="4648199" y="1539688"/>
              <a:ext cx="152295" cy="2678738"/>
            </a:xfrm>
            <a:prstGeom prst="bentConnector3">
              <a:avLst>
                <a:gd name="adj1" fmla="val -150103"/>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1" name="Elbow Connector 30"/>
            <p:cNvCxnSpPr>
              <a:stCxn id="20" idx="1"/>
              <a:endCxn id="12" idx="1"/>
            </p:cNvCxnSpPr>
            <p:nvPr/>
          </p:nvCxnSpPr>
          <p:spPr>
            <a:xfrm rot="10800000" flipH="1" flipV="1">
              <a:off x="4648199" y="1539689"/>
              <a:ext cx="152295" cy="3623925"/>
            </a:xfrm>
            <a:prstGeom prst="bentConnector3">
              <a:avLst>
                <a:gd name="adj1" fmla="val -150103"/>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4" name="Elbow Connector 33"/>
            <p:cNvCxnSpPr>
              <a:stCxn id="20" idx="1"/>
              <a:endCxn id="21" idx="1"/>
            </p:cNvCxnSpPr>
            <p:nvPr/>
          </p:nvCxnSpPr>
          <p:spPr>
            <a:xfrm rot="10800000" flipH="1" flipV="1">
              <a:off x="4648200" y="1539689"/>
              <a:ext cx="76200" cy="4615652"/>
            </a:xfrm>
            <a:prstGeom prst="bentConnector3">
              <a:avLst>
                <a:gd name="adj1" fmla="val -30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8" name="Elbow Connector 47"/>
            <p:cNvCxnSpPr>
              <a:stCxn id="19" idx="1"/>
              <a:endCxn id="18" idx="1"/>
            </p:cNvCxnSpPr>
            <p:nvPr/>
          </p:nvCxnSpPr>
          <p:spPr>
            <a:xfrm rot="10800000" flipV="1">
              <a:off x="457200" y="1534308"/>
              <a:ext cx="12700" cy="1191406"/>
            </a:xfrm>
            <a:prstGeom prst="bentConnector3">
              <a:avLst>
                <a:gd name="adj1" fmla="val 180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 name="Elbow Connector 48"/>
            <p:cNvCxnSpPr>
              <a:stCxn id="19" idx="1"/>
              <a:endCxn id="16" idx="1"/>
            </p:cNvCxnSpPr>
            <p:nvPr/>
          </p:nvCxnSpPr>
          <p:spPr>
            <a:xfrm rot="10800000" flipV="1">
              <a:off x="457200" y="1534308"/>
              <a:ext cx="12700" cy="2438676"/>
            </a:xfrm>
            <a:prstGeom prst="bentConnector3">
              <a:avLst>
                <a:gd name="adj1" fmla="val 180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Elbow Connector 49"/>
            <p:cNvCxnSpPr>
              <a:stCxn id="19" idx="1"/>
              <a:endCxn id="14" idx="1"/>
            </p:cNvCxnSpPr>
            <p:nvPr/>
          </p:nvCxnSpPr>
          <p:spPr>
            <a:xfrm rot="10800000" flipV="1">
              <a:off x="457200" y="1534307"/>
              <a:ext cx="12700" cy="3792147"/>
            </a:xfrm>
            <a:prstGeom prst="bentConnector3">
              <a:avLst>
                <a:gd name="adj1" fmla="val 1800000"/>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111" name="Rectangle 110"/>
          <p:cNvSpPr/>
          <p:nvPr/>
        </p:nvSpPr>
        <p:spPr>
          <a:xfrm>
            <a:off x="228600" y="228600"/>
            <a:ext cx="8763000" cy="1323439"/>
          </a:xfrm>
          <a:prstGeom prst="rect">
            <a:avLst/>
          </a:prstGeom>
        </p:spPr>
        <p:txBody>
          <a:bodyPr wrap="square">
            <a:spAutoFit/>
          </a:bodyPr>
          <a:lstStyle/>
          <a:p>
            <a:pPr indent="534988" algn="just"/>
            <a:r>
              <a:rPr lang="ro-RO" sz="2000" b="1" dirty="0" smtClean="0">
                <a:solidFill>
                  <a:srgbClr val="C00000"/>
                </a:solidFill>
                <a:latin typeface="Arial" pitchFamily="34" charset="0"/>
                <a:cs typeface="Arial" pitchFamily="34" charset="0"/>
              </a:rPr>
              <a:t>SISTEMUL ENERGETIC </a:t>
            </a:r>
            <a:r>
              <a:rPr lang="ro-RO" sz="2000" dirty="0" smtClean="0">
                <a:latin typeface="Arial" pitchFamily="34" charset="0"/>
                <a:cs typeface="Arial" pitchFamily="34" charset="0"/>
              </a:rPr>
              <a:t>este ansamblul de </a:t>
            </a:r>
            <a:r>
              <a:rPr lang="ro-RO" sz="2000" b="1" dirty="0" smtClean="0">
                <a:solidFill>
                  <a:schemeClr val="accent3">
                    <a:lumMod val="50000"/>
                  </a:schemeClr>
                </a:solidFill>
                <a:latin typeface="Arial" pitchFamily="34" charset="0"/>
                <a:cs typeface="Arial" pitchFamily="34" charset="0"/>
              </a:rPr>
              <a:t>echipamente şi instalații </a:t>
            </a:r>
            <a:r>
              <a:rPr lang="ro-RO" sz="2000" dirty="0" smtClean="0">
                <a:latin typeface="Arial" pitchFamily="34" charset="0"/>
                <a:cs typeface="Arial" pitchFamily="34" charset="0"/>
              </a:rPr>
              <a:t>în care </a:t>
            </a:r>
            <a:r>
              <a:rPr lang="ro-RO" sz="2000" b="1" dirty="0" smtClean="0">
                <a:solidFill>
                  <a:schemeClr val="accent6">
                    <a:lumMod val="50000"/>
                  </a:schemeClr>
                </a:solidFill>
                <a:latin typeface="Arial" pitchFamily="34" charset="0"/>
                <a:cs typeface="Arial" pitchFamily="34" charset="0"/>
              </a:rPr>
              <a:t>energia electrică este produsă, transportată şi distribuită către consumatori</a:t>
            </a:r>
            <a:r>
              <a:rPr lang="ro-RO" sz="2000" dirty="0" smtClean="0">
                <a:solidFill>
                  <a:schemeClr val="accent6">
                    <a:lumMod val="50000"/>
                  </a:schemeClr>
                </a:solidFill>
                <a:latin typeface="Arial" pitchFamily="34" charset="0"/>
                <a:cs typeface="Arial" pitchFamily="34" charset="0"/>
              </a:rPr>
              <a:t>.</a:t>
            </a:r>
          </a:p>
          <a:p>
            <a:pPr indent="228600" algn="just"/>
            <a:r>
              <a:rPr lang="ro-RO" sz="2000" dirty="0" smtClean="0">
                <a:latin typeface="Arial" pitchFamily="34" charset="0"/>
                <a:ea typeface="Arial" pitchFamily="34" charset="0"/>
                <a:cs typeface="Arial" pitchFamily="34" charset="0"/>
              </a:rPr>
              <a:t>Producerea energiei electrice se realizează în </a:t>
            </a:r>
            <a:r>
              <a:rPr lang="ro-RO" sz="2000" b="1" dirty="0" smtClean="0">
                <a:latin typeface="Arial" pitchFamily="34" charset="0"/>
                <a:ea typeface="Arial" pitchFamily="34" charset="0"/>
                <a:cs typeface="Arial" pitchFamily="34" charset="0"/>
              </a:rPr>
              <a:t>CENTRALE ELECTRICE.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2" cstate="print"/>
          <a:srcRect/>
          <a:stretch>
            <a:fillRect/>
          </a:stretch>
        </p:blipFill>
        <p:spPr bwMode="auto">
          <a:xfrm>
            <a:off x="1333500" y="2272367"/>
            <a:ext cx="6515100" cy="2459782"/>
          </a:xfrm>
          <a:prstGeom prst="rect">
            <a:avLst/>
          </a:prstGeom>
          <a:noFill/>
          <a:ln w="38100">
            <a:solidFill>
              <a:schemeClr val="accent5">
                <a:lumMod val="50000"/>
              </a:schemeClr>
            </a:solidFill>
          </a:ln>
        </p:spPr>
      </p:pic>
      <p:sp>
        <p:nvSpPr>
          <p:cNvPr id="13320" name="Text Box 8"/>
          <p:cNvSpPr txBox="1">
            <a:spLocks noChangeArrowheads="1"/>
          </p:cNvSpPr>
          <p:nvPr/>
        </p:nvSpPr>
        <p:spPr bwMode="auto">
          <a:xfrm>
            <a:off x="533400" y="304800"/>
            <a:ext cx="8610600" cy="1938992"/>
          </a:xfrm>
          <a:prstGeom prst="rect">
            <a:avLst/>
          </a:prstGeom>
          <a:noFill/>
          <a:ln w="9525">
            <a:noFill/>
            <a:miter lim="800000"/>
            <a:headEnd/>
            <a:tailEnd/>
          </a:ln>
          <a:effectLst/>
        </p:spPr>
        <p:txBody>
          <a:bodyPr wrap="square">
            <a:spAutoFit/>
          </a:bodyPr>
          <a:lstStyle/>
          <a:p>
            <a:pPr algn="ctr"/>
            <a:r>
              <a:rPr lang="ro-RO" sz="2000" b="1" dirty="0">
                <a:latin typeface="Arial" pitchFamily="34" charset="0"/>
                <a:cs typeface="Arial" pitchFamily="34" charset="0"/>
              </a:rPr>
              <a:t>       Indiferent de sursa de energie primară toate </a:t>
            </a:r>
            <a:endParaRPr lang="ro-RO" sz="2000" b="1" dirty="0" smtClean="0">
              <a:latin typeface="Arial" pitchFamily="34" charset="0"/>
              <a:cs typeface="Arial" pitchFamily="34" charset="0"/>
            </a:endParaRPr>
          </a:p>
          <a:p>
            <a:pPr algn="ctr"/>
            <a:r>
              <a:rPr lang="ro-RO" sz="2000" b="1" dirty="0" smtClean="0">
                <a:latin typeface="Arial" pitchFamily="34" charset="0"/>
                <a:cs typeface="Arial" pitchFamily="34" charset="0"/>
              </a:rPr>
              <a:t>CENTRALELE ELECTRICE au </a:t>
            </a:r>
            <a:r>
              <a:rPr lang="ro-RO" sz="2000" b="1" dirty="0">
                <a:latin typeface="Arial" pitchFamily="34" charset="0"/>
                <a:cs typeface="Arial" pitchFamily="34" charset="0"/>
              </a:rPr>
              <a:t>în componenţa lor</a:t>
            </a:r>
            <a:r>
              <a:rPr lang="ro-RO" sz="2000" b="1" dirty="0" smtClean="0">
                <a:latin typeface="Arial" pitchFamily="34" charset="0"/>
                <a:cs typeface="Arial" pitchFamily="34" charset="0"/>
              </a:rPr>
              <a:t>:</a:t>
            </a:r>
          </a:p>
          <a:p>
            <a:pPr algn="just"/>
            <a:r>
              <a:rPr lang="ro-RO" sz="2000" b="1" dirty="0" smtClean="0">
                <a:latin typeface="Arial" pitchFamily="34" charset="0"/>
                <a:cs typeface="Arial" pitchFamily="34" charset="0"/>
              </a:rPr>
              <a:t>- TURBINA,</a:t>
            </a:r>
            <a:r>
              <a:rPr lang="ro-RO" sz="2000" dirty="0" smtClean="0">
                <a:latin typeface="Arial" pitchFamily="34" charset="0"/>
                <a:cs typeface="Arial" pitchFamily="34" charset="0"/>
              </a:rPr>
              <a:t> care transformă energia potenţială a sursei primare în energie mecanică                      şi</a:t>
            </a:r>
          </a:p>
          <a:p>
            <a:pPr algn="just"/>
            <a:r>
              <a:rPr lang="ro-RO" sz="2000" b="1" dirty="0" smtClean="0">
                <a:latin typeface="Arial" pitchFamily="34" charset="0"/>
                <a:cs typeface="Arial" pitchFamily="34" charset="0"/>
              </a:rPr>
              <a:t>- GENERATORUL, </a:t>
            </a:r>
            <a:r>
              <a:rPr lang="ro-RO" sz="2000" dirty="0" smtClean="0">
                <a:latin typeface="Arial" pitchFamily="34" charset="0"/>
                <a:cs typeface="Arial" pitchFamily="34" charset="0"/>
              </a:rPr>
              <a:t>care  transformă energia mecanică primită de la turbină în energie electrică.</a:t>
            </a:r>
            <a:endParaRPr lang="ro-RO" sz="2000" dirty="0">
              <a:latin typeface="Arial" pitchFamily="34" charset="0"/>
              <a:cs typeface="Arial" pitchFamily="34" charset="0"/>
            </a:endParaRPr>
          </a:p>
        </p:txBody>
      </p:sp>
      <p:pic>
        <p:nvPicPr>
          <p:cNvPr id="13321" name="Picture 9" descr="1_line_misc_11x"/>
          <p:cNvPicPr>
            <a:picLocks noChangeAspect="1" noChangeArrowheads="1" noCrop="1"/>
          </p:cNvPicPr>
          <p:nvPr/>
        </p:nvPicPr>
        <p:blipFill>
          <a:blip r:embed="rId3"/>
          <a:srcRect/>
          <a:stretch>
            <a:fillRect/>
          </a:stretch>
        </p:blipFill>
        <p:spPr bwMode="auto">
          <a:xfrm>
            <a:off x="800100" y="149085"/>
            <a:ext cx="7696200" cy="74613"/>
          </a:xfrm>
          <a:prstGeom prst="rect">
            <a:avLst/>
          </a:prstGeom>
          <a:noFill/>
        </p:spPr>
      </p:pic>
      <p:pic>
        <p:nvPicPr>
          <p:cNvPr id="5"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4650" t="30305" r="3704" b="30972"/>
          <a:stretch/>
        </p:blipFill>
        <p:spPr>
          <a:xfrm>
            <a:off x="952500" y="4953000"/>
            <a:ext cx="7391400" cy="1752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320"/>
                                        </p:tgtEl>
                                        <p:attrNameLst>
                                          <p:attrName>style.visibility</p:attrName>
                                        </p:attrNameLst>
                                      </p:cBhvr>
                                      <p:to>
                                        <p:strVal val="visible"/>
                                      </p:to>
                                    </p:set>
                                    <p:anim by="(-#ppt_w*2)" calcmode="lin" valueType="num">
                                      <p:cBhvr rctx="PPT">
                                        <p:cTn id="7" dur="250" autoRev="1" fill="hold">
                                          <p:stCondLst>
                                            <p:cond delay="0"/>
                                          </p:stCondLst>
                                        </p:cTn>
                                        <p:tgtEl>
                                          <p:spTgt spid="13320"/>
                                        </p:tgtEl>
                                        <p:attrNameLst>
                                          <p:attrName>ppt_w</p:attrName>
                                        </p:attrNameLst>
                                      </p:cBhvr>
                                    </p:anim>
                                    <p:anim by="(#ppt_w*0.50)" calcmode="lin" valueType="num">
                                      <p:cBhvr>
                                        <p:cTn id="8" dur="250" decel="50000" autoRev="1" fill="hold">
                                          <p:stCondLst>
                                            <p:cond delay="0"/>
                                          </p:stCondLst>
                                        </p:cTn>
                                        <p:tgtEl>
                                          <p:spTgt spid="13320"/>
                                        </p:tgtEl>
                                        <p:attrNameLst>
                                          <p:attrName>ppt_x</p:attrName>
                                        </p:attrNameLst>
                                      </p:cBhvr>
                                    </p:anim>
                                    <p:anim from="(-#ppt_h/2)" to="(#ppt_y)" calcmode="lin" valueType="num">
                                      <p:cBhvr>
                                        <p:cTn id="9" dur="500" fill="hold">
                                          <p:stCondLst>
                                            <p:cond delay="0"/>
                                          </p:stCondLst>
                                        </p:cTn>
                                        <p:tgtEl>
                                          <p:spTgt spid="13320"/>
                                        </p:tgtEl>
                                        <p:attrNameLst>
                                          <p:attrName>ppt_y</p:attrName>
                                        </p:attrNameLst>
                                      </p:cBhvr>
                                    </p:anim>
                                    <p:animRot by="21600000">
                                      <p:cBhvr>
                                        <p:cTn id="10" dur="500" fill="hold">
                                          <p:stCondLst>
                                            <p:cond delay="0"/>
                                          </p:stCondLst>
                                        </p:cTn>
                                        <p:tgtEl>
                                          <p:spTgt spid="133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800" decel="100000"/>
                                        <p:tgtEl>
                                          <p:spTgt spid="13318"/>
                                        </p:tgtEl>
                                      </p:cBhvr>
                                    </p:animEffect>
                                    <p:anim calcmode="lin" valueType="num">
                                      <p:cBhvr>
                                        <p:cTn id="16" dur="800" decel="100000" fill="hold"/>
                                        <p:tgtEl>
                                          <p:spTgt spid="13318"/>
                                        </p:tgtEl>
                                        <p:attrNameLst>
                                          <p:attrName>style.rotation</p:attrName>
                                        </p:attrNameLst>
                                      </p:cBhvr>
                                      <p:tavLst>
                                        <p:tav tm="0">
                                          <p:val>
                                            <p:fltVal val="-90"/>
                                          </p:val>
                                        </p:tav>
                                        <p:tav tm="100000">
                                          <p:val>
                                            <p:fltVal val="0"/>
                                          </p:val>
                                        </p:tav>
                                      </p:tavLst>
                                    </p:anim>
                                    <p:anim calcmode="lin" valueType="num">
                                      <p:cBhvr>
                                        <p:cTn id="17" dur="800" decel="100000" fill="hold"/>
                                        <p:tgtEl>
                                          <p:spTgt spid="13318"/>
                                        </p:tgtEl>
                                        <p:attrNameLst>
                                          <p:attrName>ppt_x</p:attrName>
                                        </p:attrNameLst>
                                      </p:cBhvr>
                                      <p:tavLst>
                                        <p:tav tm="0">
                                          <p:val>
                                            <p:strVal val="#ppt_x+0.4"/>
                                          </p:val>
                                        </p:tav>
                                        <p:tav tm="100000">
                                          <p:val>
                                            <p:strVal val="#ppt_x-0.05"/>
                                          </p:val>
                                        </p:tav>
                                      </p:tavLst>
                                    </p:anim>
                                    <p:anim calcmode="lin" valueType="num">
                                      <p:cBhvr>
                                        <p:cTn id="18" dur="800" decel="100000" fill="hold"/>
                                        <p:tgtEl>
                                          <p:spTgt spid="133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557456" y="842879"/>
            <a:ext cx="7049923" cy="5516565"/>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304" t="10595" r="13156" b="11000"/>
          <a:stretch/>
        </p:blipFill>
        <p:spPr>
          <a:xfrm>
            <a:off x="5931242" y="3886200"/>
            <a:ext cx="3212757" cy="2286000"/>
          </a:xfrm>
          <a:prstGeom prst="rect">
            <a:avLst/>
          </a:prstGeom>
        </p:spPr>
      </p:pic>
      <p:sp>
        <p:nvSpPr>
          <p:cNvPr id="8" name="Rectangle 7"/>
          <p:cNvSpPr/>
          <p:nvPr/>
        </p:nvSpPr>
        <p:spPr>
          <a:xfrm>
            <a:off x="6007425" y="6172200"/>
            <a:ext cx="3060390" cy="461665"/>
          </a:xfrm>
          <a:prstGeom prst="rect">
            <a:avLst/>
          </a:prstGeom>
          <a:noFill/>
        </p:spPr>
        <p:txBody>
          <a:bodyPr wrap="none" lIns="91440" tIns="45720" rIns="91440" bIns="45720">
            <a:spAutoFit/>
          </a:bodyPr>
          <a:lstStyle/>
          <a:p>
            <a:pPr algn="ctr"/>
            <a:r>
              <a:rPr lang="en-US" sz="2400" b="1" dirty="0" smtClean="0">
                <a:ln w="22225">
                  <a:solidFill>
                    <a:schemeClr val="accent2"/>
                  </a:solidFill>
                  <a:prstDash val="solid"/>
                </a:ln>
                <a:solidFill>
                  <a:schemeClr val="accent2">
                    <a:lumMod val="40000"/>
                    <a:lumOff val="60000"/>
                  </a:schemeClr>
                </a:solidFill>
              </a:rPr>
              <a:t>GENERATOR ELECTRIC</a:t>
            </a:r>
            <a:r>
              <a:rPr lang="ro-RO" sz="2400" b="1" dirty="0" smtClean="0">
                <a:ln w="22225">
                  <a:solidFill>
                    <a:schemeClr val="accent2"/>
                  </a:solidFill>
                  <a:prstDash val="solid"/>
                </a:ln>
                <a:solidFill>
                  <a:schemeClr val="accent2">
                    <a:lumMod val="40000"/>
                    <a:lumOff val="60000"/>
                  </a:schemeClr>
                </a:solidFill>
              </a:rPr>
              <a:t>:</a:t>
            </a:r>
            <a:endParaRPr lang="en-US" sz="24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209223" y="0"/>
            <a:ext cx="4656788" cy="461665"/>
          </a:xfrm>
          <a:prstGeom prst="rect">
            <a:avLst/>
          </a:prstGeom>
          <a:noFill/>
        </p:spPr>
        <p:txBody>
          <a:bodyPr wrap="none" lIns="91440" tIns="45720" rIns="91440" bIns="45720">
            <a:spAutoFit/>
          </a:bodyPr>
          <a:lstStyle/>
          <a:p>
            <a:pPr algn="ctr"/>
            <a:r>
              <a:rPr lang="ro-RO" sz="2400" b="1" dirty="0" smtClean="0">
                <a:ln w="22225">
                  <a:solidFill>
                    <a:schemeClr val="accent2"/>
                  </a:solidFill>
                  <a:prstDash val="solid"/>
                </a:ln>
                <a:solidFill>
                  <a:schemeClr val="accent2">
                    <a:lumMod val="40000"/>
                    <a:lumOff val="60000"/>
                  </a:schemeClr>
                </a:solidFill>
              </a:rPr>
              <a:t>Ansamblul TURBINĂ - </a:t>
            </a:r>
            <a:r>
              <a:rPr lang="en-US" sz="2400" b="1" dirty="0" smtClean="0">
                <a:ln w="22225">
                  <a:solidFill>
                    <a:schemeClr val="accent2"/>
                  </a:solidFill>
                  <a:prstDash val="solid"/>
                </a:ln>
                <a:solidFill>
                  <a:schemeClr val="accent2">
                    <a:lumMod val="40000"/>
                    <a:lumOff val="60000"/>
                  </a:schemeClr>
                </a:solidFill>
              </a:rPr>
              <a:t>GENERATOR</a:t>
            </a:r>
            <a:r>
              <a:rPr lang="ro-RO" sz="2400" b="1" dirty="0" smtClean="0">
                <a:ln w="22225">
                  <a:solidFill>
                    <a:schemeClr val="accent2"/>
                  </a:solidFill>
                  <a:prstDash val="solid"/>
                </a:ln>
                <a:solidFill>
                  <a:schemeClr val="accent2">
                    <a:lumMod val="40000"/>
                    <a:lumOff val="60000"/>
                  </a:schemeClr>
                </a:solidFill>
              </a:rPr>
              <a:t>:</a:t>
            </a:r>
            <a:endParaRPr lang="en-U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0415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pic>
        <p:nvPicPr>
          <p:cNvPr id="4" name="Picture 3"/>
          <p:cNvPicPr>
            <a:picLocks noChangeAspect="1"/>
          </p:cNvPicPr>
          <p:nvPr/>
        </p:nvPicPr>
        <p:blipFill rotWithShape="1">
          <a:blip r:embed="rId2"/>
          <a:srcRect l="23333" t="11481" r="23334" b="18519"/>
          <a:stretch/>
        </p:blipFill>
        <p:spPr>
          <a:xfrm>
            <a:off x="-75529" y="419417"/>
            <a:ext cx="8762329" cy="6469063"/>
          </a:xfrm>
          <a:prstGeom prst="rect">
            <a:avLst/>
          </a:prstGeom>
        </p:spPr>
      </p:pic>
    </p:spTree>
    <p:extLst>
      <p:ext uri="{BB962C8B-B14F-4D97-AF65-F5344CB8AC3E}">
        <p14:creationId xmlns:p14="http://schemas.microsoft.com/office/powerpoint/2010/main" val="28011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9757" y="152400"/>
            <a:ext cx="2871300" cy="461665"/>
          </a:xfrm>
          <a:prstGeom prst="rect">
            <a:avLst/>
          </a:prstGeom>
        </p:spPr>
        <p:txBody>
          <a:bodyPr wrap="none">
            <a:spAutoFit/>
          </a:bodyPr>
          <a:lstStyle/>
          <a:p>
            <a:pPr lvl="0" algn="ctr" fontAlgn="base">
              <a:spcBef>
                <a:spcPct val="0"/>
              </a:spcBef>
              <a:spcAft>
                <a:spcPct val="0"/>
              </a:spcAft>
            </a:pPr>
            <a:r>
              <a:rPr lang="ro-RO" sz="2400" b="1" dirty="0" smtClean="0">
                <a:latin typeface="Arial" pitchFamily="34" charset="0"/>
              </a:rPr>
              <a:t>HIDROCENTRALA</a:t>
            </a:r>
            <a:endParaRPr lang="ro-RO" sz="2400" dirty="0" smtClean="0">
              <a:latin typeface="Arial" pitchFamily="34" charset="0"/>
            </a:endParaRPr>
          </a:p>
        </p:txBody>
      </p:sp>
      <p:pic>
        <p:nvPicPr>
          <p:cNvPr id="23" name="Picture 22" descr="hidrocentrala bdd0743ac9ce225d9665ea0b9765990b.gif"/>
          <p:cNvPicPr>
            <a:picLocks noChangeAspect="1"/>
          </p:cNvPicPr>
          <p:nvPr/>
        </p:nvPicPr>
        <p:blipFill>
          <a:blip r:embed="rId2" cstate="print"/>
          <a:stretch>
            <a:fillRect/>
          </a:stretch>
        </p:blipFill>
        <p:spPr>
          <a:xfrm>
            <a:off x="381000" y="3886201"/>
            <a:ext cx="4514078" cy="2819400"/>
          </a:xfrm>
          <a:prstGeom prst="rect">
            <a:avLst/>
          </a:prstGeom>
          <a:ln>
            <a:solidFill>
              <a:schemeClr val="tx1"/>
            </a:solidFill>
          </a:ln>
        </p:spPr>
      </p:pic>
      <p:pic>
        <p:nvPicPr>
          <p:cNvPr id="26" name="Picture 25" descr="Hidrocentala.jpg"/>
          <p:cNvPicPr>
            <a:picLocks noChangeAspect="1"/>
          </p:cNvPicPr>
          <p:nvPr/>
        </p:nvPicPr>
        <p:blipFill>
          <a:blip r:embed="rId3" cstate="print"/>
          <a:stretch>
            <a:fillRect/>
          </a:stretch>
        </p:blipFill>
        <p:spPr>
          <a:xfrm>
            <a:off x="228600" y="838200"/>
            <a:ext cx="4953000" cy="2964295"/>
          </a:xfrm>
          <a:prstGeom prst="rect">
            <a:avLst/>
          </a:prstGeom>
        </p:spPr>
      </p:pic>
      <p:sp>
        <p:nvSpPr>
          <p:cNvPr id="28" name="TextBox 27"/>
          <p:cNvSpPr txBox="1"/>
          <p:nvPr/>
        </p:nvSpPr>
        <p:spPr>
          <a:xfrm>
            <a:off x="5562600" y="685800"/>
            <a:ext cx="3276600" cy="3416320"/>
          </a:xfrm>
          <a:prstGeom prst="rect">
            <a:avLst/>
          </a:prstGeom>
          <a:noFill/>
        </p:spPr>
        <p:txBody>
          <a:bodyPr wrap="square" rtlCol="0">
            <a:spAutoFit/>
          </a:bodyPr>
          <a:lstStyle/>
          <a:p>
            <a:r>
              <a:rPr lang="ro-RO" i="1" dirty="0" smtClean="0">
                <a:latin typeface="Arial" pitchFamily="34" charset="0"/>
                <a:cs typeface="Arial" pitchFamily="34" charset="0"/>
              </a:rPr>
              <a:t>1 - </a:t>
            </a:r>
            <a:r>
              <a:rPr lang="ro-RO" i="1" dirty="0" smtClean="0">
                <a:latin typeface="Arial" pitchFamily="34" charset="0"/>
                <a:ea typeface="Arial"/>
                <a:cs typeface="Arial" pitchFamily="34" charset="0"/>
              </a:rPr>
              <a:t>lac de acumulare</a:t>
            </a:r>
          </a:p>
          <a:p>
            <a:r>
              <a:rPr lang="ro-RO" i="1" dirty="0" smtClean="0">
                <a:latin typeface="Arial" pitchFamily="34" charset="0"/>
                <a:cs typeface="Arial" pitchFamily="34" charset="0"/>
              </a:rPr>
              <a:t>2 - </a:t>
            </a:r>
            <a:r>
              <a:rPr lang="ro-RO" i="1" dirty="0" smtClean="0">
                <a:latin typeface="Arial" pitchFamily="34" charset="0"/>
                <a:ea typeface="Arial"/>
                <a:cs typeface="Arial" pitchFamily="34" charset="0"/>
              </a:rPr>
              <a:t>rezervor</a:t>
            </a:r>
          </a:p>
          <a:p>
            <a:r>
              <a:rPr lang="ro-RO" i="1" dirty="0" smtClean="0">
                <a:latin typeface="Arial" pitchFamily="34" charset="0"/>
                <a:cs typeface="Arial" pitchFamily="34" charset="0"/>
              </a:rPr>
              <a:t>3 - </a:t>
            </a:r>
            <a:r>
              <a:rPr lang="ro-RO" i="1" dirty="0" smtClean="0">
                <a:latin typeface="Arial" pitchFamily="34" charset="0"/>
                <a:ea typeface="Arial"/>
                <a:cs typeface="Arial" pitchFamily="34" charset="0"/>
              </a:rPr>
              <a:t>grătar de curățare</a:t>
            </a:r>
          </a:p>
          <a:p>
            <a:r>
              <a:rPr lang="ro-RO" i="1" dirty="0" smtClean="0">
                <a:latin typeface="Arial" pitchFamily="34" charset="0"/>
                <a:ea typeface="Arial"/>
                <a:cs typeface="Arial" pitchFamily="34" charset="0"/>
              </a:rPr>
              <a:t>4 - baraj</a:t>
            </a:r>
          </a:p>
          <a:p>
            <a:r>
              <a:rPr lang="ro-RO" i="1" dirty="0" smtClean="0">
                <a:latin typeface="Arial" pitchFamily="34" charset="0"/>
                <a:ea typeface="Arial"/>
                <a:cs typeface="Arial" pitchFamily="34" charset="0"/>
              </a:rPr>
              <a:t>5 - canal de aducțiune a apei</a:t>
            </a:r>
          </a:p>
          <a:p>
            <a:r>
              <a:rPr lang="ro-RO" i="1" dirty="0" smtClean="0">
                <a:latin typeface="Arial" pitchFamily="34" charset="0"/>
                <a:ea typeface="Arial"/>
                <a:cs typeface="Arial" pitchFamily="34" charset="0"/>
              </a:rPr>
              <a:t>6 – turbină</a:t>
            </a:r>
          </a:p>
          <a:p>
            <a:r>
              <a:rPr lang="ro-RO" i="1" dirty="0" smtClean="0">
                <a:latin typeface="Arial" pitchFamily="34" charset="0"/>
                <a:ea typeface="Arial"/>
                <a:cs typeface="Arial" pitchFamily="34" charset="0"/>
              </a:rPr>
              <a:t>7 – canal de evacuare</a:t>
            </a:r>
          </a:p>
          <a:p>
            <a:r>
              <a:rPr lang="ro-RO" i="1" dirty="0" smtClean="0">
                <a:latin typeface="Arial" pitchFamily="34" charset="0"/>
                <a:ea typeface="Arial"/>
                <a:cs typeface="Arial" pitchFamily="34" charset="0"/>
              </a:rPr>
              <a:t>8 - generator</a:t>
            </a:r>
            <a:endParaRPr lang="ro-RO" i="1" dirty="0" smtClean="0">
              <a:latin typeface="Arial" pitchFamily="34" charset="0"/>
              <a:cs typeface="Arial" pitchFamily="34" charset="0"/>
            </a:endParaRPr>
          </a:p>
          <a:p>
            <a:r>
              <a:rPr lang="ro-RO" i="1" dirty="0" smtClean="0">
                <a:latin typeface="Arial" pitchFamily="34" charset="0"/>
                <a:cs typeface="Arial" pitchFamily="34" charset="0"/>
              </a:rPr>
              <a:t>9 – transformator</a:t>
            </a:r>
          </a:p>
          <a:p>
            <a:r>
              <a:rPr lang="ro-RO" i="1" dirty="0" smtClean="0">
                <a:latin typeface="Arial" pitchFamily="34" charset="0"/>
                <a:cs typeface="Arial" pitchFamily="34" charset="0"/>
              </a:rPr>
              <a:t>10 – camera turbinelor</a:t>
            </a:r>
          </a:p>
          <a:p>
            <a:r>
              <a:rPr lang="ro-RO" i="1" dirty="0" smtClean="0">
                <a:latin typeface="Arial" pitchFamily="34" charset="0"/>
                <a:cs typeface="Arial" pitchFamily="34" charset="0"/>
              </a:rPr>
              <a:t>11 – linii electrice</a:t>
            </a:r>
          </a:p>
          <a:p>
            <a:r>
              <a:rPr lang="ro-RO" i="1" dirty="0" smtClean="0">
                <a:latin typeface="Arial" pitchFamily="34" charset="0"/>
                <a:cs typeface="Arial" pitchFamily="34" charset="0"/>
              </a:rPr>
              <a:t>12 – locuințe</a:t>
            </a:r>
            <a:endParaRPr lang="ro-RO" i="1" dirty="0">
              <a:latin typeface="Arial" pitchFamily="34" charset="0"/>
              <a:cs typeface="Arial" pitchFamily="34" charset="0"/>
            </a:endParaRPr>
          </a:p>
        </p:txBody>
      </p:sp>
      <p:sp>
        <p:nvSpPr>
          <p:cNvPr id="33" name="Content Placeholder 2"/>
          <p:cNvSpPr txBox="1">
            <a:spLocks/>
          </p:cNvSpPr>
          <p:nvPr/>
        </p:nvSpPr>
        <p:spPr>
          <a:xfrm>
            <a:off x="5105400" y="4572000"/>
            <a:ext cx="3810000" cy="1447800"/>
          </a:xfrm>
          <a:prstGeom prst="rect">
            <a:avLst/>
          </a:prstGeom>
        </p:spPr>
        <p:txBody>
          <a:bodyPr>
            <a:noAutofit/>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Aplicația 1</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Analizând cu atenție informațiile din acest slide descrieți procesul de funcționare a hidrocentralei.</a:t>
            </a:r>
            <a:endParaRPr kumimoji="0" lang="ro-RO"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srcRect b="75472"/>
          <a:stretch/>
        </p:blipFill>
        <p:spPr bwMode="auto">
          <a:xfrm>
            <a:off x="1" y="1524000"/>
            <a:ext cx="9144000" cy="990600"/>
          </a:xfrm>
          <a:prstGeom prst="rect">
            <a:avLst/>
          </a:prstGeom>
          <a:noFill/>
          <a:ln w="9525">
            <a:noFill/>
            <a:miter lim="800000"/>
            <a:headEnd/>
            <a:tailEnd/>
          </a:ln>
          <a:effectLst/>
        </p:spPr>
      </p:pic>
      <p:sp>
        <p:nvSpPr>
          <p:cNvPr id="3" name="TextBox 2"/>
          <p:cNvSpPr txBox="1"/>
          <p:nvPr/>
        </p:nvSpPr>
        <p:spPr>
          <a:xfrm>
            <a:off x="381001" y="838200"/>
            <a:ext cx="8763000" cy="369332"/>
          </a:xfrm>
          <a:prstGeom prst="rect">
            <a:avLst/>
          </a:prstGeom>
          <a:noFill/>
        </p:spPr>
        <p:txBody>
          <a:bodyPr wrap="square" rtlCol="0">
            <a:spAutoFit/>
          </a:bodyPr>
          <a:lstStyle/>
          <a:p>
            <a:r>
              <a:rPr lang="ro-RO" b="1" dirty="0" smtClean="0"/>
              <a:t>Transformări energetice care au loc în </a:t>
            </a:r>
            <a:r>
              <a:rPr lang="ro-RO" b="1" dirty="0" smtClean="0"/>
              <a:t>HIDROCENTRALĂ</a:t>
            </a:r>
            <a:endParaRPr lang="ro-RO" b="1" dirty="0"/>
          </a:p>
        </p:txBody>
      </p:sp>
      <p:pic>
        <p:nvPicPr>
          <p:cNvPr id="4" name="Picture 3"/>
          <p:cNvPicPr>
            <a:picLocks noChangeAspect="1" noChangeArrowheads="1"/>
          </p:cNvPicPr>
          <p:nvPr/>
        </p:nvPicPr>
        <p:blipFill>
          <a:blip r:embed="rId3" cstate="print"/>
          <a:srcRect/>
          <a:stretch>
            <a:fillRect/>
          </a:stretch>
        </p:blipFill>
        <p:spPr bwMode="auto">
          <a:xfrm>
            <a:off x="304800" y="2497667"/>
            <a:ext cx="8839200" cy="2543175"/>
          </a:xfrm>
          <a:prstGeom prst="rect">
            <a:avLst/>
          </a:prstGeom>
          <a:noFill/>
          <a:ln w="9525">
            <a:noFill/>
            <a:miter lim="800000"/>
            <a:headEnd/>
            <a:tailEnd/>
          </a:ln>
          <a:effectLst/>
        </p:spPr>
      </p:pic>
    </p:spTree>
    <p:extLst>
      <p:ext uri="{BB962C8B-B14F-4D97-AF65-F5344CB8AC3E}">
        <p14:creationId xmlns:p14="http://schemas.microsoft.com/office/powerpoint/2010/main" val="210683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389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AVANTAJELE ȘI DEZAVANTAJELE HIDROCENTRALEI</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3" name="Content Placeholder 2"/>
          <p:cNvSpPr txBox="1">
            <a:spLocks/>
          </p:cNvSpPr>
          <p:nvPr/>
        </p:nvSpPr>
        <p:spPr>
          <a:xfrm>
            <a:off x="381000" y="609600"/>
            <a:ext cx="8305800" cy="28194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Avantaje</a:t>
            </a:r>
          </a:p>
          <a:p>
            <a:pPr lvl="0" algn="just">
              <a:spcBef>
                <a:spcPct val="20000"/>
              </a:spcBef>
            </a:pPr>
            <a:r>
              <a:rPr lang="ro-RO" sz="2000" dirty="0" smtClean="0">
                <a:latin typeface="Arial" pitchFamily="34" charset="0"/>
                <a:cs typeface="Arial" pitchFamily="34" charset="0"/>
              </a:rPr>
              <a:t>•</a:t>
            </a:r>
            <a:r>
              <a:rPr lang="ro-RO" sz="2000" dirty="0" smtClean="0">
                <a:latin typeface="Arial" pitchFamily="34" charset="0"/>
                <a:cs typeface="Arial" pitchFamily="34" charset="0"/>
                <a:sym typeface="Symbol"/>
              </a:rPr>
              <a:t> </a:t>
            </a:r>
            <a:r>
              <a:rPr kumimoji="0" lang="ro-RO"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Nu produce gaze nocive, nu contribuie la încălzirea globală; </a:t>
            </a:r>
          </a:p>
          <a:p>
            <a:pPr marR="0" lvl="0" algn="just" defTabSz="914400" rtl="0" eaLnBrk="1" fontAlgn="auto" latinLnBrk="0" hangingPunct="1">
              <a:lnSpc>
                <a:spcPct val="100000"/>
              </a:lnSpc>
              <a:spcBef>
                <a:spcPct val="20000"/>
              </a:spcBef>
              <a:spcAft>
                <a:spcPts val="0"/>
              </a:spcAft>
              <a:buClrTx/>
              <a:buSzTx/>
              <a:buFont typeface="Arial" pitchFamily="34" charset="0"/>
              <a:buNone/>
              <a:defRPr/>
            </a:pPr>
            <a:r>
              <a:rPr kumimoji="0" lang="ro-RO"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• Utilizează</a:t>
            </a:r>
            <a:r>
              <a:rPr kumimoji="0" lang="ro-RO"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ro-RO"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resurse regenerabile; </a:t>
            </a:r>
          </a:p>
          <a:p>
            <a:pPr marL="342900" lvl="0" indent="-342900" algn="just">
              <a:spcBef>
                <a:spcPct val="20000"/>
              </a:spcBef>
            </a:pPr>
            <a:r>
              <a:rPr lang="ro-RO" sz="2000" dirty="0" smtClean="0">
                <a:latin typeface="Arial" pitchFamily="34" charset="0"/>
                <a:cs typeface="Arial" pitchFamily="34" charset="0"/>
              </a:rPr>
              <a:t>• Randamentul </a:t>
            </a:r>
            <a:r>
              <a:rPr kumimoji="0" lang="ro-RO"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este ridicat; </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• Costurile sunt convenabile după amortizarea investiției inițiale; </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• Apa din lacul de acumulare poate fi folosită pentru irigații; există multe oportunități recreaționale: canotaj, pescuit, sporturi nautice, drumeții, zone de picnic.</a:t>
            </a:r>
            <a:endParaRPr kumimoji="0" lang="ro-RO"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4" name="Content Placeholder 3"/>
          <p:cNvSpPr txBox="1">
            <a:spLocks/>
          </p:cNvSpPr>
          <p:nvPr/>
        </p:nvSpPr>
        <p:spPr>
          <a:xfrm>
            <a:off x="304800" y="3581400"/>
            <a:ext cx="3962400" cy="2087725"/>
          </a:xfrm>
          <a:prstGeom prst="rect">
            <a:avLst/>
          </a:prstGeom>
        </p:spPr>
        <p:txBody>
          <a:bodyPr>
            <a:noAutofit/>
          </a:bodyPr>
          <a:lstStyle/>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1" i="0" u="none" strike="noStrike" kern="1200" cap="none" spc="0" normalizeH="0" baseline="0" noProof="0" dirty="0" smtClean="0">
                <a:ln>
                  <a:noFill/>
                </a:ln>
                <a:solidFill>
                  <a:schemeClr val="tx1"/>
                </a:solidFill>
                <a:effectLst/>
                <a:uLnTx/>
                <a:uFillTx/>
                <a:latin typeface="+mn-lt"/>
                <a:ea typeface="+mn-ea"/>
                <a:cs typeface="+mn-cs"/>
              </a:rPr>
              <a:t>Dezavantaje</a:t>
            </a:r>
            <a:endParaRPr kumimoji="0" lang="ro-RO" sz="2000" b="1"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smtClean="0">
                <a:ln>
                  <a:noFill/>
                </a:ln>
                <a:solidFill>
                  <a:schemeClr val="tx1"/>
                </a:solidFill>
                <a:effectLst/>
                <a:uLnTx/>
                <a:uFillTx/>
                <a:latin typeface="+mn-lt"/>
                <a:ea typeface="+mn-ea"/>
                <a:cs typeface="+mn-cs"/>
              </a:rPr>
              <a:t>• Costurile inițiale de realizare sunt mari; </a:t>
            </a:r>
            <a:endParaRPr kumimoji="0" lang="ro-RO"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smtClean="0">
                <a:ln>
                  <a:noFill/>
                </a:ln>
                <a:solidFill>
                  <a:schemeClr val="tx1"/>
                </a:solidFill>
                <a:effectLst/>
                <a:uLnTx/>
                <a:uFillTx/>
                <a:latin typeface="+mn-lt"/>
                <a:ea typeface="+mn-ea"/>
                <a:cs typeface="+mn-cs"/>
              </a:rPr>
              <a:t>• Construirea unei hidrocentrale mari poate însemna inundarea unei zone însemnate; </a:t>
            </a:r>
            <a:endParaRPr kumimoji="0" lang="ro-RO"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smtClean="0">
                <a:ln>
                  <a:noFill/>
                </a:ln>
                <a:solidFill>
                  <a:schemeClr val="tx1"/>
                </a:solidFill>
                <a:effectLst/>
                <a:uLnTx/>
                <a:uFillTx/>
                <a:latin typeface="+mn-lt"/>
                <a:ea typeface="+mn-ea"/>
                <a:cs typeface="+mn-cs"/>
              </a:rPr>
              <a:t>• Poate influența ecosistemele</a:t>
            </a:r>
            <a:r>
              <a:rPr kumimoji="0" lang="ro-RO" sz="2000" b="0" i="0" u="none" strike="noStrike" kern="1200" cap="none" spc="0" normalizeH="0" baseline="0" noProof="0" dirty="0" smtClean="0">
                <a:ln>
                  <a:noFill/>
                </a:ln>
                <a:solidFill>
                  <a:schemeClr val="tx1"/>
                </a:solidFill>
                <a:effectLst/>
                <a:uLnTx/>
                <a:uFillTx/>
                <a:latin typeface="+mn-lt"/>
                <a:ea typeface="+mn-ea"/>
                <a:cs typeface="+mn-cs"/>
              </a:rPr>
              <a:t> </a:t>
            </a:r>
            <a:r>
              <a:rPr kumimoji="0" lang="vi-VN" sz="2000" b="0" i="0" u="none" strike="noStrike" kern="1200" cap="none" spc="0" normalizeH="0" baseline="0" noProof="0" dirty="0" smtClean="0">
                <a:ln>
                  <a:noFill/>
                </a:ln>
                <a:solidFill>
                  <a:schemeClr val="tx1"/>
                </a:solidFill>
                <a:effectLst/>
                <a:uLnTx/>
                <a:uFillTx/>
                <a:latin typeface="+mn-lt"/>
                <a:ea typeface="+mn-ea"/>
                <a:cs typeface="+mn-cs"/>
              </a:rPr>
              <a:t>râurilor; </a:t>
            </a:r>
            <a:endParaRPr kumimoji="0" lang="ro-RO"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smtClean="0">
                <a:ln>
                  <a:noFill/>
                </a:ln>
                <a:solidFill>
                  <a:schemeClr val="tx1"/>
                </a:solidFill>
                <a:effectLst/>
                <a:uLnTx/>
                <a:uFillTx/>
                <a:latin typeface="+mn-lt"/>
                <a:ea typeface="+mn-ea"/>
                <a:cs typeface="+mn-cs"/>
              </a:rPr>
              <a:t>• Are putere instalată mică.</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idrocentrala 110005_11_02.gif"/>
          <p:cNvPicPr>
            <a:picLocks noChangeAspect="1"/>
          </p:cNvPicPr>
          <p:nvPr/>
        </p:nvPicPr>
        <p:blipFill>
          <a:blip r:embed="rId2" cstate="print"/>
          <a:stretch>
            <a:fillRect/>
          </a:stretch>
        </p:blipFill>
        <p:spPr>
          <a:xfrm>
            <a:off x="4419599" y="3505200"/>
            <a:ext cx="4633429" cy="3200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drocentrala Dreischluchtendamm_hauptwall_2006.jpg"/>
          <p:cNvPicPr>
            <a:picLocks noChangeAspect="1"/>
          </p:cNvPicPr>
          <p:nvPr/>
        </p:nvPicPr>
        <p:blipFill>
          <a:blip r:embed="rId2" cstate="print"/>
          <a:stretch>
            <a:fillRect/>
          </a:stretch>
        </p:blipFill>
        <p:spPr>
          <a:xfrm>
            <a:off x="228600" y="2514600"/>
            <a:ext cx="5830086" cy="3884295"/>
          </a:xfrm>
          <a:prstGeom prst="rect">
            <a:avLst/>
          </a:prstGeom>
        </p:spPr>
      </p:pic>
      <p:sp>
        <p:nvSpPr>
          <p:cNvPr id="1025" name="Rectangle 1"/>
          <p:cNvSpPr>
            <a:spLocks noChangeArrowheads="1"/>
          </p:cNvSpPr>
          <p:nvPr/>
        </p:nvSpPr>
        <p:spPr bwMode="auto">
          <a:xfrm>
            <a:off x="304800" y="350222"/>
            <a:ext cx="85344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8163" algn="just" fontAlgn="base">
              <a:spcBef>
                <a:spcPct val="0"/>
              </a:spcBef>
              <a:spcAft>
                <a:spcPct val="0"/>
              </a:spcAft>
            </a:pPr>
            <a:r>
              <a:rPr kumimoji="0" lang="ro-RO" sz="2000" b="1" i="0" u="none" strike="noStrike" cap="none" normalizeH="0" dirty="0" smtClean="0">
                <a:ln>
                  <a:noFill/>
                </a:ln>
                <a:solidFill>
                  <a:schemeClr val="tx1"/>
                </a:solidFill>
                <a:effectLst/>
                <a:latin typeface="Arial" pitchFamily="34" charset="0"/>
                <a:ea typeface="Arial" pitchFamily="34" charset="0"/>
                <a:cs typeface="Arial" pitchFamily="34" charset="0"/>
              </a:rPr>
              <a:t>Puterea electrică </a:t>
            </a:r>
            <a:r>
              <a:rPr kumimoji="0" lang="ro-RO" sz="2000" i="0" u="none" strike="noStrike" cap="none" normalizeH="0" dirty="0" smtClean="0">
                <a:ln>
                  <a:noFill/>
                </a:ln>
                <a:solidFill>
                  <a:schemeClr val="tx1"/>
                </a:solidFill>
                <a:effectLst/>
                <a:latin typeface="Arial" pitchFamily="34" charset="0"/>
                <a:ea typeface="Arial" pitchFamily="34" charset="0"/>
                <a:cs typeface="Arial" pitchFamily="34" charset="0"/>
              </a:rPr>
              <a:t>se măsoară în Wați (W).</a:t>
            </a:r>
          </a:p>
          <a:p>
            <a:pPr lvl="0" indent="538163" algn="just" fontAlgn="base">
              <a:spcBef>
                <a:spcPct val="0"/>
              </a:spcBef>
              <a:spcAft>
                <a:spcPct val="0"/>
              </a:spcAft>
            </a:pPr>
            <a:endParaRPr kumimoji="0" lang="ro-RO" sz="1200" i="0" u="none" strike="noStrike" cap="none" normalizeH="0" dirty="0" smtClean="0">
              <a:ln>
                <a:noFill/>
              </a:ln>
              <a:solidFill>
                <a:schemeClr val="tx1"/>
              </a:solidFill>
              <a:effectLst/>
              <a:latin typeface="Arial" pitchFamily="34" charset="0"/>
              <a:ea typeface="Arial" pitchFamily="34" charset="0"/>
              <a:cs typeface="Arial" pitchFamily="34" charset="0"/>
            </a:endParaRPr>
          </a:p>
          <a:p>
            <a:pPr lvl="0" indent="538163" algn="ctr" fontAlgn="base">
              <a:spcBef>
                <a:spcPct val="0"/>
              </a:spcBef>
              <a:spcAft>
                <a:spcPct val="0"/>
              </a:spcAft>
            </a:pPr>
            <a:r>
              <a:rPr lang="ro-RO" sz="2000" b="1" baseline="0" dirty="0" smtClean="0">
                <a:latin typeface="Arial" pitchFamily="34" charset="0"/>
                <a:ea typeface="Arial" pitchFamily="34" charset="0"/>
                <a:cs typeface="Arial" pitchFamily="34" charset="0"/>
              </a:rPr>
              <a:t>1 MW = 10</a:t>
            </a:r>
            <a:r>
              <a:rPr lang="ro-RO" sz="2000" b="1" baseline="30000" dirty="0" smtClean="0">
                <a:latin typeface="Arial" pitchFamily="34" charset="0"/>
                <a:ea typeface="Arial" pitchFamily="34" charset="0"/>
                <a:cs typeface="Arial" pitchFamily="34" charset="0"/>
              </a:rPr>
              <a:t>6</a:t>
            </a:r>
            <a:r>
              <a:rPr lang="ro-RO" sz="2000" b="1" baseline="0" dirty="0" smtClean="0">
                <a:latin typeface="Arial" pitchFamily="34" charset="0"/>
                <a:ea typeface="Arial" pitchFamily="34" charset="0"/>
                <a:cs typeface="Arial" pitchFamily="34" charset="0"/>
              </a:rPr>
              <a:t> W</a:t>
            </a:r>
          </a:p>
          <a:p>
            <a:pPr lvl="0" indent="538163" algn="ctr" fontAlgn="base">
              <a:spcBef>
                <a:spcPct val="0"/>
              </a:spcBef>
              <a:spcAft>
                <a:spcPct val="0"/>
              </a:spcAft>
            </a:pPr>
            <a:endParaRPr kumimoji="0" lang="ro-RO" sz="12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lvl="0" indent="538163" algn="just" fontAlgn="base">
              <a:spcBef>
                <a:spcPct val="0"/>
              </a:spcBef>
              <a:spcAft>
                <a:spcPct val="0"/>
              </a:spcAft>
            </a:pP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În România, cea mai mare hidrocentrală este </a:t>
            </a:r>
            <a:r>
              <a:rPr kumimoji="0" lang="ro-RO" sz="2000" b="1" i="1" u="none" strike="noStrike" cap="none" normalizeH="0" baseline="0" dirty="0" smtClean="0">
                <a:ln>
                  <a:noFill/>
                </a:ln>
                <a:solidFill>
                  <a:schemeClr val="tx1"/>
                </a:solidFill>
                <a:effectLst/>
                <a:latin typeface="Arial" pitchFamily="34" charset="0"/>
                <a:ea typeface="Arial" pitchFamily="34" charset="0"/>
                <a:cs typeface="Arial" pitchFamily="34" charset="0"/>
              </a:rPr>
              <a:t>Porțile de Fier I</a:t>
            </a: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care are o putere instalată de 1080 MW,</a:t>
            </a:r>
            <a:r>
              <a:rPr kumimoji="0" lang="ro-RO" sz="2000" b="0" i="0" u="none" strike="noStrike" cap="none" normalizeH="0" dirty="0" smtClean="0">
                <a:ln>
                  <a:noFill/>
                </a:ln>
                <a:solidFill>
                  <a:schemeClr val="tx1"/>
                </a:solidFill>
                <a:effectLst/>
                <a:latin typeface="Arial" pitchFamily="34" charset="0"/>
                <a:ea typeface="Arial" pitchFamily="34" charset="0"/>
                <a:cs typeface="Arial" pitchFamily="34" charset="0"/>
              </a:rPr>
              <a:t> </a:t>
            </a: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urmată de hidrocentralele </a:t>
            </a:r>
            <a:r>
              <a:rPr kumimoji="0" lang="ro-RO" sz="2000" b="1" i="1" u="none" strike="noStrike" cap="none" normalizeH="0" baseline="0" dirty="0" smtClean="0">
                <a:ln>
                  <a:noFill/>
                </a:ln>
                <a:solidFill>
                  <a:schemeClr val="tx1"/>
                </a:solidFill>
                <a:effectLst/>
                <a:latin typeface="Arial" pitchFamily="34" charset="0"/>
                <a:ea typeface="Arial" pitchFamily="34" charset="0"/>
                <a:cs typeface="Arial" pitchFamily="34" charset="0"/>
              </a:rPr>
              <a:t>Lotru-Ciunget</a:t>
            </a: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(643 MW) şi </a:t>
            </a:r>
            <a:r>
              <a:rPr kumimoji="0" lang="ro-RO" sz="2000" b="1" i="1" u="none" strike="noStrike" cap="none" normalizeH="0" baseline="0" dirty="0" smtClean="0">
                <a:ln>
                  <a:noFill/>
                </a:ln>
                <a:solidFill>
                  <a:schemeClr val="tx1"/>
                </a:solidFill>
                <a:effectLst/>
                <a:latin typeface="Arial" pitchFamily="34" charset="0"/>
                <a:ea typeface="Arial" pitchFamily="34" charset="0"/>
                <a:cs typeface="Arial" pitchFamily="34" charset="0"/>
              </a:rPr>
              <a:t>Râul Mare-Retezat </a:t>
            </a:r>
            <a:r>
              <a:rPr kumimoji="0" lang="ro-RO"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(335 MW).</a:t>
            </a:r>
            <a:r>
              <a:rPr lang="ro-RO" sz="2000" dirty="0" smtClean="0">
                <a:latin typeface="Arial" pitchFamily="34" charset="0"/>
                <a:cs typeface="Arial" pitchFamily="34" charset="0"/>
              </a:rPr>
              <a:t> </a:t>
            </a:r>
          </a:p>
        </p:txBody>
      </p:sp>
      <p:sp>
        <p:nvSpPr>
          <p:cNvPr id="5" name="Rectangle 1"/>
          <p:cNvSpPr>
            <a:spLocks noChangeArrowheads="1"/>
          </p:cNvSpPr>
          <p:nvPr/>
        </p:nvSpPr>
        <p:spPr bwMode="auto">
          <a:xfrm>
            <a:off x="6248400" y="2819400"/>
            <a:ext cx="2667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8163" algn="just" fontAlgn="base">
              <a:spcBef>
                <a:spcPct val="0"/>
              </a:spcBef>
              <a:spcAft>
                <a:spcPct val="0"/>
              </a:spcAft>
            </a:pPr>
            <a:r>
              <a:rPr lang="ro-RO" sz="2000" dirty="0" smtClean="0">
                <a:latin typeface="Arial" pitchFamily="34" charset="0"/>
                <a:cs typeface="Arial" pitchFamily="34" charset="0"/>
              </a:rPr>
              <a:t>Cea mai mare hidrocentrală din lume este </a:t>
            </a:r>
            <a:r>
              <a:rPr lang="ro-RO" sz="2000" b="1" i="1" dirty="0" smtClean="0">
                <a:latin typeface="Arial" pitchFamily="34" charset="0"/>
                <a:cs typeface="Arial" pitchFamily="34" charset="0"/>
              </a:rPr>
              <a:t>Barajul celor Trei Defileuri</a:t>
            </a:r>
            <a:r>
              <a:rPr lang="ro-RO" sz="2000" dirty="0" smtClean="0">
                <a:latin typeface="Arial" pitchFamily="34" charset="0"/>
                <a:cs typeface="Arial" pitchFamily="34" charset="0"/>
              </a:rPr>
              <a:t>, din China, amenajată pe fluviul Yangtze, dată în folosință în anul 2012, cu o putere instalată de 22 500 MW.</a:t>
            </a:r>
            <a:endParaRPr kumimoji="0" lang="ro-RO"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8600" y="6472271"/>
            <a:ext cx="3784049" cy="369332"/>
          </a:xfrm>
          <a:prstGeom prst="rect">
            <a:avLst/>
          </a:prstGeom>
        </p:spPr>
        <p:txBody>
          <a:bodyPr wrap="none">
            <a:spAutoFit/>
          </a:bodyPr>
          <a:lstStyle/>
          <a:p>
            <a:r>
              <a:rPr lang="ro-RO" b="1" i="1" dirty="0" smtClean="0">
                <a:latin typeface="Arial" pitchFamily="34" charset="0"/>
                <a:cs typeface="Arial" pitchFamily="34" charset="0"/>
              </a:rPr>
              <a:t>Barajul celor Trei Defileuri</a:t>
            </a:r>
            <a:r>
              <a:rPr lang="ro-RO" dirty="0" smtClean="0">
                <a:latin typeface="Arial" pitchFamily="34" charset="0"/>
                <a:cs typeface="Arial" pitchFamily="34" charset="0"/>
              </a:rPr>
              <a:t>, China</a:t>
            </a:r>
            <a:endParaRPr lang="en-GB" dirty="0"/>
          </a:p>
        </p:txBody>
      </p:sp>
      <p:sp>
        <p:nvSpPr>
          <p:cNvPr id="3" name="TextBox 2"/>
          <p:cNvSpPr txBox="1"/>
          <p:nvPr/>
        </p:nvSpPr>
        <p:spPr>
          <a:xfrm>
            <a:off x="4012649" y="6518437"/>
            <a:ext cx="5334000" cy="646331"/>
          </a:xfrm>
          <a:prstGeom prst="rect">
            <a:avLst/>
          </a:prstGeom>
          <a:noFill/>
        </p:spPr>
        <p:txBody>
          <a:bodyPr wrap="square" rtlCol="0">
            <a:spAutoFit/>
          </a:bodyPr>
          <a:lstStyle/>
          <a:p>
            <a:r>
              <a:rPr lang="en-US" dirty="0">
                <a:hlinkClick r:id="rId3"/>
              </a:rPr>
              <a:t>https://www.youtube.com/watch?v=vScCDXnoWqY</a:t>
            </a:r>
            <a:endParaRPr lang="ro-RO" dirty="0"/>
          </a:p>
          <a:p>
            <a:endParaRPr lang="ro-RO"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1046</Words>
  <Application>Microsoft Office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Curiozități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toni</cp:lastModifiedBy>
  <cp:revision>73</cp:revision>
  <dcterms:created xsi:type="dcterms:W3CDTF">2006-08-16T00:00:00Z</dcterms:created>
  <dcterms:modified xsi:type="dcterms:W3CDTF">2021-10-13T05:46:04Z</dcterms:modified>
</cp:coreProperties>
</file>