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59" r:id="rId6"/>
    <p:sldId id="261" r:id="rId7"/>
    <p:sldId id="262"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57" r:id="rId24"/>
    <p:sldId id="260" r:id="rId25"/>
    <p:sldId id="264" r:id="rId26"/>
    <p:sldId id="263"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p:cViewPr varScale="1">
        <p:scale>
          <a:sx n="91" d="100"/>
          <a:sy n="91" d="100"/>
        </p:scale>
        <p:origin x="6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0D16D-42AF-4B6E-A5BF-FD457ED84D0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D830D03-8792-4556-ADA9-1931D5FAAA5A}">
      <dgm:prSet phldrT="[Text]"/>
      <dgm:spPr/>
      <dgm:t>
        <a:bodyPr/>
        <a:lstStyle/>
        <a:p>
          <a:r>
            <a:rPr lang="en-US" dirty="0" err="1" smtClean="0"/>
            <a:t>Materiale</a:t>
          </a:r>
          <a:r>
            <a:rPr lang="en-US" dirty="0" smtClean="0"/>
            <a:t> </a:t>
          </a:r>
          <a:r>
            <a:rPr lang="en-US" dirty="0" err="1" smtClean="0"/>
            <a:t>metalice</a:t>
          </a:r>
          <a:endParaRPr lang="en-US" dirty="0"/>
        </a:p>
      </dgm:t>
    </dgm:pt>
    <dgm:pt modelId="{7A75526C-916A-4D66-98F1-313CA5C37068}" type="parTrans" cxnId="{6400FA43-A56B-4831-B71D-AA50B3D28283}">
      <dgm:prSet/>
      <dgm:spPr/>
      <dgm:t>
        <a:bodyPr/>
        <a:lstStyle/>
        <a:p>
          <a:endParaRPr lang="en-US"/>
        </a:p>
      </dgm:t>
    </dgm:pt>
    <dgm:pt modelId="{4EBF1EA0-4E6F-4052-BC60-C006FD3A6B9D}" type="sibTrans" cxnId="{6400FA43-A56B-4831-B71D-AA50B3D28283}">
      <dgm:prSet/>
      <dgm:spPr/>
      <dgm:t>
        <a:bodyPr/>
        <a:lstStyle/>
        <a:p>
          <a:endParaRPr lang="en-US"/>
        </a:p>
      </dgm:t>
    </dgm:pt>
    <dgm:pt modelId="{438E37F3-46F7-492D-A682-EA5EA296F348}">
      <dgm:prSet phldrT="[Text]"/>
      <dgm:spPr/>
      <dgm:t>
        <a:bodyPr/>
        <a:lstStyle/>
        <a:p>
          <a:r>
            <a:rPr lang="en-US" dirty="0" err="1" smtClean="0"/>
            <a:t>Metale</a:t>
          </a:r>
          <a:r>
            <a:rPr lang="en-US" dirty="0" smtClean="0"/>
            <a:t> </a:t>
          </a:r>
          <a:endParaRPr lang="en-US" dirty="0"/>
        </a:p>
      </dgm:t>
    </dgm:pt>
    <dgm:pt modelId="{5A91AEA3-058B-4E5F-A092-62507455B0D9}" type="parTrans" cxnId="{73ACE72F-2079-4A93-9922-631D9CC2A0DC}">
      <dgm:prSet/>
      <dgm:spPr/>
      <dgm:t>
        <a:bodyPr/>
        <a:lstStyle/>
        <a:p>
          <a:endParaRPr lang="en-US"/>
        </a:p>
      </dgm:t>
    </dgm:pt>
    <dgm:pt modelId="{D2CCFEB6-0BE8-47F6-81F9-323153F7A0A2}" type="sibTrans" cxnId="{73ACE72F-2079-4A93-9922-631D9CC2A0DC}">
      <dgm:prSet/>
      <dgm:spPr/>
      <dgm:t>
        <a:bodyPr/>
        <a:lstStyle/>
        <a:p>
          <a:endParaRPr lang="en-US"/>
        </a:p>
      </dgm:t>
    </dgm:pt>
    <dgm:pt modelId="{585DB667-DCF7-45BE-A4C9-D565D2AF009A}">
      <dgm:prSet phldrT="[Text]"/>
      <dgm:spPr/>
      <dgm:t>
        <a:bodyPr/>
        <a:lstStyle/>
        <a:p>
          <a:r>
            <a:rPr lang="en-US" dirty="0" err="1" smtClean="0"/>
            <a:t>Aliaje</a:t>
          </a:r>
          <a:r>
            <a:rPr lang="en-US" dirty="0" smtClean="0"/>
            <a:t> </a:t>
          </a:r>
          <a:r>
            <a:rPr lang="en-US" dirty="0" err="1" smtClean="0"/>
            <a:t>metalice</a:t>
          </a:r>
          <a:endParaRPr lang="en-US" dirty="0"/>
        </a:p>
      </dgm:t>
    </dgm:pt>
    <dgm:pt modelId="{6D599093-87CA-42D6-A5DB-CF04CDB65867}" type="parTrans" cxnId="{FCC1A606-350C-4F71-9E37-74A2EF039B7A}">
      <dgm:prSet/>
      <dgm:spPr/>
      <dgm:t>
        <a:bodyPr/>
        <a:lstStyle/>
        <a:p>
          <a:endParaRPr lang="en-US"/>
        </a:p>
      </dgm:t>
    </dgm:pt>
    <dgm:pt modelId="{1E54762F-FC66-4879-B372-6733174E1F8E}" type="sibTrans" cxnId="{FCC1A606-350C-4F71-9E37-74A2EF039B7A}">
      <dgm:prSet/>
      <dgm:spPr/>
      <dgm:t>
        <a:bodyPr/>
        <a:lstStyle/>
        <a:p>
          <a:endParaRPr lang="en-US"/>
        </a:p>
      </dgm:t>
    </dgm:pt>
    <dgm:pt modelId="{7593AB4F-598E-432F-8F6B-93425E6F89CD}" type="pres">
      <dgm:prSet presAssocID="{8000D16D-42AF-4B6E-A5BF-FD457ED84D0D}" presName="diagram" presStyleCnt="0">
        <dgm:presLayoutVars>
          <dgm:chPref val="1"/>
          <dgm:dir/>
          <dgm:animOne val="branch"/>
          <dgm:animLvl val="lvl"/>
          <dgm:resizeHandles val="exact"/>
        </dgm:presLayoutVars>
      </dgm:prSet>
      <dgm:spPr/>
      <dgm:t>
        <a:bodyPr/>
        <a:lstStyle/>
        <a:p>
          <a:endParaRPr lang="en-US"/>
        </a:p>
      </dgm:t>
    </dgm:pt>
    <dgm:pt modelId="{7A2BAECC-6DE4-434B-95F0-640AD6A111D3}" type="pres">
      <dgm:prSet presAssocID="{BD830D03-8792-4556-ADA9-1931D5FAAA5A}" presName="root1" presStyleCnt="0"/>
      <dgm:spPr/>
    </dgm:pt>
    <dgm:pt modelId="{0D49B88A-A16E-47ED-8D35-3BEC480D13B8}" type="pres">
      <dgm:prSet presAssocID="{BD830D03-8792-4556-ADA9-1931D5FAAA5A}" presName="LevelOneTextNode" presStyleLbl="node0" presStyleIdx="0" presStyleCnt="1">
        <dgm:presLayoutVars>
          <dgm:chPref val="3"/>
        </dgm:presLayoutVars>
      </dgm:prSet>
      <dgm:spPr/>
      <dgm:t>
        <a:bodyPr/>
        <a:lstStyle/>
        <a:p>
          <a:endParaRPr lang="en-US"/>
        </a:p>
      </dgm:t>
    </dgm:pt>
    <dgm:pt modelId="{8F2F1B61-C3B5-43DD-9086-FA67D53CC79C}" type="pres">
      <dgm:prSet presAssocID="{BD830D03-8792-4556-ADA9-1931D5FAAA5A}" presName="level2hierChild" presStyleCnt="0"/>
      <dgm:spPr/>
    </dgm:pt>
    <dgm:pt modelId="{57D612E2-DFA2-4AD6-9C7F-54A1801DFAF7}" type="pres">
      <dgm:prSet presAssocID="{5A91AEA3-058B-4E5F-A092-62507455B0D9}" presName="conn2-1" presStyleLbl="parChTrans1D2" presStyleIdx="0" presStyleCnt="2"/>
      <dgm:spPr/>
      <dgm:t>
        <a:bodyPr/>
        <a:lstStyle/>
        <a:p>
          <a:endParaRPr lang="en-US"/>
        </a:p>
      </dgm:t>
    </dgm:pt>
    <dgm:pt modelId="{917F4146-0E08-4522-B114-24B5F537A7C1}" type="pres">
      <dgm:prSet presAssocID="{5A91AEA3-058B-4E5F-A092-62507455B0D9}" presName="connTx" presStyleLbl="parChTrans1D2" presStyleIdx="0" presStyleCnt="2"/>
      <dgm:spPr/>
      <dgm:t>
        <a:bodyPr/>
        <a:lstStyle/>
        <a:p>
          <a:endParaRPr lang="en-US"/>
        </a:p>
      </dgm:t>
    </dgm:pt>
    <dgm:pt modelId="{DE229CB0-22B8-4F2C-A3D8-227140C11368}" type="pres">
      <dgm:prSet presAssocID="{438E37F3-46F7-492D-A682-EA5EA296F348}" presName="root2" presStyleCnt="0"/>
      <dgm:spPr/>
    </dgm:pt>
    <dgm:pt modelId="{D022905E-ED2B-4D1A-9287-DA9715DA9252}" type="pres">
      <dgm:prSet presAssocID="{438E37F3-46F7-492D-A682-EA5EA296F348}" presName="LevelTwoTextNode" presStyleLbl="node2" presStyleIdx="0" presStyleCnt="2">
        <dgm:presLayoutVars>
          <dgm:chPref val="3"/>
        </dgm:presLayoutVars>
      </dgm:prSet>
      <dgm:spPr/>
      <dgm:t>
        <a:bodyPr/>
        <a:lstStyle/>
        <a:p>
          <a:endParaRPr lang="en-US"/>
        </a:p>
      </dgm:t>
    </dgm:pt>
    <dgm:pt modelId="{3438D588-AAE6-499A-9803-8C7907B3B87B}" type="pres">
      <dgm:prSet presAssocID="{438E37F3-46F7-492D-A682-EA5EA296F348}" presName="level3hierChild" presStyleCnt="0"/>
      <dgm:spPr/>
    </dgm:pt>
    <dgm:pt modelId="{B422E0D2-5C96-47DF-8F9C-69C8E2A2A2AB}" type="pres">
      <dgm:prSet presAssocID="{6D599093-87CA-42D6-A5DB-CF04CDB65867}" presName="conn2-1" presStyleLbl="parChTrans1D2" presStyleIdx="1" presStyleCnt="2"/>
      <dgm:spPr/>
      <dgm:t>
        <a:bodyPr/>
        <a:lstStyle/>
        <a:p>
          <a:endParaRPr lang="en-US"/>
        </a:p>
      </dgm:t>
    </dgm:pt>
    <dgm:pt modelId="{642E24E3-B190-4BB1-8B19-34D3D059942B}" type="pres">
      <dgm:prSet presAssocID="{6D599093-87CA-42D6-A5DB-CF04CDB65867}" presName="connTx" presStyleLbl="parChTrans1D2" presStyleIdx="1" presStyleCnt="2"/>
      <dgm:spPr/>
      <dgm:t>
        <a:bodyPr/>
        <a:lstStyle/>
        <a:p>
          <a:endParaRPr lang="en-US"/>
        </a:p>
      </dgm:t>
    </dgm:pt>
    <dgm:pt modelId="{560A3A42-CBC6-49E3-B7FB-81B2FB822D76}" type="pres">
      <dgm:prSet presAssocID="{585DB667-DCF7-45BE-A4C9-D565D2AF009A}" presName="root2" presStyleCnt="0"/>
      <dgm:spPr/>
    </dgm:pt>
    <dgm:pt modelId="{D79A4A5E-3A3B-4AA6-9C6C-6432F3F3621D}" type="pres">
      <dgm:prSet presAssocID="{585DB667-DCF7-45BE-A4C9-D565D2AF009A}" presName="LevelTwoTextNode" presStyleLbl="node2" presStyleIdx="1" presStyleCnt="2">
        <dgm:presLayoutVars>
          <dgm:chPref val="3"/>
        </dgm:presLayoutVars>
      </dgm:prSet>
      <dgm:spPr/>
      <dgm:t>
        <a:bodyPr/>
        <a:lstStyle/>
        <a:p>
          <a:endParaRPr lang="en-US"/>
        </a:p>
      </dgm:t>
    </dgm:pt>
    <dgm:pt modelId="{D853FB28-5043-4C87-8F26-44DC64C32309}" type="pres">
      <dgm:prSet presAssocID="{585DB667-DCF7-45BE-A4C9-D565D2AF009A}" presName="level3hierChild" presStyleCnt="0"/>
      <dgm:spPr/>
    </dgm:pt>
  </dgm:ptLst>
  <dgm:cxnLst>
    <dgm:cxn modelId="{E3955E7E-2FD5-44CC-9D26-2703DD398C76}" type="presOf" srcId="{BD830D03-8792-4556-ADA9-1931D5FAAA5A}" destId="{0D49B88A-A16E-47ED-8D35-3BEC480D13B8}" srcOrd="0" destOrd="0" presId="urn:microsoft.com/office/officeart/2005/8/layout/hierarchy2"/>
    <dgm:cxn modelId="{07DD72B9-D713-4524-A922-B021D1206D12}" type="presOf" srcId="{438E37F3-46F7-492D-A682-EA5EA296F348}" destId="{D022905E-ED2B-4D1A-9287-DA9715DA9252}" srcOrd="0" destOrd="0" presId="urn:microsoft.com/office/officeart/2005/8/layout/hierarchy2"/>
    <dgm:cxn modelId="{D91E1CB3-8473-4DA4-B93A-52D8D8089FCA}" type="presOf" srcId="{8000D16D-42AF-4B6E-A5BF-FD457ED84D0D}" destId="{7593AB4F-598E-432F-8F6B-93425E6F89CD}" srcOrd="0" destOrd="0" presId="urn:microsoft.com/office/officeart/2005/8/layout/hierarchy2"/>
    <dgm:cxn modelId="{6400FA43-A56B-4831-B71D-AA50B3D28283}" srcId="{8000D16D-42AF-4B6E-A5BF-FD457ED84D0D}" destId="{BD830D03-8792-4556-ADA9-1931D5FAAA5A}" srcOrd="0" destOrd="0" parTransId="{7A75526C-916A-4D66-98F1-313CA5C37068}" sibTransId="{4EBF1EA0-4E6F-4052-BC60-C006FD3A6B9D}"/>
    <dgm:cxn modelId="{FCC1A606-350C-4F71-9E37-74A2EF039B7A}" srcId="{BD830D03-8792-4556-ADA9-1931D5FAAA5A}" destId="{585DB667-DCF7-45BE-A4C9-D565D2AF009A}" srcOrd="1" destOrd="0" parTransId="{6D599093-87CA-42D6-A5DB-CF04CDB65867}" sibTransId="{1E54762F-FC66-4879-B372-6733174E1F8E}"/>
    <dgm:cxn modelId="{37C42892-A9B1-4118-AFA4-2184FA46D489}" type="presOf" srcId="{6D599093-87CA-42D6-A5DB-CF04CDB65867}" destId="{B422E0D2-5C96-47DF-8F9C-69C8E2A2A2AB}" srcOrd="0" destOrd="0" presId="urn:microsoft.com/office/officeart/2005/8/layout/hierarchy2"/>
    <dgm:cxn modelId="{FBC95ED4-B755-4902-8A0F-452271F1A965}" type="presOf" srcId="{5A91AEA3-058B-4E5F-A092-62507455B0D9}" destId="{917F4146-0E08-4522-B114-24B5F537A7C1}" srcOrd="1" destOrd="0" presId="urn:microsoft.com/office/officeart/2005/8/layout/hierarchy2"/>
    <dgm:cxn modelId="{4C811B00-8687-4164-84F0-72B26CFEB0ED}" type="presOf" srcId="{5A91AEA3-058B-4E5F-A092-62507455B0D9}" destId="{57D612E2-DFA2-4AD6-9C7F-54A1801DFAF7}" srcOrd="0" destOrd="0" presId="urn:microsoft.com/office/officeart/2005/8/layout/hierarchy2"/>
    <dgm:cxn modelId="{3BAC780C-D9B3-44B2-89F0-663FDBC16347}" type="presOf" srcId="{6D599093-87CA-42D6-A5DB-CF04CDB65867}" destId="{642E24E3-B190-4BB1-8B19-34D3D059942B}" srcOrd="1" destOrd="0" presId="urn:microsoft.com/office/officeart/2005/8/layout/hierarchy2"/>
    <dgm:cxn modelId="{27FBC0F3-D57F-4881-A25D-DB43CCF4870D}" type="presOf" srcId="{585DB667-DCF7-45BE-A4C9-D565D2AF009A}" destId="{D79A4A5E-3A3B-4AA6-9C6C-6432F3F3621D}" srcOrd="0" destOrd="0" presId="urn:microsoft.com/office/officeart/2005/8/layout/hierarchy2"/>
    <dgm:cxn modelId="{73ACE72F-2079-4A93-9922-631D9CC2A0DC}" srcId="{BD830D03-8792-4556-ADA9-1931D5FAAA5A}" destId="{438E37F3-46F7-492D-A682-EA5EA296F348}" srcOrd="0" destOrd="0" parTransId="{5A91AEA3-058B-4E5F-A092-62507455B0D9}" sibTransId="{D2CCFEB6-0BE8-47F6-81F9-323153F7A0A2}"/>
    <dgm:cxn modelId="{B903A657-8C67-4197-A30D-0165C4278D5A}" type="presParOf" srcId="{7593AB4F-598E-432F-8F6B-93425E6F89CD}" destId="{7A2BAECC-6DE4-434B-95F0-640AD6A111D3}" srcOrd="0" destOrd="0" presId="urn:microsoft.com/office/officeart/2005/8/layout/hierarchy2"/>
    <dgm:cxn modelId="{F7722660-743B-4C92-90BC-C882468F53AC}" type="presParOf" srcId="{7A2BAECC-6DE4-434B-95F0-640AD6A111D3}" destId="{0D49B88A-A16E-47ED-8D35-3BEC480D13B8}" srcOrd="0" destOrd="0" presId="urn:microsoft.com/office/officeart/2005/8/layout/hierarchy2"/>
    <dgm:cxn modelId="{033F67A8-0B82-4491-85D4-A450C038DC1E}" type="presParOf" srcId="{7A2BAECC-6DE4-434B-95F0-640AD6A111D3}" destId="{8F2F1B61-C3B5-43DD-9086-FA67D53CC79C}" srcOrd="1" destOrd="0" presId="urn:microsoft.com/office/officeart/2005/8/layout/hierarchy2"/>
    <dgm:cxn modelId="{56A8D51A-FD6D-4D1A-AA21-B3722DF57A35}" type="presParOf" srcId="{8F2F1B61-C3B5-43DD-9086-FA67D53CC79C}" destId="{57D612E2-DFA2-4AD6-9C7F-54A1801DFAF7}" srcOrd="0" destOrd="0" presId="urn:microsoft.com/office/officeart/2005/8/layout/hierarchy2"/>
    <dgm:cxn modelId="{6AC81438-EF98-49C6-9157-C48AF257431F}" type="presParOf" srcId="{57D612E2-DFA2-4AD6-9C7F-54A1801DFAF7}" destId="{917F4146-0E08-4522-B114-24B5F537A7C1}" srcOrd="0" destOrd="0" presId="urn:microsoft.com/office/officeart/2005/8/layout/hierarchy2"/>
    <dgm:cxn modelId="{EBCA92B8-1EF4-4E7F-AC44-FB9FB1394FCB}" type="presParOf" srcId="{8F2F1B61-C3B5-43DD-9086-FA67D53CC79C}" destId="{DE229CB0-22B8-4F2C-A3D8-227140C11368}" srcOrd="1" destOrd="0" presId="urn:microsoft.com/office/officeart/2005/8/layout/hierarchy2"/>
    <dgm:cxn modelId="{22F6FFFD-E915-4B31-A6A5-A38CACEBFCF9}" type="presParOf" srcId="{DE229CB0-22B8-4F2C-A3D8-227140C11368}" destId="{D022905E-ED2B-4D1A-9287-DA9715DA9252}" srcOrd="0" destOrd="0" presId="urn:microsoft.com/office/officeart/2005/8/layout/hierarchy2"/>
    <dgm:cxn modelId="{70DF4F69-8A12-4DEC-9FFC-0AF586F5C617}" type="presParOf" srcId="{DE229CB0-22B8-4F2C-A3D8-227140C11368}" destId="{3438D588-AAE6-499A-9803-8C7907B3B87B}" srcOrd="1" destOrd="0" presId="urn:microsoft.com/office/officeart/2005/8/layout/hierarchy2"/>
    <dgm:cxn modelId="{A2B82CE7-7ED3-4D5F-A6B9-4DE8AF8A2C30}" type="presParOf" srcId="{8F2F1B61-C3B5-43DD-9086-FA67D53CC79C}" destId="{B422E0D2-5C96-47DF-8F9C-69C8E2A2A2AB}" srcOrd="2" destOrd="0" presId="urn:microsoft.com/office/officeart/2005/8/layout/hierarchy2"/>
    <dgm:cxn modelId="{A8158F6B-2C16-4E61-BB3C-32539ACD4D09}" type="presParOf" srcId="{B422E0D2-5C96-47DF-8F9C-69C8E2A2A2AB}" destId="{642E24E3-B190-4BB1-8B19-34D3D059942B}" srcOrd="0" destOrd="0" presId="urn:microsoft.com/office/officeart/2005/8/layout/hierarchy2"/>
    <dgm:cxn modelId="{5547C16E-B213-4732-A714-071DAC60DD8E}" type="presParOf" srcId="{8F2F1B61-C3B5-43DD-9086-FA67D53CC79C}" destId="{560A3A42-CBC6-49E3-B7FB-81B2FB822D76}" srcOrd="3" destOrd="0" presId="urn:microsoft.com/office/officeart/2005/8/layout/hierarchy2"/>
    <dgm:cxn modelId="{6FA4B2D9-E0CB-4E5E-BB45-7517680319A3}" type="presParOf" srcId="{560A3A42-CBC6-49E3-B7FB-81B2FB822D76}" destId="{D79A4A5E-3A3B-4AA6-9C6C-6432F3F3621D}" srcOrd="0" destOrd="0" presId="urn:microsoft.com/office/officeart/2005/8/layout/hierarchy2"/>
    <dgm:cxn modelId="{E842E473-5189-4047-B2CD-A0AE4A82A990}" type="presParOf" srcId="{560A3A42-CBC6-49E3-B7FB-81B2FB822D76}" destId="{D853FB28-5043-4C87-8F26-44DC64C323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26C16-247A-4995-AB85-F566D07FB70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BD7FB26-459A-4207-8025-049A0D0B0CE4}">
      <dgm:prSet phldrT="[Text]"/>
      <dgm:spPr/>
      <dgm:t>
        <a:bodyPr/>
        <a:lstStyle/>
        <a:p>
          <a:r>
            <a:rPr lang="en-US" b="1" dirty="0" err="1" smtClean="0">
              <a:solidFill>
                <a:schemeClr val="tx1"/>
              </a:solidFill>
            </a:rPr>
            <a:t>Materiale</a:t>
          </a:r>
          <a:r>
            <a:rPr lang="en-US" b="1" dirty="0" smtClean="0">
              <a:solidFill>
                <a:schemeClr val="tx1"/>
              </a:solidFill>
            </a:rPr>
            <a:t> </a:t>
          </a:r>
          <a:r>
            <a:rPr lang="en-US" b="1" dirty="0" err="1" smtClean="0">
              <a:solidFill>
                <a:schemeClr val="tx1"/>
              </a:solidFill>
            </a:rPr>
            <a:t>metalice</a:t>
          </a:r>
          <a:endParaRPr lang="en-US" b="1" dirty="0">
            <a:solidFill>
              <a:schemeClr val="tx1"/>
            </a:solidFill>
          </a:endParaRPr>
        </a:p>
      </dgm:t>
    </dgm:pt>
    <dgm:pt modelId="{65C57716-717C-492D-9820-C28216318873}" type="parTrans" cxnId="{16F3D585-0335-436F-8094-2D956837E284}">
      <dgm:prSet/>
      <dgm:spPr/>
      <dgm:t>
        <a:bodyPr/>
        <a:lstStyle/>
        <a:p>
          <a:endParaRPr lang="en-US"/>
        </a:p>
      </dgm:t>
    </dgm:pt>
    <dgm:pt modelId="{AB38C430-DF48-400F-B58B-47064F0BEAE5}" type="sibTrans" cxnId="{16F3D585-0335-436F-8094-2D956837E284}">
      <dgm:prSet/>
      <dgm:spPr/>
      <dgm:t>
        <a:bodyPr/>
        <a:lstStyle/>
        <a:p>
          <a:endParaRPr lang="en-US"/>
        </a:p>
      </dgm:t>
    </dgm:pt>
    <dgm:pt modelId="{9AA845C3-BB0B-467C-BFD2-D7C2262EE546}">
      <dgm:prSet phldrT="[Text]"/>
      <dgm:spPr/>
      <dgm:t>
        <a:bodyPr/>
        <a:lstStyle/>
        <a:p>
          <a:r>
            <a:rPr lang="en-US" b="1" dirty="0" err="1" smtClean="0">
              <a:solidFill>
                <a:schemeClr val="tx1"/>
              </a:solidFill>
            </a:rPr>
            <a:t>Feroase</a:t>
          </a:r>
          <a:endParaRPr lang="en-US" b="1" dirty="0">
            <a:solidFill>
              <a:schemeClr val="tx1"/>
            </a:solidFill>
          </a:endParaRPr>
        </a:p>
      </dgm:t>
    </dgm:pt>
    <dgm:pt modelId="{75588548-E920-4D39-9088-589EED386588}" type="parTrans" cxnId="{91469119-5750-416B-BE29-624720513001}">
      <dgm:prSet/>
      <dgm:spPr/>
      <dgm:t>
        <a:bodyPr/>
        <a:lstStyle/>
        <a:p>
          <a:endParaRPr lang="en-US" b="1">
            <a:solidFill>
              <a:schemeClr val="tx1"/>
            </a:solidFill>
          </a:endParaRPr>
        </a:p>
      </dgm:t>
    </dgm:pt>
    <dgm:pt modelId="{21FE4E8A-828C-4126-8C5E-4EA11C3780EF}" type="sibTrans" cxnId="{91469119-5750-416B-BE29-624720513001}">
      <dgm:prSet/>
      <dgm:spPr/>
      <dgm:t>
        <a:bodyPr/>
        <a:lstStyle/>
        <a:p>
          <a:endParaRPr lang="en-US"/>
        </a:p>
      </dgm:t>
    </dgm:pt>
    <dgm:pt modelId="{884D3895-4A0E-4791-BA47-FCEF14A250DC}">
      <dgm:prSet phldrT="[Text]"/>
      <dgm:spPr/>
      <dgm:t>
        <a:bodyPr/>
        <a:lstStyle/>
        <a:p>
          <a:r>
            <a:rPr lang="en-US" b="1" dirty="0" err="1" smtClean="0">
              <a:solidFill>
                <a:schemeClr val="tx1"/>
              </a:solidFill>
            </a:rPr>
            <a:t>fierul</a:t>
          </a:r>
          <a:endParaRPr lang="en-US" b="1" dirty="0">
            <a:solidFill>
              <a:schemeClr val="tx1"/>
            </a:solidFill>
          </a:endParaRPr>
        </a:p>
      </dgm:t>
    </dgm:pt>
    <dgm:pt modelId="{3F885FE2-33BF-4EF6-8F33-32B55DBB857C}" type="parTrans" cxnId="{37A2A337-CE7B-465A-9DF0-2E1713CCACB9}">
      <dgm:prSet/>
      <dgm:spPr/>
      <dgm:t>
        <a:bodyPr/>
        <a:lstStyle/>
        <a:p>
          <a:endParaRPr lang="en-US" b="1">
            <a:solidFill>
              <a:schemeClr val="tx1"/>
            </a:solidFill>
          </a:endParaRPr>
        </a:p>
      </dgm:t>
    </dgm:pt>
    <dgm:pt modelId="{FEF4193E-C695-4D4D-AD9A-DBA0494661C2}" type="sibTrans" cxnId="{37A2A337-CE7B-465A-9DF0-2E1713CCACB9}">
      <dgm:prSet/>
      <dgm:spPr/>
      <dgm:t>
        <a:bodyPr/>
        <a:lstStyle/>
        <a:p>
          <a:endParaRPr lang="en-US"/>
        </a:p>
      </dgm:t>
    </dgm:pt>
    <dgm:pt modelId="{1DC90424-13BC-40B1-AB1D-20992411FB3E}">
      <dgm:prSet phldrT="[Text]"/>
      <dgm:spPr/>
      <dgm:t>
        <a:bodyPr/>
        <a:lstStyle/>
        <a:p>
          <a:r>
            <a:rPr lang="en-US" b="1" dirty="0" err="1" smtClean="0">
              <a:solidFill>
                <a:schemeClr val="tx1"/>
              </a:solidFill>
            </a:rPr>
            <a:t>Aliajele</a:t>
          </a:r>
          <a:r>
            <a:rPr lang="en-US" b="1" dirty="0" smtClean="0">
              <a:solidFill>
                <a:schemeClr val="tx1"/>
              </a:solidFill>
            </a:rPr>
            <a:t> </a:t>
          </a:r>
          <a:r>
            <a:rPr lang="en-US" b="1" dirty="0" err="1" smtClean="0">
              <a:solidFill>
                <a:schemeClr val="tx1"/>
              </a:solidFill>
            </a:rPr>
            <a:t>fierului</a:t>
          </a:r>
          <a:r>
            <a:rPr lang="en-US" b="1" dirty="0" smtClean="0">
              <a:solidFill>
                <a:schemeClr val="tx1"/>
              </a:solidFill>
            </a:rPr>
            <a:t>: </a:t>
          </a:r>
          <a:r>
            <a:rPr lang="en-US" b="1" dirty="0" err="1" smtClean="0">
              <a:solidFill>
                <a:schemeClr val="tx1"/>
              </a:solidFill>
            </a:rPr>
            <a:t>fonta</a:t>
          </a:r>
          <a:r>
            <a:rPr lang="en-US" b="1" dirty="0" smtClean="0">
              <a:solidFill>
                <a:schemeClr val="tx1"/>
              </a:solidFill>
            </a:rPr>
            <a:t>, o</a:t>
          </a:r>
          <a:r>
            <a:rPr lang="ro-RO" b="1" dirty="0" smtClean="0">
              <a:solidFill>
                <a:schemeClr val="tx1"/>
              </a:solidFill>
            </a:rPr>
            <a:t>ț</a:t>
          </a:r>
          <a:r>
            <a:rPr lang="en-US" b="1" dirty="0" err="1" smtClean="0">
              <a:solidFill>
                <a:schemeClr val="tx1"/>
              </a:solidFill>
            </a:rPr>
            <a:t>elul</a:t>
          </a:r>
          <a:endParaRPr lang="en-US" b="1" dirty="0">
            <a:solidFill>
              <a:schemeClr val="tx1"/>
            </a:solidFill>
          </a:endParaRPr>
        </a:p>
      </dgm:t>
    </dgm:pt>
    <dgm:pt modelId="{AD84350F-ECFB-4F98-8B37-6A2A8575E096}" type="parTrans" cxnId="{FCFFE2E7-C2EB-410B-B323-43C8C9CE9014}">
      <dgm:prSet/>
      <dgm:spPr/>
      <dgm:t>
        <a:bodyPr/>
        <a:lstStyle/>
        <a:p>
          <a:endParaRPr lang="en-US" b="1">
            <a:solidFill>
              <a:schemeClr val="tx1"/>
            </a:solidFill>
          </a:endParaRPr>
        </a:p>
      </dgm:t>
    </dgm:pt>
    <dgm:pt modelId="{BB8BC18E-F141-48DF-ABEA-88CCA37B04DE}" type="sibTrans" cxnId="{FCFFE2E7-C2EB-410B-B323-43C8C9CE9014}">
      <dgm:prSet/>
      <dgm:spPr/>
      <dgm:t>
        <a:bodyPr/>
        <a:lstStyle/>
        <a:p>
          <a:endParaRPr lang="en-US"/>
        </a:p>
      </dgm:t>
    </dgm:pt>
    <dgm:pt modelId="{65D88E6B-7DF8-4F6E-8C4D-BDF52DCF360D}">
      <dgm:prSet phldrT="[Text]"/>
      <dgm:spPr/>
      <dgm:t>
        <a:bodyPr/>
        <a:lstStyle/>
        <a:p>
          <a:r>
            <a:rPr lang="en-US" b="1" dirty="0" err="1" smtClean="0">
              <a:solidFill>
                <a:schemeClr val="tx1"/>
              </a:solidFill>
            </a:rPr>
            <a:t>Neferoase</a:t>
          </a:r>
          <a:r>
            <a:rPr lang="en-US" b="1" dirty="0" smtClean="0">
              <a:solidFill>
                <a:schemeClr val="tx1"/>
              </a:solidFill>
            </a:rPr>
            <a:t> </a:t>
          </a:r>
          <a:endParaRPr lang="en-US" b="1" dirty="0">
            <a:solidFill>
              <a:schemeClr val="tx1"/>
            </a:solidFill>
          </a:endParaRPr>
        </a:p>
      </dgm:t>
    </dgm:pt>
    <dgm:pt modelId="{67957525-C7C4-42BF-9544-CFDB4DD5EACD}" type="parTrans" cxnId="{59F0A2BD-440E-493E-910F-F56D0EF622EC}">
      <dgm:prSet/>
      <dgm:spPr/>
      <dgm:t>
        <a:bodyPr/>
        <a:lstStyle/>
        <a:p>
          <a:endParaRPr lang="en-US" b="1">
            <a:solidFill>
              <a:schemeClr val="tx1"/>
            </a:solidFill>
          </a:endParaRPr>
        </a:p>
      </dgm:t>
    </dgm:pt>
    <dgm:pt modelId="{E87878A1-3F1F-4C83-BCAF-BFA1811509DF}" type="sibTrans" cxnId="{59F0A2BD-440E-493E-910F-F56D0EF622EC}">
      <dgm:prSet/>
      <dgm:spPr/>
      <dgm:t>
        <a:bodyPr/>
        <a:lstStyle/>
        <a:p>
          <a:endParaRPr lang="en-US"/>
        </a:p>
      </dgm:t>
    </dgm:pt>
    <dgm:pt modelId="{FF7867D7-EC56-43F8-86CA-FC161FA0843A}">
      <dgm:prSet phldrT="[Text]"/>
      <dgm:spPr/>
      <dgm:t>
        <a:bodyPr/>
        <a:lstStyle/>
        <a:p>
          <a:r>
            <a:rPr lang="en-US" b="1" dirty="0" err="1" smtClean="0">
              <a:solidFill>
                <a:schemeClr val="tx1"/>
              </a:solidFill>
            </a:rPr>
            <a:t>Metale</a:t>
          </a:r>
          <a:r>
            <a:rPr lang="en-US" b="1" dirty="0" smtClean="0">
              <a:solidFill>
                <a:schemeClr val="tx1"/>
              </a:solidFill>
            </a:rPr>
            <a:t>: </a:t>
          </a:r>
          <a:r>
            <a:rPr lang="en-US" b="1" dirty="0" err="1" smtClean="0">
              <a:solidFill>
                <a:schemeClr val="tx1"/>
              </a:solidFill>
            </a:rPr>
            <a:t>cupru</a:t>
          </a:r>
          <a:r>
            <a:rPr lang="en-US" b="1" dirty="0" smtClean="0">
              <a:solidFill>
                <a:schemeClr val="tx1"/>
              </a:solidFill>
            </a:rPr>
            <a:t>, </a:t>
          </a:r>
          <a:r>
            <a:rPr lang="en-US" b="1" dirty="0" err="1" smtClean="0">
              <a:solidFill>
                <a:schemeClr val="tx1"/>
              </a:solidFill>
            </a:rPr>
            <a:t>aluminiu</a:t>
          </a:r>
          <a:r>
            <a:rPr lang="en-US" b="1" dirty="0" smtClean="0">
              <a:solidFill>
                <a:schemeClr val="tx1"/>
              </a:solidFill>
            </a:rPr>
            <a:t>, zinc, </a:t>
          </a:r>
          <a:r>
            <a:rPr lang="en-US" b="1" dirty="0" err="1" smtClean="0">
              <a:solidFill>
                <a:schemeClr val="tx1"/>
              </a:solidFill>
            </a:rPr>
            <a:t>aur</a:t>
          </a:r>
          <a:r>
            <a:rPr lang="en-US" b="1" dirty="0" smtClean="0">
              <a:solidFill>
                <a:schemeClr val="tx1"/>
              </a:solidFill>
            </a:rPr>
            <a:t>, </a:t>
          </a:r>
          <a:r>
            <a:rPr lang="en-US" b="1" dirty="0" err="1" smtClean="0">
              <a:solidFill>
                <a:schemeClr val="tx1"/>
              </a:solidFill>
            </a:rPr>
            <a:t>argint</a:t>
          </a:r>
          <a:r>
            <a:rPr lang="en-US" b="1" dirty="0" smtClean="0">
              <a:solidFill>
                <a:schemeClr val="tx1"/>
              </a:solidFill>
            </a:rPr>
            <a:t>, </a:t>
          </a:r>
          <a:r>
            <a:rPr lang="en-US" b="1" dirty="0" err="1" smtClean="0">
              <a:solidFill>
                <a:schemeClr val="tx1"/>
              </a:solidFill>
            </a:rPr>
            <a:t>staniu</a:t>
          </a:r>
          <a:r>
            <a:rPr lang="en-US" b="1" dirty="0" smtClean="0">
              <a:solidFill>
                <a:schemeClr val="tx1"/>
              </a:solidFill>
            </a:rPr>
            <a:t>…</a:t>
          </a:r>
          <a:endParaRPr lang="en-US" b="1" dirty="0">
            <a:solidFill>
              <a:schemeClr val="tx1"/>
            </a:solidFill>
          </a:endParaRPr>
        </a:p>
      </dgm:t>
    </dgm:pt>
    <dgm:pt modelId="{32B97BF4-00B0-497A-A1EC-6BA2CA3CA0F2}" type="parTrans" cxnId="{31F655C7-C2EF-4A9F-92C3-BE80CCD50568}">
      <dgm:prSet/>
      <dgm:spPr/>
      <dgm:t>
        <a:bodyPr/>
        <a:lstStyle/>
        <a:p>
          <a:endParaRPr lang="en-US" b="1">
            <a:solidFill>
              <a:schemeClr val="tx1"/>
            </a:solidFill>
          </a:endParaRPr>
        </a:p>
      </dgm:t>
    </dgm:pt>
    <dgm:pt modelId="{9D33C65F-F684-4CD2-96EB-FE818DD638D4}" type="sibTrans" cxnId="{31F655C7-C2EF-4A9F-92C3-BE80CCD50568}">
      <dgm:prSet/>
      <dgm:spPr/>
      <dgm:t>
        <a:bodyPr/>
        <a:lstStyle/>
        <a:p>
          <a:endParaRPr lang="en-US"/>
        </a:p>
      </dgm:t>
    </dgm:pt>
    <dgm:pt modelId="{3D244B1C-2EAF-47CD-928D-3C53C0D6E0B2}">
      <dgm:prSet/>
      <dgm:spPr/>
      <dgm:t>
        <a:bodyPr/>
        <a:lstStyle/>
        <a:p>
          <a:r>
            <a:rPr lang="en-US" b="1" dirty="0" err="1" smtClean="0">
              <a:solidFill>
                <a:schemeClr val="tx1"/>
              </a:solidFill>
            </a:rPr>
            <a:t>Aliaje</a:t>
          </a:r>
          <a:r>
            <a:rPr lang="en-US" b="1" dirty="0" smtClean="0">
              <a:solidFill>
                <a:schemeClr val="tx1"/>
              </a:solidFill>
            </a:rPr>
            <a:t> </a:t>
          </a:r>
          <a:r>
            <a:rPr lang="en-US" b="1" dirty="0" err="1" smtClean="0">
              <a:solidFill>
                <a:schemeClr val="tx1"/>
              </a:solidFill>
            </a:rPr>
            <a:t>neferoase</a:t>
          </a:r>
          <a:r>
            <a:rPr lang="en-US" b="1" dirty="0" smtClean="0">
              <a:solidFill>
                <a:schemeClr val="tx1"/>
              </a:solidFill>
            </a:rPr>
            <a:t> </a:t>
          </a:r>
          <a:endParaRPr lang="en-US" b="1" dirty="0">
            <a:solidFill>
              <a:schemeClr val="tx1"/>
            </a:solidFill>
          </a:endParaRPr>
        </a:p>
      </dgm:t>
    </dgm:pt>
    <dgm:pt modelId="{A639162E-63E1-41DB-9D82-6C0CA2482D54}" type="parTrans" cxnId="{6152BDD1-2EA8-40AC-8F55-57E536BCC1AC}">
      <dgm:prSet/>
      <dgm:spPr/>
      <dgm:t>
        <a:bodyPr/>
        <a:lstStyle/>
        <a:p>
          <a:endParaRPr lang="en-US" b="1">
            <a:solidFill>
              <a:schemeClr val="tx1"/>
            </a:solidFill>
          </a:endParaRPr>
        </a:p>
      </dgm:t>
    </dgm:pt>
    <dgm:pt modelId="{08B6EA9F-F216-4360-B01B-9B1ED8758630}" type="sibTrans" cxnId="{6152BDD1-2EA8-40AC-8F55-57E536BCC1AC}">
      <dgm:prSet/>
      <dgm:spPr/>
      <dgm:t>
        <a:bodyPr/>
        <a:lstStyle/>
        <a:p>
          <a:endParaRPr lang="en-US"/>
        </a:p>
      </dgm:t>
    </dgm:pt>
    <dgm:pt modelId="{7CF00726-752F-420B-8548-5F0D9A3C1FED}" type="pres">
      <dgm:prSet presAssocID="{79226C16-247A-4995-AB85-F566D07FB705}" presName="diagram" presStyleCnt="0">
        <dgm:presLayoutVars>
          <dgm:chPref val="1"/>
          <dgm:dir/>
          <dgm:animOne val="branch"/>
          <dgm:animLvl val="lvl"/>
          <dgm:resizeHandles val="exact"/>
        </dgm:presLayoutVars>
      </dgm:prSet>
      <dgm:spPr/>
      <dgm:t>
        <a:bodyPr/>
        <a:lstStyle/>
        <a:p>
          <a:endParaRPr lang="en-US"/>
        </a:p>
      </dgm:t>
    </dgm:pt>
    <dgm:pt modelId="{7CF00631-049E-4F96-8079-E76663B5D500}" type="pres">
      <dgm:prSet presAssocID="{BBD7FB26-459A-4207-8025-049A0D0B0CE4}" presName="root1" presStyleCnt="0"/>
      <dgm:spPr/>
    </dgm:pt>
    <dgm:pt modelId="{38DAA2AA-F229-4B22-A5E7-703910BEDFE0}" type="pres">
      <dgm:prSet presAssocID="{BBD7FB26-459A-4207-8025-049A0D0B0CE4}" presName="LevelOneTextNode" presStyleLbl="node0" presStyleIdx="0" presStyleCnt="1">
        <dgm:presLayoutVars>
          <dgm:chPref val="3"/>
        </dgm:presLayoutVars>
      </dgm:prSet>
      <dgm:spPr/>
      <dgm:t>
        <a:bodyPr/>
        <a:lstStyle/>
        <a:p>
          <a:endParaRPr lang="en-US"/>
        </a:p>
      </dgm:t>
    </dgm:pt>
    <dgm:pt modelId="{4AB04B4A-18CE-48B8-9E68-022DD235084C}" type="pres">
      <dgm:prSet presAssocID="{BBD7FB26-459A-4207-8025-049A0D0B0CE4}" presName="level2hierChild" presStyleCnt="0"/>
      <dgm:spPr/>
    </dgm:pt>
    <dgm:pt modelId="{02A62227-7E0E-44F4-B0DD-71F8937C55B7}" type="pres">
      <dgm:prSet presAssocID="{75588548-E920-4D39-9088-589EED386588}" presName="conn2-1" presStyleLbl="parChTrans1D2" presStyleIdx="0" presStyleCnt="2"/>
      <dgm:spPr/>
      <dgm:t>
        <a:bodyPr/>
        <a:lstStyle/>
        <a:p>
          <a:endParaRPr lang="en-US"/>
        </a:p>
      </dgm:t>
    </dgm:pt>
    <dgm:pt modelId="{5FC1995E-233D-4985-B890-D594DC201D3B}" type="pres">
      <dgm:prSet presAssocID="{75588548-E920-4D39-9088-589EED386588}" presName="connTx" presStyleLbl="parChTrans1D2" presStyleIdx="0" presStyleCnt="2"/>
      <dgm:spPr/>
      <dgm:t>
        <a:bodyPr/>
        <a:lstStyle/>
        <a:p>
          <a:endParaRPr lang="en-US"/>
        </a:p>
      </dgm:t>
    </dgm:pt>
    <dgm:pt modelId="{AB1F2C6D-1D04-487F-83A6-90F34FD8EC6B}" type="pres">
      <dgm:prSet presAssocID="{9AA845C3-BB0B-467C-BFD2-D7C2262EE546}" presName="root2" presStyleCnt="0"/>
      <dgm:spPr/>
    </dgm:pt>
    <dgm:pt modelId="{DCA67ECD-B6C4-41D7-AA35-E2431EE2B3DE}" type="pres">
      <dgm:prSet presAssocID="{9AA845C3-BB0B-467C-BFD2-D7C2262EE546}" presName="LevelTwoTextNode" presStyleLbl="node2" presStyleIdx="0" presStyleCnt="2">
        <dgm:presLayoutVars>
          <dgm:chPref val="3"/>
        </dgm:presLayoutVars>
      </dgm:prSet>
      <dgm:spPr/>
      <dgm:t>
        <a:bodyPr/>
        <a:lstStyle/>
        <a:p>
          <a:endParaRPr lang="en-US"/>
        </a:p>
      </dgm:t>
    </dgm:pt>
    <dgm:pt modelId="{F97840D4-9DAB-4C37-84E4-91FF8DA4EDC6}" type="pres">
      <dgm:prSet presAssocID="{9AA845C3-BB0B-467C-BFD2-D7C2262EE546}" presName="level3hierChild" presStyleCnt="0"/>
      <dgm:spPr/>
    </dgm:pt>
    <dgm:pt modelId="{227F96A9-CB8F-4981-8304-50BE4DB1BBE0}" type="pres">
      <dgm:prSet presAssocID="{3F885FE2-33BF-4EF6-8F33-32B55DBB857C}" presName="conn2-1" presStyleLbl="parChTrans1D3" presStyleIdx="0" presStyleCnt="4"/>
      <dgm:spPr/>
      <dgm:t>
        <a:bodyPr/>
        <a:lstStyle/>
        <a:p>
          <a:endParaRPr lang="en-US"/>
        </a:p>
      </dgm:t>
    </dgm:pt>
    <dgm:pt modelId="{E71F141A-4690-47C3-9A64-163EC109B28E}" type="pres">
      <dgm:prSet presAssocID="{3F885FE2-33BF-4EF6-8F33-32B55DBB857C}" presName="connTx" presStyleLbl="parChTrans1D3" presStyleIdx="0" presStyleCnt="4"/>
      <dgm:spPr/>
      <dgm:t>
        <a:bodyPr/>
        <a:lstStyle/>
        <a:p>
          <a:endParaRPr lang="en-US"/>
        </a:p>
      </dgm:t>
    </dgm:pt>
    <dgm:pt modelId="{FCB4977C-4E74-42A3-B83B-73FD28734EC8}" type="pres">
      <dgm:prSet presAssocID="{884D3895-4A0E-4791-BA47-FCEF14A250DC}" presName="root2" presStyleCnt="0"/>
      <dgm:spPr/>
    </dgm:pt>
    <dgm:pt modelId="{A51D6796-6079-4E47-B890-04A0774BA456}" type="pres">
      <dgm:prSet presAssocID="{884D3895-4A0E-4791-BA47-FCEF14A250DC}" presName="LevelTwoTextNode" presStyleLbl="node3" presStyleIdx="0" presStyleCnt="4">
        <dgm:presLayoutVars>
          <dgm:chPref val="3"/>
        </dgm:presLayoutVars>
      </dgm:prSet>
      <dgm:spPr/>
      <dgm:t>
        <a:bodyPr/>
        <a:lstStyle/>
        <a:p>
          <a:endParaRPr lang="en-US"/>
        </a:p>
      </dgm:t>
    </dgm:pt>
    <dgm:pt modelId="{7978ADB8-4A53-42D3-B029-186ACBF67FFC}" type="pres">
      <dgm:prSet presAssocID="{884D3895-4A0E-4791-BA47-FCEF14A250DC}" presName="level3hierChild" presStyleCnt="0"/>
      <dgm:spPr/>
    </dgm:pt>
    <dgm:pt modelId="{4D9B75E4-0819-4A8C-BFEB-CF5BAB103F92}" type="pres">
      <dgm:prSet presAssocID="{AD84350F-ECFB-4F98-8B37-6A2A8575E096}" presName="conn2-1" presStyleLbl="parChTrans1D3" presStyleIdx="1" presStyleCnt="4"/>
      <dgm:spPr/>
      <dgm:t>
        <a:bodyPr/>
        <a:lstStyle/>
        <a:p>
          <a:endParaRPr lang="en-US"/>
        </a:p>
      </dgm:t>
    </dgm:pt>
    <dgm:pt modelId="{76A9B34D-8CF8-4F8D-948F-2986409090AA}" type="pres">
      <dgm:prSet presAssocID="{AD84350F-ECFB-4F98-8B37-6A2A8575E096}" presName="connTx" presStyleLbl="parChTrans1D3" presStyleIdx="1" presStyleCnt="4"/>
      <dgm:spPr/>
      <dgm:t>
        <a:bodyPr/>
        <a:lstStyle/>
        <a:p>
          <a:endParaRPr lang="en-US"/>
        </a:p>
      </dgm:t>
    </dgm:pt>
    <dgm:pt modelId="{2292B474-82AD-4777-8DA9-F4EEDE332524}" type="pres">
      <dgm:prSet presAssocID="{1DC90424-13BC-40B1-AB1D-20992411FB3E}" presName="root2" presStyleCnt="0"/>
      <dgm:spPr/>
    </dgm:pt>
    <dgm:pt modelId="{3B86300F-C6F3-4FF0-A49D-8A943D001D68}" type="pres">
      <dgm:prSet presAssocID="{1DC90424-13BC-40B1-AB1D-20992411FB3E}" presName="LevelTwoTextNode" presStyleLbl="node3" presStyleIdx="1" presStyleCnt="4">
        <dgm:presLayoutVars>
          <dgm:chPref val="3"/>
        </dgm:presLayoutVars>
      </dgm:prSet>
      <dgm:spPr/>
      <dgm:t>
        <a:bodyPr/>
        <a:lstStyle/>
        <a:p>
          <a:endParaRPr lang="en-US"/>
        </a:p>
      </dgm:t>
    </dgm:pt>
    <dgm:pt modelId="{5D3D4E59-90DD-462F-945A-1DA7EF75D389}" type="pres">
      <dgm:prSet presAssocID="{1DC90424-13BC-40B1-AB1D-20992411FB3E}" presName="level3hierChild" presStyleCnt="0"/>
      <dgm:spPr/>
    </dgm:pt>
    <dgm:pt modelId="{0A9AB6C8-7D11-469D-AE73-9240F374F19F}" type="pres">
      <dgm:prSet presAssocID="{67957525-C7C4-42BF-9544-CFDB4DD5EACD}" presName="conn2-1" presStyleLbl="parChTrans1D2" presStyleIdx="1" presStyleCnt="2"/>
      <dgm:spPr/>
      <dgm:t>
        <a:bodyPr/>
        <a:lstStyle/>
        <a:p>
          <a:endParaRPr lang="en-US"/>
        </a:p>
      </dgm:t>
    </dgm:pt>
    <dgm:pt modelId="{003898B2-C14A-4A7B-9BB2-F28CE94579B1}" type="pres">
      <dgm:prSet presAssocID="{67957525-C7C4-42BF-9544-CFDB4DD5EACD}" presName="connTx" presStyleLbl="parChTrans1D2" presStyleIdx="1" presStyleCnt="2"/>
      <dgm:spPr/>
      <dgm:t>
        <a:bodyPr/>
        <a:lstStyle/>
        <a:p>
          <a:endParaRPr lang="en-US"/>
        </a:p>
      </dgm:t>
    </dgm:pt>
    <dgm:pt modelId="{BDEE0301-D4E9-42F0-814C-C8441C1D5596}" type="pres">
      <dgm:prSet presAssocID="{65D88E6B-7DF8-4F6E-8C4D-BDF52DCF360D}" presName="root2" presStyleCnt="0"/>
      <dgm:spPr/>
    </dgm:pt>
    <dgm:pt modelId="{AA6F6FA8-FF1C-47B0-8D69-57B895D85E0A}" type="pres">
      <dgm:prSet presAssocID="{65D88E6B-7DF8-4F6E-8C4D-BDF52DCF360D}" presName="LevelTwoTextNode" presStyleLbl="node2" presStyleIdx="1" presStyleCnt="2">
        <dgm:presLayoutVars>
          <dgm:chPref val="3"/>
        </dgm:presLayoutVars>
      </dgm:prSet>
      <dgm:spPr/>
      <dgm:t>
        <a:bodyPr/>
        <a:lstStyle/>
        <a:p>
          <a:endParaRPr lang="en-US"/>
        </a:p>
      </dgm:t>
    </dgm:pt>
    <dgm:pt modelId="{3A2DF3A5-850E-4A11-AC5D-E0F110AF351F}" type="pres">
      <dgm:prSet presAssocID="{65D88E6B-7DF8-4F6E-8C4D-BDF52DCF360D}" presName="level3hierChild" presStyleCnt="0"/>
      <dgm:spPr/>
    </dgm:pt>
    <dgm:pt modelId="{E75DE535-28F3-4F09-AC8E-DBC0C408DB74}" type="pres">
      <dgm:prSet presAssocID="{32B97BF4-00B0-497A-A1EC-6BA2CA3CA0F2}" presName="conn2-1" presStyleLbl="parChTrans1D3" presStyleIdx="2" presStyleCnt="4"/>
      <dgm:spPr/>
      <dgm:t>
        <a:bodyPr/>
        <a:lstStyle/>
        <a:p>
          <a:endParaRPr lang="en-US"/>
        </a:p>
      </dgm:t>
    </dgm:pt>
    <dgm:pt modelId="{50ED164F-9272-4DF4-B0BA-510CD00441FC}" type="pres">
      <dgm:prSet presAssocID="{32B97BF4-00B0-497A-A1EC-6BA2CA3CA0F2}" presName="connTx" presStyleLbl="parChTrans1D3" presStyleIdx="2" presStyleCnt="4"/>
      <dgm:spPr/>
      <dgm:t>
        <a:bodyPr/>
        <a:lstStyle/>
        <a:p>
          <a:endParaRPr lang="en-US"/>
        </a:p>
      </dgm:t>
    </dgm:pt>
    <dgm:pt modelId="{3A6E4E48-0A23-4774-BFF5-009E285E1BA2}" type="pres">
      <dgm:prSet presAssocID="{FF7867D7-EC56-43F8-86CA-FC161FA0843A}" presName="root2" presStyleCnt="0"/>
      <dgm:spPr/>
    </dgm:pt>
    <dgm:pt modelId="{515460F9-BFF2-43DE-AD37-F75C01953908}" type="pres">
      <dgm:prSet presAssocID="{FF7867D7-EC56-43F8-86CA-FC161FA0843A}" presName="LevelTwoTextNode" presStyleLbl="node3" presStyleIdx="2" presStyleCnt="4">
        <dgm:presLayoutVars>
          <dgm:chPref val="3"/>
        </dgm:presLayoutVars>
      </dgm:prSet>
      <dgm:spPr/>
      <dgm:t>
        <a:bodyPr/>
        <a:lstStyle/>
        <a:p>
          <a:endParaRPr lang="en-US"/>
        </a:p>
      </dgm:t>
    </dgm:pt>
    <dgm:pt modelId="{ACEB4489-DE5F-4158-A35F-8341241FB92D}" type="pres">
      <dgm:prSet presAssocID="{FF7867D7-EC56-43F8-86CA-FC161FA0843A}" presName="level3hierChild" presStyleCnt="0"/>
      <dgm:spPr/>
    </dgm:pt>
    <dgm:pt modelId="{2128F854-FB51-40C4-9B7C-9AB06A74147A}" type="pres">
      <dgm:prSet presAssocID="{A639162E-63E1-41DB-9D82-6C0CA2482D54}" presName="conn2-1" presStyleLbl="parChTrans1D3" presStyleIdx="3" presStyleCnt="4"/>
      <dgm:spPr/>
      <dgm:t>
        <a:bodyPr/>
        <a:lstStyle/>
        <a:p>
          <a:endParaRPr lang="en-US"/>
        </a:p>
      </dgm:t>
    </dgm:pt>
    <dgm:pt modelId="{B2BDE05A-1304-4731-81F1-9B9EA799476B}" type="pres">
      <dgm:prSet presAssocID="{A639162E-63E1-41DB-9D82-6C0CA2482D54}" presName="connTx" presStyleLbl="parChTrans1D3" presStyleIdx="3" presStyleCnt="4"/>
      <dgm:spPr/>
      <dgm:t>
        <a:bodyPr/>
        <a:lstStyle/>
        <a:p>
          <a:endParaRPr lang="en-US"/>
        </a:p>
      </dgm:t>
    </dgm:pt>
    <dgm:pt modelId="{95350737-127D-4E76-967A-06C1494D945C}" type="pres">
      <dgm:prSet presAssocID="{3D244B1C-2EAF-47CD-928D-3C53C0D6E0B2}" presName="root2" presStyleCnt="0"/>
      <dgm:spPr/>
    </dgm:pt>
    <dgm:pt modelId="{FB71528E-428C-4C53-B5B8-58BD8D0B40AA}" type="pres">
      <dgm:prSet presAssocID="{3D244B1C-2EAF-47CD-928D-3C53C0D6E0B2}" presName="LevelTwoTextNode" presStyleLbl="node3" presStyleIdx="3" presStyleCnt="4">
        <dgm:presLayoutVars>
          <dgm:chPref val="3"/>
        </dgm:presLayoutVars>
      </dgm:prSet>
      <dgm:spPr/>
      <dgm:t>
        <a:bodyPr/>
        <a:lstStyle/>
        <a:p>
          <a:endParaRPr lang="en-US"/>
        </a:p>
      </dgm:t>
    </dgm:pt>
    <dgm:pt modelId="{016D47AC-47B8-4223-8A7F-29F21A050655}" type="pres">
      <dgm:prSet presAssocID="{3D244B1C-2EAF-47CD-928D-3C53C0D6E0B2}" presName="level3hierChild" presStyleCnt="0"/>
      <dgm:spPr/>
    </dgm:pt>
  </dgm:ptLst>
  <dgm:cxnLst>
    <dgm:cxn modelId="{A69F6A23-3AC6-4B7B-A7B0-D864BD2BC9F9}" type="presOf" srcId="{3F885FE2-33BF-4EF6-8F33-32B55DBB857C}" destId="{227F96A9-CB8F-4981-8304-50BE4DB1BBE0}" srcOrd="0" destOrd="0" presId="urn:microsoft.com/office/officeart/2005/8/layout/hierarchy2"/>
    <dgm:cxn modelId="{D5587492-7EC7-44F8-A7C7-9DA0BE1CD62D}" type="presOf" srcId="{67957525-C7C4-42BF-9544-CFDB4DD5EACD}" destId="{0A9AB6C8-7D11-469D-AE73-9240F374F19F}" srcOrd="0" destOrd="0" presId="urn:microsoft.com/office/officeart/2005/8/layout/hierarchy2"/>
    <dgm:cxn modelId="{0C4E015F-5E1C-4332-B3E0-8900510DEA48}" type="presOf" srcId="{67957525-C7C4-42BF-9544-CFDB4DD5EACD}" destId="{003898B2-C14A-4A7B-9BB2-F28CE94579B1}" srcOrd="1" destOrd="0" presId="urn:microsoft.com/office/officeart/2005/8/layout/hierarchy2"/>
    <dgm:cxn modelId="{6152BDD1-2EA8-40AC-8F55-57E536BCC1AC}" srcId="{65D88E6B-7DF8-4F6E-8C4D-BDF52DCF360D}" destId="{3D244B1C-2EAF-47CD-928D-3C53C0D6E0B2}" srcOrd="1" destOrd="0" parTransId="{A639162E-63E1-41DB-9D82-6C0CA2482D54}" sibTransId="{08B6EA9F-F216-4360-B01B-9B1ED8758630}"/>
    <dgm:cxn modelId="{16F3D585-0335-436F-8094-2D956837E284}" srcId="{79226C16-247A-4995-AB85-F566D07FB705}" destId="{BBD7FB26-459A-4207-8025-049A0D0B0CE4}" srcOrd="0" destOrd="0" parTransId="{65C57716-717C-492D-9820-C28216318873}" sibTransId="{AB38C430-DF48-400F-B58B-47064F0BEAE5}"/>
    <dgm:cxn modelId="{C8480DC9-4058-47D2-A0E7-1F6F16E6B95F}" type="presOf" srcId="{A639162E-63E1-41DB-9D82-6C0CA2482D54}" destId="{B2BDE05A-1304-4731-81F1-9B9EA799476B}" srcOrd="1" destOrd="0" presId="urn:microsoft.com/office/officeart/2005/8/layout/hierarchy2"/>
    <dgm:cxn modelId="{8FD9482C-BDE4-4707-9DB5-3145790B477C}" type="presOf" srcId="{AD84350F-ECFB-4F98-8B37-6A2A8575E096}" destId="{76A9B34D-8CF8-4F8D-948F-2986409090AA}" srcOrd="1" destOrd="0" presId="urn:microsoft.com/office/officeart/2005/8/layout/hierarchy2"/>
    <dgm:cxn modelId="{B27941ED-1942-46C3-AC67-0C02D768BFBF}" type="presOf" srcId="{75588548-E920-4D39-9088-589EED386588}" destId="{02A62227-7E0E-44F4-B0DD-71F8937C55B7}" srcOrd="0" destOrd="0" presId="urn:microsoft.com/office/officeart/2005/8/layout/hierarchy2"/>
    <dgm:cxn modelId="{F3201E56-1A6B-493E-8B1F-8455E16D381F}" type="presOf" srcId="{AD84350F-ECFB-4F98-8B37-6A2A8575E096}" destId="{4D9B75E4-0819-4A8C-BFEB-CF5BAB103F92}" srcOrd="0" destOrd="0" presId="urn:microsoft.com/office/officeart/2005/8/layout/hierarchy2"/>
    <dgm:cxn modelId="{AE6860FD-51D4-4586-B8C3-5B29CDE523D2}" type="presOf" srcId="{79226C16-247A-4995-AB85-F566D07FB705}" destId="{7CF00726-752F-420B-8548-5F0D9A3C1FED}" srcOrd="0" destOrd="0" presId="urn:microsoft.com/office/officeart/2005/8/layout/hierarchy2"/>
    <dgm:cxn modelId="{37A2A337-CE7B-465A-9DF0-2E1713CCACB9}" srcId="{9AA845C3-BB0B-467C-BFD2-D7C2262EE546}" destId="{884D3895-4A0E-4791-BA47-FCEF14A250DC}" srcOrd="0" destOrd="0" parTransId="{3F885FE2-33BF-4EF6-8F33-32B55DBB857C}" sibTransId="{FEF4193E-C695-4D4D-AD9A-DBA0494661C2}"/>
    <dgm:cxn modelId="{26FF4EA0-8CD1-44F6-B2B0-BB8A07DCC204}" type="presOf" srcId="{1DC90424-13BC-40B1-AB1D-20992411FB3E}" destId="{3B86300F-C6F3-4FF0-A49D-8A943D001D68}" srcOrd="0" destOrd="0" presId="urn:microsoft.com/office/officeart/2005/8/layout/hierarchy2"/>
    <dgm:cxn modelId="{A894F5F4-3D26-4402-8698-01B1C109FA4C}" type="presOf" srcId="{32B97BF4-00B0-497A-A1EC-6BA2CA3CA0F2}" destId="{E75DE535-28F3-4F09-AC8E-DBC0C408DB74}" srcOrd="0" destOrd="0" presId="urn:microsoft.com/office/officeart/2005/8/layout/hierarchy2"/>
    <dgm:cxn modelId="{D2ED57DB-5234-4B2F-86F2-1D1D9C004788}" type="presOf" srcId="{9AA845C3-BB0B-467C-BFD2-D7C2262EE546}" destId="{DCA67ECD-B6C4-41D7-AA35-E2431EE2B3DE}" srcOrd="0" destOrd="0" presId="urn:microsoft.com/office/officeart/2005/8/layout/hierarchy2"/>
    <dgm:cxn modelId="{4C3D8B73-6A14-47AB-9376-B58651DF2C7F}" type="presOf" srcId="{3F885FE2-33BF-4EF6-8F33-32B55DBB857C}" destId="{E71F141A-4690-47C3-9A64-163EC109B28E}" srcOrd="1" destOrd="0" presId="urn:microsoft.com/office/officeart/2005/8/layout/hierarchy2"/>
    <dgm:cxn modelId="{06F1827B-AFC4-48EB-A494-1809A3472D28}" type="presOf" srcId="{3D244B1C-2EAF-47CD-928D-3C53C0D6E0B2}" destId="{FB71528E-428C-4C53-B5B8-58BD8D0B40AA}" srcOrd="0" destOrd="0" presId="urn:microsoft.com/office/officeart/2005/8/layout/hierarchy2"/>
    <dgm:cxn modelId="{7FBE5BBF-35B2-4FB2-B96E-46D76B5570EC}" type="presOf" srcId="{32B97BF4-00B0-497A-A1EC-6BA2CA3CA0F2}" destId="{50ED164F-9272-4DF4-B0BA-510CD00441FC}" srcOrd="1" destOrd="0" presId="urn:microsoft.com/office/officeart/2005/8/layout/hierarchy2"/>
    <dgm:cxn modelId="{91469119-5750-416B-BE29-624720513001}" srcId="{BBD7FB26-459A-4207-8025-049A0D0B0CE4}" destId="{9AA845C3-BB0B-467C-BFD2-D7C2262EE546}" srcOrd="0" destOrd="0" parTransId="{75588548-E920-4D39-9088-589EED386588}" sibTransId="{21FE4E8A-828C-4126-8C5E-4EA11C3780EF}"/>
    <dgm:cxn modelId="{59F0A2BD-440E-493E-910F-F56D0EF622EC}" srcId="{BBD7FB26-459A-4207-8025-049A0D0B0CE4}" destId="{65D88E6B-7DF8-4F6E-8C4D-BDF52DCF360D}" srcOrd="1" destOrd="0" parTransId="{67957525-C7C4-42BF-9544-CFDB4DD5EACD}" sibTransId="{E87878A1-3F1F-4C83-BCAF-BFA1811509DF}"/>
    <dgm:cxn modelId="{31F655C7-C2EF-4A9F-92C3-BE80CCD50568}" srcId="{65D88E6B-7DF8-4F6E-8C4D-BDF52DCF360D}" destId="{FF7867D7-EC56-43F8-86CA-FC161FA0843A}" srcOrd="0" destOrd="0" parTransId="{32B97BF4-00B0-497A-A1EC-6BA2CA3CA0F2}" sibTransId="{9D33C65F-F684-4CD2-96EB-FE818DD638D4}"/>
    <dgm:cxn modelId="{6598CAF5-BAEB-4FBD-81B9-8AD1A03CCA7B}" type="presOf" srcId="{BBD7FB26-459A-4207-8025-049A0D0B0CE4}" destId="{38DAA2AA-F229-4B22-A5E7-703910BEDFE0}" srcOrd="0" destOrd="0" presId="urn:microsoft.com/office/officeart/2005/8/layout/hierarchy2"/>
    <dgm:cxn modelId="{DB3947F4-9B1D-4843-B78C-8FD199AAD356}" type="presOf" srcId="{FF7867D7-EC56-43F8-86CA-FC161FA0843A}" destId="{515460F9-BFF2-43DE-AD37-F75C01953908}" srcOrd="0" destOrd="0" presId="urn:microsoft.com/office/officeart/2005/8/layout/hierarchy2"/>
    <dgm:cxn modelId="{FCFFE2E7-C2EB-410B-B323-43C8C9CE9014}" srcId="{9AA845C3-BB0B-467C-BFD2-D7C2262EE546}" destId="{1DC90424-13BC-40B1-AB1D-20992411FB3E}" srcOrd="1" destOrd="0" parTransId="{AD84350F-ECFB-4F98-8B37-6A2A8575E096}" sibTransId="{BB8BC18E-F141-48DF-ABEA-88CCA37B04DE}"/>
    <dgm:cxn modelId="{D0BC8C0E-2ABD-42F3-8BD6-675F10DD0123}" type="presOf" srcId="{75588548-E920-4D39-9088-589EED386588}" destId="{5FC1995E-233D-4985-B890-D594DC201D3B}" srcOrd="1" destOrd="0" presId="urn:microsoft.com/office/officeart/2005/8/layout/hierarchy2"/>
    <dgm:cxn modelId="{4EBA118F-0191-41A0-B0D4-436552502F3D}" type="presOf" srcId="{884D3895-4A0E-4791-BA47-FCEF14A250DC}" destId="{A51D6796-6079-4E47-B890-04A0774BA456}" srcOrd="0" destOrd="0" presId="urn:microsoft.com/office/officeart/2005/8/layout/hierarchy2"/>
    <dgm:cxn modelId="{DC420A60-FD44-4C0A-8725-3365C6BE6DD7}" type="presOf" srcId="{65D88E6B-7DF8-4F6E-8C4D-BDF52DCF360D}" destId="{AA6F6FA8-FF1C-47B0-8D69-57B895D85E0A}" srcOrd="0" destOrd="0" presId="urn:microsoft.com/office/officeart/2005/8/layout/hierarchy2"/>
    <dgm:cxn modelId="{3AABBD88-B06A-42B0-842E-CF473A86D242}" type="presOf" srcId="{A639162E-63E1-41DB-9D82-6C0CA2482D54}" destId="{2128F854-FB51-40C4-9B7C-9AB06A74147A}" srcOrd="0" destOrd="0" presId="urn:microsoft.com/office/officeart/2005/8/layout/hierarchy2"/>
    <dgm:cxn modelId="{EE3512D2-2980-4430-BA18-F16F7AF150DE}" type="presParOf" srcId="{7CF00726-752F-420B-8548-5F0D9A3C1FED}" destId="{7CF00631-049E-4F96-8079-E76663B5D500}" srcOrd="0" destOrd="0" presId="urn:microsoft.com/office/officeart/2005/8/layout/hierarchy2"/>
    <dgm:cxn modelId="{DB33FD7A-0358-46D8-825C-517E86BAF5DC}" type="presParOf" srcId="{7CF00631-049E-4F96-8079-E76663B5D500}" destId="{38DAA2AA-F229-4B22-A5E7-703910BEDFE0}" srcOrd="0" destOrd="0" presId="urn:microsoft.com/office/officeart/2005/8/layout/hierarchy2"/>
    <dgm:cxn modelId="{CE5819A9-6C18-4966-9B9D-547B46C6F80F}" type="presParOf" srcId="{7CF00631-049E-4F96-8079-E76663B5D500}" destId="{4AB04B4A-18CE-48B8-9E68-022DD235084C}" srcOrd="1" destOrd="0" presId="urn:microsoft.com/office/officeart/2005/8/layout/hierarchy2"/>
    <dgm:cxn modelId="{3D14CB98-6E1E-4CB2-B7ED-B3C40BB2E43E}" type="presParOf" srcId="{4AB04B4A-18CE-48B8-9E68-022DD235084C}" destId="{02A62227-7E0E-44F4-B0DD-71F8937C55B7}" srcOrd="0" destOrd="0" presId="urn:microsoft.com/office/officeart/2005/8/layout/hierarchy2"/>
    <dgm:cxn modelId="{8E7455A4-569A-46E1-A40A-C93E93545844}" type="presParOf" srcId="{02A62227-7E0E-44F4-B0DD-71F8937C55B7}" destId="{5FC1995E-233D-4985-B890-D594DC201D3B}" srcOrd="0" destOrd="0" presId="urn:microsoft.com/office/officeart/2005/8/layout/hierarchy2"/>
    <dgm:cxn modelId="{7A33BA0C-6706-4665-8457-08D90BF8FB8D}" type="presParOf" srcId="{4AB04B4A-18CE-48B8-9E68-022DD235084C}" destId="{AB1F2C6D-1D04-487F-83A6-90F34FD8EC6B}" srcOrd="1" destOrd="0" presId="urn:microsoft.com/office/officeart/2005/8/layout/hierarchy2"/>
    <dgm:cxn modelId="{BDDA1C02-30EB-4A23-A91C-67925A7162B6}" type="presParOf" srcId="{AB1F2C6D-1D04-487F-83A6-90F34FD8EC6B}" destId="{DCA67ECD-B6C4-41D7-AA35-E2431EE2B3DE}" srcOrd="0" destOrd="0" presId="urn:microsoft.com/office/officeart/2005/8/layout/hierarchy2"/>
    <dgm:cxn modelId="{D26C2A43-99AE-4CF6-AF55-18EBE85D29E5}" type="presParOf" srcId="{AB1F2C6D-1D04-487F-83A6-90F34FD8EC6B}" destId="{F97840D4-9DAB-4C37-84E4-91FF8DA4EDC6}" srcOrd="1" destOrd="0" presId="urn:microsoft.com/office/officeart/2005/8/layout/hierarchy2"/>
    <dgm:cxn modelId="{C35EF0F3-CFF2-48CE-AC0A-5DB48C8EAD47}" type="presParOf" srcId="{F97840D4-9DAB-4C37-84E4-91FF8DA4EDC6}" destId="{227F96A9-CB8F-4981-8304-50BE4DB1BBE0}" srcOrd="0" destOrd="0" presId="urn:microsoft.com/office/officeart/2005/8/layout/hierarchy2"/>
    <dgm:cxn modelId="{B727DBBC-2F78-4C6E-8751-5B5B0E98887C}" type="presParOf" srcId="{227F96A9-CB8F-4981-8304-50BE4DB1BBE0}" destId="{E71F141A-4690-47C3-9A64-163EC109B28E}" srcOrd="0" destOrd="0" presId="urn:microsoft.com/office/officeart/2005/8/layout/hierarchy2"/>
    <dgm:cxn modelId="{BCBABD46-77F1-4B4A-B0CE-F2F80C714EB5}" type="presParOf" srcId="{F97840D4-9DAB-4C37-84E4-91FF8DA4EDC6}" destId="{FCB4977C-4E74-42A3-B83B-73FD28734EC8}" srcOrd="1" destOrd="0" presId="urn:microsoft.com/office/officeart/2005/8/layout/hierarchy2"/>
    <dgm:cxn modelId="{76BCB882-6AD9-4238-B050-2E7422512910}" type="presParOf" srcId="{FCB4977C-4E74-42A3-B83B-73FD28734EC8}" destId="{A51D6796-6079-4E47-B890-04A0774BA456}" srcOrd="0" destOrd="0" presId="urn:microsoft.com/office/officeart/2005/8/layout/hierarchy2"/>
    <dgm:cxn modelId="{32CEEF54-7242-4BDB-8A98-E87DC4F9040C}" type="presParOf" srcId="{FCB4977C-4E74-42A3-B83B-73FD28734EC8}" destId="{7978ADB8-4A53-42D3-B029-186ACBF67FFC}" srcOrd="1" destOrd="0" presId="urn:microsoft.com/office/officeart/2005/8/layout/hierarchy2"/>
    <dgm:cxn modelId="{F5C22EF9-A61F-4F57-954B-6D90C74A951E}" type="presParOf" srcId="{F97840D4-9DAB-4C37-84E4-91FF8DA4EDC6}" destId="{4D9B75E4-0819-4A8C-BFEB-CF5BAB103F92}" srcOrd="2" destOrd="0" presId="urn:microsoft.com/office/officeart/2005/8/layout/hierarchy2"/>
    <dgm:cxn modelId="{905407FA-483A-4A12-BC47-8B56D539271E}" type="presParOf" srcId="{4D9B75E4-0819-4A8C-BFEB-CF5BAB103F92}" destId="{76A9B34D-8CF8-4F8D-948F-2986409090AA}" srcOrd="0" destOrd="0" presId="urn:microsoft.com/office/officeart/2005/8/layout/hierarchy2"/>
    <dgm:cxn modelId="{7F6DA046-899C-4A13-9BC0-C595CFF6E3EC}" type="presParOf" srcId="{F97840D4-9DAB-4C37-84E4-91FF8DA4EDC6}" destId="{2292B474-82AD-4777-8DA9-F4EEDE332524}" srcOrd="3" destOrd="0" presId="urn:microsoft.com/office/officeart/2005/8/layout/hierarchy2"/>
    <dgm:cxn modelId="{6DD9F87D-8189-4643-B382-C7C9B8FFCD82}" type="presParOf" srcId="{2292B474-82AD-4777-8DA9-F4EEDE332524}" destId="{3B86300F-C6F3-4FF0-A49D-8A943D001D68}" srcOrd="0" destOrd="0" presId="urn:microsoft.com/office/officeart/2005/8/layout/hierarchy2"/>
    <dgm:cxn modelId="{7C036D29-4F4A-49A4-A963-81040948D652}" type="presParOf" srcId="{2292B474-82AD-4777-8DA9-F4EEDE332524}" destId="{5D3D4E59-90DD-462F-945A-1DA7EF75D389}" srcOrd="1" destOrd="0" presId="urn:microsoft.com/office/officeart/2005/8/layout/hierarchy2"/>
    <dgm:cxn modelId="{315C702E-7026-467A-AB5D-F772DD8FA323}" type="presParOf" srcId="{4AB04B4A-18CE-48B8-9E68-022DD235084C}" destId="{0A9AB6C8-7D11-469D-AE73-9240F374F19F}" srcOrd="2" destOrd="0" presId="urn:microsoft.com/office/officeart/2005/8/layout/hierarchy2"/>
    <dgm:cxn modelId="{83053B55-F6EE-4255-9384-2828D22E37D3}" type="presParOf" srcId="{0A9AB6C8-7D11-469D-AE73-9240F374F19F}" destId="{003898B2-C14A-4A7B-9BB2-F28CE94579B1}" srcOrd="0" destOrd="0" presId="urn:microsoft.com/office/officeart/2005/8/layout/hierarchy2"/>
    <dgm:cxn modelId="{E585A7D1-6422-45C0-8D3C-1B6AE37B08F5}" type="presParOf" srcId="{4AB04B4A-18CE-48B8-9E68-022DD235084C}" destId="{BDEE0301-D4E9-42F0-814C-C8441C1D5596}" srcOrd="3" destOrd="0" presId="urn:microsoft.com/office/officeart/2005/8/layout/hierarchy2"/>
    <dgm:cxn modelId="{3B32252D-08BC-455A-9880-6C3E6284E2DB}" type="presParOf" srcId="{BDEE0301-D4E9-42F0-814C-C8441C1D5596}" destId="{AA6F6FA8-FF1C-47B0-8D69-57B895D85E0A}" srcOrd="0" destOrd="0" presId="urn:microsoft.com/office/officeart/2005/8/layout/hierarchy2"/>
    <dgm:cxn modelId="{628FB3FE-C3E7-4C4F-8254-F5C26D0A6226}" type="presParOf" srcId="{BDEE0301-D4E9-42F0-814C-C8441C1D5596}" destId="{3A2DF3A5-850E-4A11-AC5D-E0F110AF351F}" srcOrd="1" destOrd="0" presId="urn:microsoft.com/office/officeart/2005/8/layout/hierarchy2"/>
    <dgm:cxn modelId="{B3748EBE-6987-4261-8EDB-27067D22F5EC}" type="presParOf" srcId="{3A2DF3A5-850E-4A11-AC5D-E0F110AF351F}" destId="{E75DE535-28F3-4F09-AC8E-DBC0C408DB74}" srcOrd="0" destOrd="0" presId="urn:microsoft.com/office/officeart/2005/8/layout/hierarchy2"/>
    <dgm:cxn modelId="{013D7C45-8618-4929-A4E2-0C6DB49D5134}" type="presParOf" srcId="{E75DE535-28F3-4F09-AC8E-DBC0C408DB74}" destId="{50ED164F-9272-4DF4-B0BA-510CD00441FC}" srcOrd="0" destOrd="0" presId="urn:microsoft.com/office/officeart/2005/8/layout/hierarchy2"/>
    <dgm:cxn modelId="{818C8B28-10BA-4E82-A620-F8901FA31A46}" type="presParOf" srcId="{3A2DF3A5-850E-4A11-AC5D-E0F110AF351F}" destId="{3A6E4E48-0A23-4774-BFF5-009E285E1BA2}" srcOrd="1" destOrd="0" presId="urn:microsoft.com/office/officeart/2005/8/layout/hierarchy2"/>
    <dgm:cxn modelId="{412F83AA-401D-4FEE-8ADA-E42B9A957349}" type="presParOf" srcId="{3A6E4E48-0A23-4774-BFF5-009E285E1BA2}" destId="{515460F9-BFF2-43DE-AD37-F75C01953908}" srcOrd="0" destOrd="0" presId="urn:microsoft.com/office/officeart/2005/8/layout/hierarchy2"/>
    <dgm:cxn modelId="{28D20BCD-3696-444F-8A27-856A2BFF5082}" type="presParOf" srcId="{3A6E4E48-0A23-4774-BFF5-009E285E1BA2}" destId="{ACEB4489-DE5F-4158-A35F-8341241FB92D}" srcOrd="1" destOrd="0" presId="urn:microsoft.com/office/officeart/2005/8/layout/hierarchy2"/>
    <dgm:cxn modelId="{C680208A-E320-45B9-93E7-36DE441C0CA0}" type="presParOf" srcId="{3A2DF3A5-850E-4A11-AC5D-E0F110AF351F}" destId="{2128F854-FB51-40C4-9B7C-9AB06A74147A}" srcOrd="2" destOrd="0" presId="urn:microsoft.com/office/officeart/2005/8/layout/hierarchy2"/>
    <dgm:cxn modelId="{A0DC885F-B2FE-416C-B6B6-3E13FEE9F13C}" type="presParOf" srcId="{2128F854-FB51-40C4-9B7C-9AB06A74147A}" destId="{B2BDE05A-1304-4731-81F1-9B9EA799476B}" srcOrd="0" destOrd="0" presId="urn:microsoft.com/office/officeart/2005/8/layout/hierarchy2"/>
    <dgm:cxn modelId="{0A935A33-C684-4463-8C34-35DC00F8A3DE}" type="presParOf" srcId="{3A2DF3A5-850E-4A11-AC5D-E0F110AF351F}" destId="{95350737-127D-4E76-967A-06C1494D945C}" srcOrd="3" destOrd="0" presId="urn:microsoft.com/office/officeart/2005/8/layout/hierarchy2"/>
    <dgm:cxn modelId="{12B57658-2B87-471C-BE37-30BECD1A4B44}" type="presParOf" srcId="{95350737-127D-4E76-967A-06C1494D945C}" destId="{FB71528E-428C-4C53-B5B8-58BD8D0B40AA}" srcOrd="0" destOrd="0" presId="urn:microsoft.com/office/officeart/2005/8/layout/hierarchy2"/>
    <dgm:cxn modelId="{72160141-268B-4D10-9D9D-B4034D54F325}" type="presParOf" srcId="{95350737-127D-4E76-967A-06C1494D945C}" destId="{016D47AC-47B8-4223-8A7F-29F21A0506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9B88A-A16E-47ED-8D35-3BEC480D13B8}">
      <dsp:nvSpPr>
        <dsp:cNvPr id="0" name=""/>
        <dsp:cNvSpPr/>
      </dsp:nvSpPr>
      <dsp:spPr>
        <a:xfrm>
          <a:off x="4306" y="1406628"/>
          <a:ext cx="3425411" cy="17127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en-US" sz="5500" kern="1200" dirty="0" err="1" smtClean="0"/>
            <a:t>Materiale</a:t>
          </a:r>
          <a:r>
            <a:rPr lang="en-US" sz="5500" kern="1200" dirty="0" smtClean="0"/>
            <a:t> </a:t>
          </a:r>
          <a:r>
            <a:rPr lang="en-US" sz="5500" kern="1200" dirty="0" err="1" smtClean="0"/>
            <a:t>metalice</a:t>
          </a:r>
          <a:endParaRPr lang="en-US" sz="5500" kern="1200" dirty="0"/>
        </a:p>
      </dsp:txBody>
      <dsp:txXfrm>
        <a:off x="54469" y="1456791"/>
        <a:ext cx="3325085" cy="1612379"/>
      </dsp:txXfrm>
    </dsp:sp>
    <dsp:sp modelId="{57D612E2-DFA2-4AD6-9C7F-54A1801DFAF7}">
      <dsp:nvSpPr>
        <dsp:cNvPr id="0" name=""/>
        <dsp:cNvSpPr/>
      </dsp:nvSpPr>
      <dsp:spPr>
        <a:xfrm rot="19457599">
          <a:off x="3271118" y="1736520"/>
          <a:ext cx="1687362" cy="68115"/>
        </a:xfrm>
        <a:custGeom>
          <a:avLst/>
          <a:gdLst/>
          <a:ahLst/>
          <a:cxnLst/>
          <a:rect l="0" t="0" r="0" b="0"/>
          <a:pathLst>
            <a:path>
              <a:moveTo>
                <a:pt x="0" y="34057"/>
              </a:moveTo>
              <a:lnTo>
                <a:pt x="1687362" y="340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72615" y="1728394"/>
        <a:ext cx="84368" cy="84368"/>
      </dsp:txXfrm>
    </dsp:sp>
    <dsp:sp modelId="{D022905E-ED2B-4D1A-9287-DA9715DA9252}">
      <dsp:nvSpPr>
        <dsp:cNvPr id="0" name=""/>
        <dsp:cNvSpPr/>
      </dsp:nvSpPr>
      <dsp:spPr>
        <a:xfrm>
          <a:off x="4799882" y="421822"/>
          <a:ext cx="3425411" cy="17127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en-US" sz="5500" kern="1200" dirty="0" err="1" smtClean="0"/>
            <a:t>Metale</a:t>
          </a:r>
          <a:r>
            <a:rPr lang="en-US" sz="5500" kern="1200" dirty="0" smtClean="0"/>
            <a:t> </a:t>
          </a:r>
          <a:endParaRPr lang="en-US" sz="5500" kern="1200" dirty="0"/>
        </a:p>
      </dsp:txBody>
      <dsp:txXfrm>
        <a:off x="4850045" y="471985"/>
        <a:ext cx="3325085" cy="1612379"/>
      </dsp:txXfrm>
    </dsp:sp>
    <dsp:sp modelId="{B422E0D2-5C96-47DF-8F9C-69C8E2A2A2AB}">
      <dsp:nvSpPr>
        <dsp:cNvPr id="0" name=""/>
        <dsp:cNvSpPr/>
      </dsp:nvSpPr>
      <dsp:spPr>
        <a:xfrm rot="2142401">
          <a:off x="3271118" y="2721326"/>
          <a:ext cx="1687362" cy="68115"/>
        </a:xfrm>
        <a:custGeom>
          <a:avLst/>
          <a:gdLst/>
          <a:ahLst/>
          <a:cxnLst/>
          <a:rect l="0" t="0" r="0" b="0"/>
          <a:pathLst>
            <a:path>
              <a:moveTo>
                <a:pt x="0" y="34057"/>
              </a:moveTo>
              <a:lnTo>
                <a:pt x="1687362" y="340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72615" y="2713200"/>
        <a:ext cx="84368" cy="84368"/>
      </dsp:txXfrm>
    </dsp:sp>
    <dsp:sp modelId="{D79A4A5E-3A3B-4AA6-9C6C-6432F3F3621D}">
      <dsp:nvSpPr>
        <dsp:cNvPr id="0" name=""/>
        <dsp:cNvSpPr/>
      </dsp:nvSpPr>
      <dsp:spPr>
        <a:xfrm>
          <a:off x="4799882" y="2391434"/>
          <a:ext cx="3425411" cy="17127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en-US" sz="5500" kern="1200" dirty="0" err="1" smtClean="0"/>
            <a:t>Aliaje</a:t>
          </a:r>
          <a:r>
            <a:rPr lang="en-US" sz="5500" kern="1200" dirty="0" smtClean="0"/>
            <a:t> </a:t>
          </a:r>
          <a:r>
            <a:rPr lang="en-US" sz="5500" kern="1200" dirty="0" err="1" smtClean="0"/>
            <a:t>metalice</a:t>
          </a:r>
          <a:endParaRPr lang="en-US" sz="5500" kern="1200" dirty="0"/>
        </a:p>
      </dsp:txBody>
      <dsp:txXfrm>
        <a:off x="4850045" y="2441597"/>
        <a:ext cx="3325085" cy="1612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AA2AA-F229-4B22-A5E7-703910BEDFE0}">
      <dsp:nvSpPr>
        <dsp:cNvPr id="0" name=""/>
        <dsp:cNvSpPr/>
      </dsp:nvSpPr>
      <dsp:spPr>
        <a:xfrm>
          <a:off x="565847" y="1577440"/>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Materiale</a:t>
          </a:r>
          <a:r>
            <a:rPr lang="en-US" sz="1700" b="1" kern="1200" dirty="0" smtClean="0">
              <a:solidFill>
                <a:schemeClr val="tx1"/>
              </a:solidFill>
            </a:rPr>
            <a:t> </a:t>
          </a:r>
          <a:r>
            <a:rPr lang="en-US" sz="1700" b="1" kern="1200" dirty="0" err="1" smtClean="0">
              <a:solidFill>
                <a:schemeClr val="tx1"/>
              </a:solidFill>
            </a:rPr>
            <a:t>metalice</a:t>
          </a:r>
          <a:endParaRPr lang="en-US" sz="1700" b="1" kern="1200" dirty="0">
            <a:solidFill>
              <a:schemeClr val="tx1"/>
            </a:solidFill>
          </a:endParaRPr>
        </a:p>
      </dsp:txBody>
      <dsp:txXfrm>
        <a:off x="592614" y="1604207"/>
        <a:ext cx="1774230" cy="860348"/>
      </dsp:txXfrm>
    </dsp:sp>
    <dsp:sp modelId="{02A62227-7E0E-44F4-B0DD-71F8937C55B7}">
      <dsp:nvSpPr>
        <dsp:cNvPr id="0" name=""/>
        <dsp:cNvSpPr/>
      </dsp:nvSpPr>
      <dsp:spPr>
        <a:xfrm rot="18289469">
          <a:off x="2119039" y="1488684"/>
          <a:ext cx="1280250" cy="40429"/>
        </a:xfrm>
        <a:custGeom>
          <a:avLst/>
          <a:gdLst/>
          <a:ahLst/>
          <a:cxnLst/>
          <a:rect l="0" t="0" r="0" b="0"/>
          <a:pathLst>
            <a:path>
              <a:moveTo>
                <a:pt x="0" y="20214"/>
              </a:moveTo>
              <a:lnTo>
                <a:pt x="1280250"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727158" y="1476892"/>
        <a:ext cx="64012" cy="64012"/>
      </dsp:txXfrm>
    </dsp:sp>
    <dsp:sp modelId="{DCA67ECD-B6C4-41D7-AA35-E2431EE2B3DE}">
      <dsp:nvSpPr>
        <dsp:cNvPr id="0" name=""/>
        <dsp:cNvSpPr/>
      </dsp:nvSpPr>
      <dsp:spPr>
        <a:xfrm>
          <a:off x="3124717" y="526475"/>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Feroase</a:t>
          </a:r>
          <a:endParaRPr lang="en-US" sz="1700" b="1" kern="1200" dirty="0">
            <a:solidFill>
              <a:schemeClr val="tx1"/>
            </a:solidFill>
          </a:endParaRPr>
        </a:p>
      </dsp:txBody>
      <dsp:txXfrm>
        <a:off x="3151484" y="553242"/>
        <a:ext cx="1774230" cy="860348"/>
      </dsp:txXfrm>
    </dsp:sp>
    <dsp:sp modelId="{227F96A9-CB8F-4981-8304-50BE4DB1BBE0}">
      <dsp:nvSpPr>
        <dsp:cNvPr id="0" name=""/>
        <dsp:cNvSpPr/>
      </dsp:nvSpPr>
      <dsp:spPr>
        <a:xfrm rot="19457599">
          <a:off x="4867855" y="700460"/>
          <a:ext cx="900359" cy="40429"/>
        </a:xfrm>
        <a:custGeom>
          <a:avLst/>
          <a:gdLst/>
          <a:ahLst/>
          <a:cxnLst/>
          <a:rect l="0" t="0" r="0" b="0"/>
          <a:pathLst>
            <a:path>
              <a:moveTo>
                <a:pt x="0" y="20214"/>
              </a:moveTo>
              <a:lnTo>
                <a:pt x="90035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5295526" y="698166"/>
        <a:ext cx="45017" cy="45017"/>
      </dsp:txXfrm>
    </dsp:sp>
    <dsp:sp modelId="{A51D6796-6079-4E47-B890-04A0774BA456}">
      <dsp:nvSpPr>
        <dsp:cNvPr id="0" name=""/>
        <dsp:cNvSpPr/>
      </dsp:nvSpPr>
      <dsp:spPr>
        <a:xfrm>
          <a:off x="5683588" y="993"/>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fierul</a:t>
          </a:r>
          <a:endParaRPr lang="en-US" sz="1700" b="1" kern="1200" dirty="0">
            <a:solidFill>
              <a:schemeClr val="tx1"/>
            </a:solidFill>
          </a:endParaRPr>
        </a:p>
      </dsp:txBody>
      <dsp:txXfrm>
        <a:off x="5710355" y="27760"/>
        <a:ext cx="1774230" cy="860348"/>
      </dsp:txXfrm>
    </dsp:sp>
    <dsp:sp modelId="{4D9B75E4-0819-4A8C-BFEB-CF5BAB103F92}">
      <dsp:nvSpPr>
        <dsp:cNvPr id="0" name=""/>
        <dsp:cNvSpPr/>
      </dsp:nvSpPr>
      <dsp:spPr>
        <a:xfrm rot="2142401">
          <a:off x="4867855" y="1225943"/>
          <a:ext cx="900359" cy="40429"/>
        </a:xfrm>
        <a:custGeom>
          <a:avLst/>
          <a:gdLst/>
          <a:ahLst/>
          <a:cxnLst/>
          <a:rect l="0" t="0" r="0" b="0"/>
          <a:pathLst>
            <a:path>
              <a:moveTo>
                <a:pt x="0" y="20214"/>
              </a:moveTo>
              <a:lnTo>
                <a:pt x="90035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5295526" y="1223649"/>
        <a:ext cx="45017" cy="45017"/>
      </dsp:txXfrm>
    </dsp:sp>
    <dsp:sp modelId="{3B86300F-C6F3-4FF0-A49D-8A943D001D68}">
      <dsp:nvSpPr>
        <dsp:cNvPr id="0" name=""/>
        <dsp:cNvSpPr/>
      </dsp:nvSpPr>
      <dsp:spPr>
        <a:xfrm>
          <a:off x="5683588" y="1051958"/>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Aliajele</a:t>
          </a:r>
          <a:r>
            <a:rPr lang="en-US" sz="1700" b="1" kern="1200" dirty="0" smtClean="0">
              <a:solidFill>
                <a:schemeClr val="tx1"/>
              </a:solidFill>
            </a:rPr>
            <a:t> </a:t>
          </a:r>
          <a:r>
            <a:rPr lang="en-US" sz="1700" b="1" kern="1200" dirty="0" err="1" smtClean="0">
              <a:solidFill>
                <a:schemeClr val="tx1"/>
              </a:solidFill>
            </a:rPr>
            <a:t>fierului</a:t>
          </a:r>
          <a:r>
            <a:rPr lang="en-US" sz="1700" b="1" kern="1200" dirty="0" smtClean="0">
              <a:solidFill>
                <a:schemeClr val="tx1"/>
              </a:solidFill>
            </a:rPr>
            <a:t>: </a:t>
          </a:r>
          <a:r>
            <a:rPr lang="en-US" sz="1700" b="1" kern="1200" dirty="0" err="1" smtClean="0">
              <a:solidFill>
                <a:schemeClr val="tx1"/>
              </a:solidFill>
            </a:rPr>
            <a:t>fonta</a:t>
          </a:r>
          <a:r>
            <a:rPr lang="en-US" sz="1700" b="1" kern="1200" dirty="0" smtClean="0">
              <a:solidFill>
                <a:schemeClr val="tx1"/>
              </a:solidFill>
            </a:rPr>
            <a:t>, o</a:t>
          </a:r>
          <a:r>
            <a:rPr lang="ro-RO" sz="1700" b="1" kern="1200" dirty="0" smtClean="0">
              <a:solidFill>
                <a:schemeClr val="tx1"/>
              </a:solidFill>
            </a:rPr>
            <a:t>ț</a:t>
          </a:r>
          <a:r>
            <a:rPr lang="en-US" sz="1700" b="1" kern="1200" dirty="0" err="1" smtClean="0">
              <a:solidFill>
                <a:schemeClr val="tx1"/>
              </a:solidFill>
            </a:rPr>
            <a:t>elul</a:t>
          </a:r>
          <a:endParaRPr lang="en-US" sz="1700" b="1" kern="1200" dirty="0">
            <a:solidFill>
              <a:schemeClr val="tx1"/>
            </a:solidFill>
          </a:endParaRPr>
        </a:p>
      </dsp:txBody>
      <dsp:txXfrm>
        <a:off x="5710355" y="1078725"/>
        <a:ext cx="1774230" cy="860348"/>
      </dsp:txXfrm>
    </dsp:sp>
    <dsp:sp modelId="{0A9AB6C8-7D11-469D-AE73-9240F374F19F}">
      <dsp:nvSpPr>
        <dsp:cNvPr id="0" name=""/>
        <dsp:cNvSpPr/>
      </dsp:nvSpPr>
      <dsp:spPr>
        <a:xfrm rot="3310531">
          <a:off x="2119039" y="2539648"/>
          <a:ext cx="1280250" cy="40429"/>
        </a:xfrm>
        <a:custGeom>
          <a:avLst/>
          <a:gdLst/>
          <a:ahLst/>
          <a:cxnLst/>
          <a:rect l="0" t="0" r="0" b="0"/>
          <a:pathLst>
            <a:path>
              <a:moveTo>
                <a:pt x="0" y="20214"/>
              </a:moveTo>
              <a:lnTo>
                <a:pt x="1280250"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727158" y="2527857"/>
        <a:ext cx="64012" cy="64012"/>
      </dsp:txXfrm>
    </dsp:sp>
    <dsp:sp modelId="{AA6F6FA8-FF1C-47B0-8D69-57B895D85E0A}">
      <dsp:nvSpPr>
        <dsp:cNvPr id="0" name=""/>
        <dsp:cNvSpPr/>
      </dsp:nvSpPr>
      <dsp:spPr>
        <a:xfrm>
          <a:off x="3124717" y="2628405"/>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Neferoase</a:t>
          </a:r>
          <a:r>
            <a:rPr lang="en-US" sz="1700" b="1" kern="1200" dirty="0" smtClean="0">
              <a:solidFill>
                <a:schemeClr val="tx1"/>
              </a:solidFill>
            </a:rPr>
            <a:t> </a:t>
          </a:r>
          <a:endParaRPr lang="en-US" sz="1700" b="1" kern="1200" dirty="0">
            <a:solidFill>
              <a:schemeClr val="tx1"/>
            </a:solidFill>
          </a:endParaRPr>
        </a:p>
      </dsp:txBody>
      <dsp:txXfrm>
        <a:off x="3151484" y="2655172"/>
        <a:ext cx="1774230" cy="860348"/>
      </dsp:txXfrm>
    </dsp:sp>
    <dsp:sp modelId="{E75DE535-28F3-4F09-AC8E-DBC0C408DB74}">
      <dsp:nvSpPr>
        <dsp:cNvPr id="0" name=""/>
        <dsp:cNvSpPr/>
      </dsp:nvSpPr>
      <dsp:spPr>
        <a:xfrm rot="19457599">
          <a:off x="4867855" y="2802390"/>
          <a:ext cx="900359" cy="40429"/>
        </a:xfrm>
        <a:custGeom>
          <a:avLst/>
          <a:gdLst/>
          <a:ahLst/>
          <a:cxnLst/>
          <a:rect l="0" t="0" r="0" b="0"/>
          <a:pathLst>
            <a:path>
              <a:moveTo>
                <a:pt x="0" y="20214"/>
              </a:moveTo>
              <a:lnTo>
                <a:pt x="90035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5295526" y="2800096"/>
        <a:ext cx="45017" cy="45017"/>
      </dsp:txXfrm>
    </dsp:sp>
    <dsp:sp modelId="{515460F9-BFF2-43DE-AD37-F75C01953908}">
      <dsp:nvSpPr>
        <dsp:cNvPr id="0" name=""/>
        <dsp:cNvSpPr/>
      </dsp:nvSpPr>
      <dsp:spPr>
        <a:xfrm>
          <a:off x="5683588" y="2102922"/>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Metale</a:t>
          </a:r>
          <a:r>
            <a:rPr lang="en-US" sz="1700" b="1" kern="1200" dirty="0" smtClean="0">
              <a:solidFill>
                <a:schemeClr val="tx1"/>
              </a:solidFill>
            </a:rPr>
            <a:t>: </a:t>
          </a:r>
          <a:r>
            <a:rPr lang="en-US" sz="1700" b="1" kern="1200" dirty="0" err="1" smtClean="0">
              <a:solidFill>
                <a:schemeClr val="tx1"/>
              </a:solidFill>
            </a:rPr>
            <a:t>cupru</a:t>
          </a:r>
          <a:r>
            <a:rPr lang="en-US" sz="1700" b="1" kern="1200" dirty="0" smtClean="0">
              <a:solidFill>
                <a:schemeClr val="tx1"/>
              </a:solidFill>
            </a:rPr>
            <a:t>, </a:t>
          </a:r>
          <a:r>
            <a:rPr lang="en-US" sz="1700" b="1" kern="1200" dirty="0" err="1" smtClean="0">
              <a:solidFill>
                <a:schemeClr val="tx1"/>
              </a:solidFill>
            </a:rPr>
            <a:t>aluminiu</a:t>
          </a:r>
          <a:r>
            <a:rPr lang="en-US" sz="1700" b="1" kern="1200" dirty="0" smtClean="0">
              <a:solidFill>
                <a:schemeClr val="tx1"/>
              </a:solidFill>
            </a:rPr>
            <a:t>, zinc, </a:t>
          </a:r>
          <a:r>
            <a:rPr lang="en-US" sz="1700" b="1" kern="1200" dirty="0" err="1" smtClean="0">
              <a:solidFill>
                <a:schemeClr val="tx1"/>
              </a:solidFill>
            </a:rPr>
            <a:t>aur</a:t>
          </a:r>
          <a:r>
            <a:rPr lang="en-US" sz="1700" b="1" kern="1200" dirty="0" smtClean="0">
              <a:solidFill>
                <a:schemeClr val="tx1"/>
              </a:solidFill>
            </a:rPr>
            <a:t>, </a:t>
          </a:r>
          <a:r>
            <a:rPr lang="en-US" sz="1700" b="1" kern="1200" dirty="0" err="1" smtClean="0">
              <a:solidFill>
                <a:schemeClr val="tx1"/>
              </a:solidFill>
            </a:rPr>
            <a:t>argint</a:t>
          </a:r>
          <a:r>
            <a:rPr lang="en-US" sz="1700" b="1" kern="1200" dirty="0" smtClean="0">
              <a:solidFill>
                <a:schemeClr val="tx1"/>
              </a:solidFill>
            </a:rPr>
            <a:t>, </a:t>
          </a:r>
          <a:r>
            <a:rPr lang="en-US" sz="1700" b="1" kern="1200" dirty="0" err="1" smtClean="0">
              <a:solidFill>
                <a:schemeClr val="tx1"/>
              </a:solidFill>
            </a:rPr>
            <a:t>staniu</a:t>
          </a:r>
          <a:r>
            <a:rPr lang="en-US" sz="1700" b="1" kern="1200" dirty="0" smtClean="0">
              <a:solidFill>
                <a:schemeClr val="tx1"/>
              </a:solidFill>
            </a:rPr>
            <a:t>…</a:t>
          </a:r>
          <a:endParaRPr lang="en-US" sz="1700" b="1" kern="1200" dirty="0">
            <a:solidFill>
              <a:schemeClr val="tx1"/>
            </a:solidFill>
          </a:endParaRPr>
        </a:p>
      </dsp:txBody>
      <dsp:txXfrm>
        <a:off x="5710355" y="2129689"/>
        <a:ext cx="1774230" cy="860348"/>
      </dsp:txXfrm>
    </dsp:sp>
    <dsp:sp modelId="{2128F854-FB51-40C4-9B7C-9AB06A74147A}">
      <dsp:nvSpPr>
        <dsp:cNvPr id="0" name=""/>
        <dsp:cNvSpPr/>
      </dsp:nvSpPr>
      <dsp:spPr>
        <a:xfrm rot="2142401">
          <a:off x="4867855" y="3327872"/>
          <a:ext cx="900359" cy="40429"/>
        </a:xfrm>
        <a:custGeom>
          <a:avLst/>
          <a:gdLst/>
          <a:ahLst/>
          <a:cxnLst/>
          <a:rect l="0" t="0" r="0" b="0"/>
          <a:pathLst>
            <a:path>
              <a:moveTo>
                <a:pt x="0" y="20214"/>
              </a:moveTo>
              <a:lnTo>
                <a:pt x="900359"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5295526" y="3325578"/>
        <a:ext cx="45017" cy="45017"/>
      </dsp:txXfrm>
    </dsp:sp>
    <dsp:sp modelId="{FB71528E-428C-4C53-B5B8-58BD8D0B40AA}">
      <dsp:nvSpPr>
        <dsp:cNvPr id="0" name=""/>
        <dsp:cNvSpPr/>
      </dsp:nvSpPr>
      <dsp:spPr>
        <a:xfrm>
          <a:off x="5683588" y="3153887"/>
          <a:ext cx="1827764" cy="91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err="1" smtClean="0">
              <a:solidFill>
                <a:schemeClr val="tx1"/>
              </a:solidFill>
            </a:rPr>
            <a:t>Aliaje</a:t>
          </a:r>
          <a:r>
            <a:rPr lang="en-US" sz="1700" b="1" kern="1200" dirty="0" smtClean="0">
              <a:solidFill>
                <a:schemeClr val="tx1"/>
              </a:solidFill>
            </a:rPr>
            <a:t> </a:t>
          </a:r>
          <a:r>
            <a:rPr lang="en-US" sz="1700" b="1" kern="1200" dirty="0" err="1" smtClean="0">
              <a:solidFill>
                <a:schemeClr val="tx1"/>
              </a:solidFill>
            </a:rPr>
            <a:t>neferoase</a:t>
          </a:r>
          <a:r>
            <a:rPr lang="en-US" sz="1700" b="1" kern="1200" dirty="0" smtClean="0">
              <a:solidFill>
                <a:schemeClr val="tx1"/>
              </a:solidFill>
            </a:rPr>
            <a:t> </a:t>
          </a:r>
          <a:endParaRPr lang="en-US" sz="1700" b="1" kern="1200" dirty="0">
            <a:solidFill>
              <a:schemeClr val="tx1"/>
            </a:solidFill>
          </a:endParaRPr>
        </a:p>
      </dsp:txBody>
      <dsp:txXfrm>
        <a:off x="5710355" y="3180654"/>
        <a:ext cx="1774230" cy="8603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ED7DB26-C132-4B09-9536-F0744C4EF834}"/>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7303EAA3-E248-44EC-9DB6-455D785E0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8107B52-7028-4445-AAF1-5B1C04685B9E}"/>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5" name="Substituent subsol 4">
            <a:extLst>
              <a:ext uri="{FF2B5EF4-FFF2-40B4-BE49-F238E27FC236}">
                <a16:creationId xmlns:a16="http://schemas.microsoft.com/office/drawing/2014/main" id="{3181EE79-AE8E-41D0-9DAF-3B929B86CCC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73BB117-98A6-412B-BFE9-55BD4DC62936}"/>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258530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35F8CA8-B0F8-4283-ACA7-3DCBECDF367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6DD5B836-F7F0-4A0C-BEE1-AAAB28E10A42}"/>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BAE750E-FBE2-4B45-86E6-3079B88A9B89}"/>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5" name="Substituent subsol 4">
            <a:extLst>
              <a:ext uri="{FF2B5EF4-FFF2-40B4-BE49-F238E27FC236}">
                <a16:creationId xmlns:a16="http://schemas.microsoft.com/office/drawing/2014/main" id="{453256E5-1F9A-4B1E-B9DB-BBC4BD23323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B2BFF35-011F-407A-9BB3-34E56FDE3FDD}"/>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103020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96E93616-798C-4218-855E-42CC6D7EC93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81148B69-118C-47FE-B32D-827FD3612055}"/>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9F807C63-30A6-42BB-A907-1CFC55CB2D18}"/>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5" name="Substituent subsol 4">
            <a:extLst>
              <a:ext uri="{FF2B5EF4-FFF2-40B4-BE49-F238E27FC236}">
                <a16:creationId xmlns:a16="http://schemas.microsoft.com/office/drawing/2014/main" id="{E79E7707-39F9-493F-B7D7-E5F45AEEFCC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A4876A8-1F5D-4A8C-B116-05C995024C02}"/>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330145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ro-RO"/>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ro-RO"/>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BD2A52E2-6E1B-4549-82B4-FB9EB868F879}" type="slidenum">
              <a:rPr lang="ro-RO"/>
              <a:pPr/>
              <a:t>‹#›</a:t>
            </a:fld>
            <a:endParaRPr lang="ro-RO"/>
          </a:p>
        </p:txBody>
      </p:sp>
    </p:spTree>
    <p:extLst>
      <p:ext uri="{BB962C8B-B14F-4D97-AF65-F5344CB8AC3E}">
        <p14:creationId xmlns:p14="http://schemas.microsoft.com/office/powerpoint/2010/main" val="68243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4E23FA-25EF-41D0-ABA9-C177D1D9F07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D29E434-E526-4F96-9FE8-49BE9C880831}"/>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5D3BA3C-67A4-44BA-A29C-B67C157B4AE1}"/>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5" name="Substituent subsol 4">
            <a:extLst>
              <a:ext uri="{FF2B5EF4-FFF2-40B4-BE49-F238E27FC236}">
                <a16:creationId xmlns:a16="http://schemas.microsoft.com/office/drawing/2014/main" id="{B84F10D0-BA23-427F-8FF9-8DA2FE673E58}"/>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EFABE3D6-27A5-46AE-87D3-BB6363CCF4BA}"/>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131099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B5BC849-6F0B-43C3-A90D-341493DFDF1C}"/>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0E89581C-0FB9-4488-A912-1502F618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2D422C44-08ED-4975-B55B-A657D95E94FF}"/>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5" name="Substituent subsol 4">
            <a:extLst>
              <a:ext uri="{FF2B5EF4-FFF2-40B4-BE49-F238E27FC236}">
                <a16:creationId xmlns:a16="http://schemas.microsoft.com/office/drawing/2014/main" id="{1D3D6DAA-296D-4400-A962-0ED1619BAE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BCDFE76-9B10-4206-8833-96479028F4E2}"/>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86429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6D79837-657A-4B57-BA02-96B93ED47C0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5EEFFB78-CC66-4FCE-838A-8542D85E8802}"/>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6C04A000-DBAC-4DFF-917E-340D68DDA09C}"/>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0CAD4914-9539-4880-A3D8-73BA56DED18F}"/>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6" name="Substituent subsol 5">
            <a:extLst>
              <a:ext uri="{FF2B5EF4-FFF2-40B4-BE49-F238E27FC236}">
                <a16:creationId xmlns:a16="http://schemas.microsoft.com/office/drawing/2014/main" id="{47A48AF4-E83B-4822-94EB-C4A9F2908280}"/>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7F5FF39C-6B08-4165-A62D-CF159170675E}"/>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257321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E7D5AA-20A0-4A09-83D7-D349C37BBA20}"/>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1182CE7A-80DD-44DD-98A2-916B5FA7D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42C74BC2-5CA7-4E1C-B9E7-B2E9F775BA44}"/>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D5E0BD5C-4331-4A22-AE21-341A7806C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260BF283-1181-4631-9C64-7361C4872AD6}"/>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83AA767A-CE4F-43FA-802A-AB6FC37FAAC8}"/>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8" name="Substituent subsol 7">
            <a:extLst>
              <a:ext uri="{FF2B5EF4-FFF2-40B4-BE49-F238E27FC236}">
                <a16:creationId xmlns:a16="http://schemas.microsoft.com/office/drawing/2014/main" id="{5A3285E5-1F93-440D-8A25-9FE16C068577}"/>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708B5C66-9DC2-4F32-A27B-2C495DE9A004}"/>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31926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791E328-58B8-4626-B3BD-0D76312C40E0}"/>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45904CBE-D41A-4EF2-A99A-5B7B05C5A88C}"/>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4" name="Substituent subsol 3">
            <a:extLst>
              <a:ext uri="{FF2B5EF4-FFF2-40B4-BE49-F238E27FC236}">
                <a16:creationId xmlns:a16="http://schemas.microsoft.com/office/drawing/2014/main" id="{4EF4C51F-5748-4801-B24F-BBAF13B0804F}"/>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2FF45729-3E68-4417-976E-E74E71BDCA17}"/>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387820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C051A606-C298-4535-866A-3EA309475F2D}"/>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3" name="Substituent subsol 2">
            <a:extLst>
              <a:ext uri="{FF2B5EF4-FFF2-40B4-BE49-F238E27FC236}">
                <a16:creationId xmlns:a16="http://schemas.microsoft.com/office/drawing/2014/main" id="{A6C08521-4CEE-48F8-ADC2-09D65C80F43C}"/>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6DB17DA3-3F3C-4568-A807-57560B022B11}"/>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12851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43412AC-4168-431F-A1EA-35181455E3F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D4E659E0-B4BA-4EC2-83DC-A02B09FD2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CA948310-012B-4D21-8F67-EBBE98202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C26B723B-7CD2-41D5-B764-72D3B42EF68D}"/>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6" name="Substituent subsol 5">
            <a:extLst>
              <a:ext uri="{FF2B5EF4-FFF2-40B4-BE49-F238E27FC236}">
                <a16:creationId xmlns:a16="http://schemas.microsoft.com/office/drawing/2014/main" id="{F1501DAC-B588-4DE0-A82B-0556DB80867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8832C8B0-6B7B-466D-9CF7-05D44C05AD92}"/>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9137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04C1BC-508D-447C-BAB4-7B6304CBC4BB}"/>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9703B6CA-68BE-4F2F-BB19-D9276DF8D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54F52821-D1C7-4EA7-90AB-84A84CDA3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88F8B66-C05D-448D-8720-4E3FD0C69A92}"/>
              </a:ext>
            </a:extLst>
          </p:cNvPr>
          <p:cNvSpPr>
            <a:spLocks noGrp="1"/>
          </p:cNvSpPr>
          <p:nvPr>
            <p:ph type="dt" sz="half" idx="10"/>
          </p:nvPr>
        </p:nvSpPr>
        <p:spPr/>
        <p:txBody>
          <a:bodyPr/>
          <a:lstStyle/>
          <a:p>
            <a:fld id="{A54C62A5-0F79-40C3-8A9D-8BDEE83D816A}" type="datetimeFigureOut">
              <a:rPr lang="en-US" smtClean="0"/>
              <a:t>2/15/2022</a:t>
            </a:fld>
            <a:endParaRPr lang="en-US"/>
          </a:p>
        </p:txBody>
      </p:sp>
      <p:sp>
        <p:nvSpPr>
          <p:cNvPr id="6" name="Substituent subsol 5">
            <a:extLst>
              <a:ext uri="{FF2B5EF4-FFF2-40B4-BE49-F238E27FC236}">
                <a16:creationId xmlns:a16="http://schemas.microsoft.com/office/drawing/2014/main" id="{6C413163-B067-474E-9CBC-ADEEE40D9E0D}"/>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5EA59CD1-D8E1-4E85-AE7F-D04C729E96E7}"/>
              </a:ext>
            </a:extLst>
          </p:cNvPr>
          <p:cNvSpPr>
            <a:spLocks noGrp="1"/>
          </p:cNvSpPr>
          <p:nvPr>
            <p:ph type="sldNum" sz="quarter" idx="12"/>
          </p:nvPr>
        </p:nvSpPr>
        <p:spPr/>
        <p:txBody>
          <a:bodyPr/>
          <a:lstStyle/>
          <a:p>
            <a:fld id="{5F9DBF4A-AA66-464E-9837-439A7D3CD061}" type="slidenum">
              <a:rPr lang="en-US" smtClean="0"/>
              <a:t>‹#›</a:t>
            </a:fld>
            <a:endParaRPr lang="en-US"/>
          </a:p>
        </p:txBody>
      </p:sp>
    </p:spTree>
    <p:extLst>
      <p:ext uri="{BB962C8B-B14F-4D97-AF65-F5344CB8AC3E}">
        <p14:creationId xmlns:p14="http://schemas.microsoft.com/office/powerpoint/2010/main" val="276345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F34FF871-FCA5-4D3F-A137-14AB79945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6A48103A-4EB9-4AAF-AF12-7881C9436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A9CE9A94-5022-4719-A7DD-04510EDD0F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C62A5-0F79-40C3-8A9D-8BDEE83D816A}" type="datetimeFigureOut">
              <a:rPr lang="en-US" smtClean="0"/>
              <a:t>2/15/2022</a:t>
            </a:fld>
            <a:endParaRPr lang="en-US"/>
          </a:p>
        </p:txBody>
      </p:sp>
      <p:sp>
        <p:nvSpPr>
          <p:cNvPr id="5" name="Substituent subsol 4">
            <a:extLst>
              <a:ext uri="{FF2B5EF4-FFF2-40B4-BE49-F238E27FC236}">
                <a16:creationId xmlns:a16="http://schemas.microsoft.com/office/drawing/2014/main" id="{2CAB7EAD-43B8-4345-960E-726326C9F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A0109221-398A-4EC3-917E-97BC72BF5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DBF4A-AA66-464E-9837-439A7D3CD061}" type="slidenum">
              <a:rPr lang="en-US" smtClean="0"/>
              <a:t>‹#›</a:t>
            </a:fld>
            <a:endParaRPr lang="en-US"/>
          </a:p>
        </p:txBody>
      </p:sp>
    </p:spTree>
    <p:extLst>
      <p:ext uri="{BB962C8B-B14F-4D97-AF65-F5344CB8AC3E}">
        <p14:creationId xmlns:p14="http://schemas.microsoft.com/office/powerpoint/2010/main" val="422410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ro.wikipedia.org/wiki/Meta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Text Box 13"/>
          <p:cNvSpPr txBox="1">
            <a:spLocks noChangeArrowheads="1"/>
          </p:cNvSpPr>
          <p:nvPr/>
        </p:nvSpPr>
        <p:spPr bwMode="auto">
          <a:xfrm>
            <a:off x="2057400" y="457200"/>
            <a:ext cx="8153400" cy="523220"/>
          </a:xfrm>
          <a:prstGeom prst="rect">
            <a:avLst/>
          </a:prstGeom>
          <a:noFill/>
          <a:ln w="9525">
            <a:noFill/>
            <a:miter lim="800000"/>
            <a:headEnd/>
            <a:tailEnd/>
          </a:ln>
          <a:effectLst/>
        </p:spPr>
        <p:txBody>
          <a:bodyPr wrap="square">
            <a:spAutoFit/>
          </a:bodyPr>
          <a:lstStyle/>
          <a:p>
            <a:pPr algn="ctr">
              <a:spcBef>
                <a:spcPct val="50000"/>
              </a:spcBef>
            </a:pPr>
            <a:r>
              <a:rPr lang="ro-RO" sz="2800" b="1" dirty="0">
                <a:effectLst>
                  <a:outerShdw blurRad="38100" dist="38100" dir="2700000" algn="tl">
                    <a:srgbClr val="FFFFFF"/>
                  </a:outerShdw>
                </a:effectLst>
                <a:latin typeface="Arial" pitchFamily="34" charset="0"/>
                <a:cs typeface="Arial" pitchFamily="34" charset="0"/>
              </a:rPr>
              <a:t>MATERIALE METALICE</a:t>
            </a:r>
            <a:endParaRPr lang="ro-RO" sz="2800" b="1" dirty="0">
              <a:effectLst>
                <a:outerShdw blurRad="38100" dist="38100" dir="2700000" algn="tl">
                  <a:srgbClr val="FFFFFF"/>
                </a:outerShdw>
              </a:effectLst>
              <a:latin typeface="Arial" pitchFamily="34" charset="0"/>
              <a:cs typeface="Arial" pitchFamily="34" charset="0"/>
            </a:endParaRPr>
          </a:p>
        </p:txBody>
      </p:sp>
      <p:sp>
        <p:nvSpPr>
          <p:cNvPr id="6158" name="Text Box 14"/>
          <p:cNvSpPr txBox="1">
            <a:spLocks noChangeArrowheads="1"/>
          </p:cNvSpPr>
          <p:nvPr/>
        </p:nvSpPr>
        <p:spPr bwMode="auto">
          <a:xfrm>
            <a:off x="1828800" y="1371600"/>
            <a:ext cx="8534400" cy="400110"/>
          </a:xfrm>
          <a:prstGeom prst="rect">
            <a:avLst/>
          </a:prstGeom>
          <a:noFill/>
          <a:ln w="9525">
            <a:noFill/>
            <a:miter lim="800000"/>
            <a:headEnd/>
            <a:tailEnd/>
          </a:ln>
          <a:effectLst/>
        </p:spPr>
        <p:txBody>
          <a:bodyPr wrap="square">
            <a:spAutoFit/>
          </a:bodyPr>
          <a:lstStyle/>
          <a:p>
            <a:pPr algn="just"/>
            <a:r>
              <a:rPr lang="ro-RO" sz="2000" dirty="0">
                <a:latin typeface="Arial" pitchFamily="34" charset="0"/>
                <a:cs typeface="Arial" pitchFamily="34" charset="0"/>
              </a:rPr>
              <a:t>       </a:t>
            </a:r>
            <a:endParaRPr lang="ro-RO" sz="2000" b="1" dirty="0">
              <a:solidFill>
                <a:srgbClr val="333333"/>
              </a:solidFill>
              <a:latin typeface="Helvetica Neue"/>
            </a:endParaRPr>
          </a:p>
        </p:txBody>
      </p:sp>
      <p:sp>
        <p:nvSpPr>
          <p:cNvPr id="6161" name="Text Box 17"/>
          <p:cNvSpPr txBox="1">
            <a:spLocks noChangeArrowheads="1"/>
          </p:cNvSpPr>
          <p:nvPr/>
        </p:nvSpPr>
        <p:spPr bwMode="auto">
          <a:xfrm>
            <a:off x="1560741" y="1258350"/>
            <a:ext cx="8305800" cy="6586418"/>
          </a:xfrm>
          <a:prstGeom prst="rect">
            <a:avLst/>
          </a:prstGeom>
          <a:noFill/>
          <a:ln w="9525">
            <a:noFill/>
            <a:miter lim="800000"/>
            <a:headEnd/>
            <a:tailEnd/>
          </a:ln>
          <a:effectLst/>
        </p:spPr>
        <p:txBody>
          <a:bodyPr wrap="square">
            <a:spAutoFit/>
          </a:bodyPr>
          <a:lstStyle/>
          <a:p>
            <a:pPr indent="450850" algn="just">
              <a:spcBef>
                <a:spcPct val="50000"/>
              </a:spcBef>
            </a:pPr>
            <a:r>
              <a:rPr lang="en-US" sz="2000" b="1" dirty="0" err="1">
                <a:solidFill>
                  <a:srgbClr val="333333"/>
                </a:solidFill>
                <a:latin typeface="Helvetica Neue"/>
              </a:rPr>
              <a:t>Metalele</a:t>
            </a:r>
            <a:r>
              <a:rPr lang="en-US" sz="2000" b="1" dirty="0">
                <a:solidFill>
                  <a:srgbClr val="333333"/>
                </a:solidFill>
                <a:latin typeface="Helvetica Neue"/>
              </a:rPr>
              <a:t> nu se </a:t>
            </a:r>
            <a:r>
              <a:rPr lang="en-US" sz="2000" b="1" dirty="0" err="1">
                <a:solidFill>
                  <a:srgbClr val="333333"/>
                </a:solidFill>
                <a:latin typeface="Helvetica Neue"/>
              </a:rPr>
              <a:t>găsesc</a:t>
            </a:r>
            <a:r>
              <a:rPr lang="en-US" sz="2000" b="1" dirty="0">
                <a:solidFill>
                  <a:srgbClr val="333333"/>
                </a:solidFill>
                <a:latin typeface="Helvetica Neue"/>
              </a:rPr>
              <a:t> </a:t>
            </a:r>
            <a:r>
              <a:rPr lang="en-US" sz="2000" b="1" dirty="0" err="1">
                <a:solidFill>
                  <a:srgbClr val="333333"/>
                </a:solidFill>
                <a:latin typeface="Helvetica Neue"/>
              </a:rPr>
              <a:t>în</a:t>
            </a:r>
            <a:r>
              <a:rPr lang="en-US" sz="2000" b="1" dirty="0">
                <a:solidFill>
                  <a:srgbClr val="333333"/>
                </a:solidFill>
                <a:latin typeface="Helvetica Neue"/>
              </a:rPr>
              <a:t> stare </a:t>
            </a:r>
            <a:r>
              <a:rPr lang="en-US" sz="2000" b="1" dirty="0" err="1">
                <a:solidFill>
                  <a:srgbClr val="333333"/>
                </a:solidFill>
                <a:latin typeface="Helvetica Neue"/>
              </a:rPr>
              <a:t>liberă</a:t>
            </a:r>
            <a:r>
              <a:rPr lang="en-US" sz="2000" b="1" dirty="0">
                <a:solidFill>
                  <a:srgbClr val="333333"/>
                </a:solidFill>
                <a:latin typeface="Helvetica Neue"/>
              </a:rPr>
              <a:t>, </a:t>
            </a:r>
            <a:r>
              <a:rPr lang="en-US" sz="2000" b="1" dirty="0" err="1">
                <a:solidFill>
                  <a:srgbClr val="333333"/>
                </a:solidFill>
                <a:latin typeface="Helvetica Neue"/>
              </a:rPr>
              <a:t>cel</a:t>
            </a:r>
            <a:r>
              <a:rPr lang="en-US" sz="2000" b="1" dirty="0">
                <a:solidFill>
                  <a:srgbClr val="333333"/>
                </a:solidFill>
                <a:latin typeface="Helvetica Neue"/>
              </a:rPr>
              <a:t> </a:t>
            </a:r>
            <a:r>
              <a:rPr lang="en-US" sz="2000" b="1" dirty="0" err="1">
                <a:solidFill>
                  <a:srgbClr val="333333"/>
                </a:solidFill>
                <a:latin typeface="Helvetica Neue"/>
              </a:rPr>
              <a:t>mai</a:t>
            </a:r>
            <a:r>
              <a:rPr lang="en-US" sz="2000" b="1" dirty="0">
                <a:solidFill>
                  <a:srgbClr val="333333"/>
                </a:solidFill>
                <a:latin typeface="Helvetica Neue"/>
              </a:rPr>
              <a:t> </a:t>
            </a:r>
            <a:r>
              <a:rPr lang="en-US" sz="2000" b="1" dirty="0" err="1">
                <a:solidFill>
                  <a:srgbClr val="333333"/>
                </a:solidFill>
                <a:latin typeface="Helvetica Neue"/>
              </a:rPr>
              <a:t>adesea</a:t>
            </a:r>
            <a:r>
              <a:rPr lang="en-US" sz="2000" b="1" dirty="0">
                <a:solidFill>
                  <a:srgbClr val="333333"/>
                </a:solidFill>
                <a:latin typeface="Helvetica Neue"/>
              </a:rPr>
              <a:t> </a:t>
            </a:r>
            <a:r>
              <a:rPr lang="en-US" sz="2000" b="1" dirty="0" err="1">
                <a:solidFill>
                  <a:srgbClr val="333333"/>
                </a:solidFill>
                <a:latin typeface="Helvetica Neue"/>
              </a:rPr>
              <a:t>fiind</a:t>
            </a:r>
            <a:r>
              <a:rPr lang="en-US" sz="2000" b="1" dirty="0">
                <a:solidFill>
                  <a:srgbClr val="333333"/>
                </a:solidFill>
                <a:latin typeface="Helvetica Neue"/>
              </a:rPr>
              <a:t> </a:t>
            </a:r>
            <a:r>
              <a:rPr lang="en-US" sz="2000" b="1" dirty="0" err="1">
                <a:solidFill>
                  <a:srgbClr val="333333"/>
                </a:solidFill>
                <a:latin typeface="Helvetica Neue"/>
              </a:rPr>
              <a:t>prezente</a:t>
            </a:r>
            <a:r>
              <a:rPr lang="en-US" sz="2000" b="1" dirty="0">
                <a:solidFill>
                  <a:srgbClr val="333333"/>
                </a:solidFill>
                <a:latin typeface="Helvetica Neue"/>
              </a:rPr>
              <a:t> </a:t>
            </a:r>
            <a:r>
              <a:rPr lang="en-US" sz="2000" b="1" dirty="0" err="1">
                <a:solidFill>
                  <a:srgbClr val="333333"/>
                </a:solidFill>
                <a:latin typeface="Helvetica Neue"/>
              </a:rPr>
              <a:t>în</a:t>
            </a:r>
            <a:r>
              <a:rPr lang="en-US" sz="2000" b="1" dirty="0">
                <a:solidFill>
                  <a:srgbClr val="333333"/>
                </a:solidFill>
                <a:latin typeface="Helvetica Neue"/>
              </a:rPr>
              <a:t> </a:t>
            </a:r>
            <a:r>
              <a:rPr lang="en-US" sz="2000" b="1" dirty="0" err="1">
                <a:solidFill>
                  <a:srgbClr val="333333"/>
                </a:solidFill>
                <a:latin typeface="Helvetica Neue"/>
              </a:rPr>
              <a:t>combinație</a:t>
            </a:r>
            <a:r>
              <a:rPr lang="en-US" sz="2000" b="1" dirty="0">
                <a:solidFill>
                  <a:srgbClr val="333333"/>
                </a:solidFill>
                <a:latin typeface="Helvetica Neue"/>
              </a:rPr>
              <a:t> cu </a:t>
            </a:r>
            <a:r>
              <a:rPr lang="en-US" sz="2000" b="1" dirty="0" err="1">
                <a:solidFill>
                  <a:srgbClr val="333333"/>
                </a:solidFill>
                <a:latin typeface="Helvetica Neue"/>
              </a:rPr>
              <a:t>alte</a:t>
            </a:r>
            <a:r>
              <a:rPr lang="en-US" sz="2000" b="1" dirty="0">
                <a:solidFill>
                  <a:srgbClr val="333333"/>
                </a:solidFill>
                <a:latin typeface="Helvetica Neue"/>
              </a:rPr>
              <a:t> </a:t>
            </a:r>
            <a:r>
              <a:rPr lang="en-US" sz="2000" b="1" dirty="0" err="1">
                <a:solidFill>
                  <a:srgbClr val="333333"/>
                </a:solidFill>
                <a:latin typeface="Helvetica Neue"/>
              </a:rPr>
              <a:t>elemente</a:t>
            </a:r>
            <a:r>
              <a:rPr lang="en-US" sz="2000" b="1" dirty="0">
                <a:solidFill>
                  <a:srgbClr val="333333"/>
                </a:solidFill>
                <a:latin typeface="Helvetica Neue"/>
              </a:rPr>
              <a:t> cu care </a:t>
            </a:r>
            <a:r>
              <a:rPr lang="en-US" sz="2000" b="1" dirty="0" err="1">
                <a:solidFill>
                  <a:srgbClr val="333333"/>
                </a:solidFill>
                <a:latin typeface="Helvetica Neue"/>
              </a:rPr>
              <a:t>formează</a:t>
            </a:r>
            <a:r>
              <a:rPr lang="en-US" sz="2000" b="1" dirty="0">
                <a:solidFill>
                  <a:srgbClr val="333333"/>
                </a:solidFill>
                <a:latin typeface="Helvetica Neue"/>
              </a:rPr>
              <a:t> </a:t>
            </a:r>
            <a:r>
              <a:rPr lang="en-US" sz="2000" b="1" dirty="0" err="1">
                <a:solidFill>
                  <a:srgbClr val="333333"/>
                </a:solidFill>
                <a:latin typeface="Helvetica Neue"/>
              </a:rPr>
              <a:t>minereuri</a:t>
            </a:r>
            <a:r>
              <a:rPr lang="ro-RO" sz="2000" b="1" dirty="0" smtClean="0">
                <a:solidFill>
                  <a:srgbClr val="333333"/>
                </a:solidFill>
                <a:latin typeface="Helvetica Neue"/>
              </a:rPr>
              <a:t>.</a:t>
            </a:r>
          </a:p>
          <a:p>
            <a:pPr indent="450850" algn="just">
              <a:spcBef>
                <a:spcPct val="50000"/>
              </a:spcBef>
            </a:pPr>
            <a:endParaRPr lang="ro-RO" sz="2000" b="1" dirty="0">
              <a:solidFill>
                <a:srgbClr val="333333"/>
              </a:solidFill>
              <a:latin typeface="Helvetica Neue"/>
            </a:endParaRPr>
          </a:p>
          <a:p>
            <a:pPr indent="450850" algn="just">
              <a:spcBef>
                <a:spcPct val="50000"/>
              </a:spcBef>
            </a:pPr>
            <a:r>
              <a:rPr lang="ro-RO" sz="2000" b="1" dirty="0" smtClean="0">
                <a:effectLst>
                  <a:outerShdw blurRad="38100" dist="38100" dir="2700000" algn="tl">
                    <a:srgbClr val="FFFFFF"/>
                  </a:outerShdw>
                </a:effectLst>
                <a:latin typeface="Arial" pitchFamily="34" charset="0"/>
                <a:cs typeface="Arial" pitchFamily="34" charset="0"/>
              </a:rPr>
              <a:t>Materialele </a:t>
            </a:r>
            <a:r>
              <a:rPr lang="ro-RO" sz="2000" b="1" dirty="0">
                <a:effectLst>
                  <a:outerShdw blurRad="38100" dist="38100" dir="2700000" algn="tl">
                    <a:srgbClr val="FFFFFF"/>
                  </a:outerShdw>
                </a:effectLst>
                <a:latin typeface="Arial" pitchFamily="34" charset="0"/>
                <a:cs typeface="Arial" pitchFamily="34" charset="0"/>
              </a:rPr>
              <a:t>metalice</a:t>
            </a:r>
            <a:r>
              <a:rPr lang="ro-RO" sz="2000" dirty="0">
                <a:latin typeface="Arial" pitchFamily="34" charset="0"/>
                <a:cs typeface="Arial" pitchFamily="34" charset="0"/>
              </a:rPr>
              <a:t> sunt combinaţii chimice ale unui metal de bază cu alte metale sau nemetale</a:t>
            </a:r>
            <a:r>
              <a:rPr lang="ro-RO" sz="2000" dirty="0">
                <a:latin typeface="Arial" pitchFamily="34" charset="0"/>
                <a:cs typeface="Arial" pitchFamily="34" charset="0"/>
              </a:rPr>
              <a:t>.</a:t>
            </a:r>
          </a:p>
          <a:p>
            <a:pPr indent="450850" algn="just">
              <a:spcBef>
                <a:spcPct val="50000"/>
              </a:spcBef>
            </a:pPr>
            <a:r>
              <a:rPr lang="ro-RO" sz="2000" b="1" dirty="0">
                <a:solidFill>
                  <a:srgbClr val="C00000"/>
                </a:solidFill>
                <a:latin typeface="Arial" pitchFamily="34" charset="0"/>
                <a:cs typeface="Arial" pitchFamily="34" charset="0"/>
              </a:rPr>
              <a:t> Materialele metalice</a:t>
            </a:r>
            <a:r>
              <a:rPr lang="ro-RO" sz="2000" dirty="0">
                <a:solidFill>
                  <a:srgbClr val="C00000"/>
                </a:solidFill>
                <a:latin typeface="Arial" pitchFamily="34" charset="0"/>
                <a:cs typeface="Arial" pitchFamily="34" charset="0"/>
              </a:rPr>
              <a:t> se obţin din </a:t>
            </a:r>
            <a:r>
              <a:rPr lang="ro-RO" sz="2000" b="1" dirty="0">
                <a:solidFill>
                  <a:srgbClr val="C00000"/>
                </a:solidFill>
                <a:latin typeface="Arial" pitchFamily="34" charset="0"/>
                <a:cs typeface="Arial" pitchFamily="34" charset="0"/>
              </a:rPr>
              <a:t>minereuri</a:t>
            </a:r>
            <a:r>
              <a:rPr lang="ro-RO" sz="2000" dirty="0">
                <a:solidFill>
                  <a:srgbClr val="C00000"/>
                </a:solidFill>
                <a:latin typeface="Arial" pitchFamily="34" charset="0"/>
                <a:cs typeface="Arial" pitchFamily="34" charset="0"/>
              </a:rPr>
              <a:t> (roci naturale de pe scoarţa terestră care conţin metale sub diferite forme).</a:t>
            </a:r>
            <a:endParaRPr lang="en-US" sz="2000" dirty="0">
              <a:solidFill>
                <a:srgbClr val="C00000"/>
              </a:solidFill>
              <a:latin typeface="Arial" pitchFamily="34" charset="0"/>
              <a:cs typeface="Arial" pitchFamily="34" charset="0"/>
            </a:endParaRPr>
          </a:p>
          <a:p>
            <a:pPr indent="450850" algn="just">
              <a:spcBef>
                <a:spcPct val="50000"/>
              </a:spcBef>
            </a:pPr>
            <a:r>
              <a:rPr lang="en-US" altLang="en-US" sz="2000" dirty="0" err="1">
                <a:solidFill>
                  <a:srgbClr val="C00000"/>
                </a:solidFill>
                <a:latin typeface="Arial" panose="020B0604020202020204" pitchFamily="34" charset="0"/>
                <a:ea typeface="Times New Roman" panose="02020603050405020304" pitchFamily="18" charset="0"/>
              </a:rPr>
              <a:t>Ramura</a:t>
            </a:r>
            <a:r>
              <a:rPr lang="en-US" altLang="en-US" sz="2000" dirty="0">
                <a:solidFill>
                  <a:srgbClr val="C00000"/>
                </a:solidFill>
                <a:latin typeface="Arial" panose="020B0604020202020204" pitchFamily="34" charset="0"/>
                <a:ea typeface="Times New Roman" panose="02020603050405020304" pitchFamily="18" charset="0"/>
              </a:rPr>
              <a:t> </a:t>
            </a:r>
            <a:r>
              <a:rPr lang="en-US" altLang="en-US" sz="2000" dirty="0" err="1">
                <a:solidFill>
                  <a:srgbClr val="C00000"/>
                </a:solidFill>
                <a:latin typeface="Arial" panose="020B0604020202020204" pitchFamily="34" charset="0"/>
                <a:ea typeface="Times New Roman" panose="02020603050405020304" pitchFamily="18" charset="0"/>
              </a:rPr>
              <a:t>industriei</a:t>
            </a:r>
            <a:r>
              <a:rPr lang="en-US" altLang="en-US" sz="2000" dirty="0">
                <a:solidFill>
                  <a:srgbClr val="C00000"/>
                </a:solidFill>
                <a:latin typeface="Arial" panose="020B0604020202020204" pitchFamily="34" charset="0"/>
                <a:ea typeface="Times New Roman" panose="02020603050405020304" pitchFamily="18" charset="0"/>
              </a:rPr>
              <a:t> </a:t>
            </a:r>
            <a:r>
              <a:rPr lang="ro-RO" altLang="en-US" sz="2000" dirty="0">
                <a:solidFill>
                  <a:srgbClr val="C00000"/>
                </a:solidFill>
                <a:latin typeface="Arial" panose="020B0604020202020204" pitchFamily="34" charset="0"/>
                <a:ea typeface="Times New Roman" panose="02020603050405020304" pitchFamily="18" charset="0"/>
              </a:rPr>
              <a:t>de </a:t>
            </a:r>
            <a:r>
              <a:rPr lang="ro-RO" altLang="en-US" sz="2000" dirty="0">
                <a:solidFill>
                  <a:srgbClr val="C00000"/>
                </a:solidFill>
                <a:latin typeface="Arial" panose="020B0604020202020204" pitchFamily="34" charset="0"/>
                <a:ea typeface="Times New Roman" panose="02020603050405020304" pitchFamily="18" charset="0"/>
              </a:rPr>
              <a:t>extragere a metalelor din </a:t>
            </a:r>
            <a:r>
              <a:rPr lang="ro-RO" altLang="en-US" sz="2000" dirty="0">
                <a:solidFill>
                  <a:srgbClr val="C00000"/>
                </a:solidFill>
                <a:latin typeface="Arial" panose="020B0604020202020204" pitchFamily="34" charset="0"/>
                <a:ea typeface="Times New Roman" panose="02020603050405020304" pitchFamily="18" charset="0"/>
              </a:rPr>
              <a:t>minereuri </a:t>
            </a:r>
            <a:r>
              <a:rPr lang="en-US" altLang="en-US" sz="2000" dirty="0" err="1">
                <a:solidFill>
                  <a:srgbClr val="C00000"/>
                </a:solidFill>
                <a:latin typeface="Arial" panose="020B0604020202020204" pitchFamily="34" charset="0"/>
                <a:ea typeface="Times New Roman" panose="02020603050405020304" pitchFamily="18" charset="0"/>
              </a:rPr>
              <a:t>este</a:t>
            </a:r>
            <a:r>
              <a:rPr lang="en-US" altLang="en-US" sz="2000" dirty="0">
                <a:solidFill>
                  <a:srgbClr val="C00000"/>
                </a:solidFill>
                <a:latin typeface="Arial" panose="020B0604020202020204" pitchFamily="34" charset="0"/>
                <a:ea typeface="Times New Roman" panose="02020603050405020304" pitchFamily="18" charset="0"/>
              </a:rPr>
              <a:t> </a:t>
            </a:r>
            <a:r>
              <a:rPr lang="en-US" altLang="en-US" sz="2000" dirty="0">
                <a:solidFill>
                  <a:schemeClr val="tx2">
                    <a:lumMod val="75000"/>
                  </a:schemeClr>
                </a:solidFill>
                <a:latin typeface="Arial" panose="020B0604020202020204" pitchFamily="34" charset="0"/>
                <a:ea typeface="Times New Roman" panose="02020603050405020304" pitchFamily="18" charset="0"/>
              </a:rPr>
              <a:t>METALURGIA</a:t>
            </a:r>
            <a:r>
              <a:rPr lang="en-US" altLang="en-US" sz="2000" dirty="0">
                <a:solidFill>
                  <a:srgbClr val="C00000"/>
                </a:solidFill>
                <a:latin typeface="Arial" panose="020B0604020202020204" pitchFamily="34" charset="0"/>
                <a:ea typeface="Times New Roman" panose="02020603050405020304" pitchFamily="18" charset="0"/>
              </a:rPr>
              <a:t>. </a:t>
            </a:r>
            <a:r>
              <a:rPr lang="en-US" altLang="en-US" sz="2000" dirty="0" err="1">
                <a:solidFill>
                  <a:srgbClr val="C00000"/>
                </a:solidFill>
                <a:latin typeface="Arial" panose="020B0604020202020204" pitchFamily="34" charset="0"/>
                <a:ea typeface="Times New Roman" panose="02020603050405020304" pitchFamily="18" charset="0"/>
              </a:rPr>
              <a:t>Metalurgia</a:t>
            </a:r>
            <a:r>
              <a:rPr lang="en-US" altLang="en-US" sz="2000" dirty="0">
                <a:solidFill>
                  <a:srgbClr val="C00000"/>
                </a:solidFill>
                <a:latin typeface="Arial" panose="020B0604020202020204" pitchFamily="34" charset="0"/>
                <a:ea typeface="Times New Roman" panose="02020603050405020304" pitchFamily="18" charset="0"/>
              </a:rPr>
              <a:t> </a:t>
            </a:r>
            <a:r>
              <a:rPr lang="en-US" altLang="en-US" sz="2000" dirty="0" err="1">
                <a:solidFill>
                  <a:srgbClr val="C00000"/>
                </a:solidFill>
                <a:latin typeface="Arial" panose="020B0604020202020204" pitchFamily="34" charset="0"/>
                <a:ea typeface="Times New Roman" panose="02020603050405020304" pitchFamily="18" charset="0"/>
              </a:rPr>
              <a:t>fierului</a:t>
            </a:r>
            <a:r>
              <a:rPr lang="en-US" altLang="en-US" sz="2000" dirty="0">
                <a:solidFill>
                  <a:srgbClr val="C00000"/>
                </a:solidFill>
                <a:latin typeface="Arial" panose="020B0604020202020204" pitchFamily="34" charset="0"/>
                <a:ea typeface="Times New Roman" panose="02020603050405020304" pitchFamily="18" charset="0"/>
              </a:rPr>
              <a:t> se </a:t>
            </a:r>
            <a:r>
              <a:rPr lang="en-US" altLang="en-US" sz="2000" dirty="0" err="1">
                <a:solidFill>
                  <a:srgbClr val="C00000"/>
                </a:solidFill>
                <a:latin typeface="Arial" panose="020B0604020202020204" pitchFamily="34" charset="0"/>
                <a:ea typeface="Times New Roman" panose="02020603050405020304" pitchFamily="18" charset="0"/>
              </a:rPr>
              <a:t>numește</a:t>
            </a:r>
            <a:r>
              <a:rPr lang="en-US" altLang="en-US" sz="2000" dirty="0">
                <a:solidFill>
                  <a:srgbClr val="C00000"/>
                </a:solidFill>
                <a:latin typeface="Arial" panose="020B0604020202020204" pitchFamily="34" charset="0"/>
                <a:ea typeface="Times New Roman" panose="02020603050405020304" pitchFamily="18" charset="0"/>
              </a:rPr>
              <a:t>  SIDERURGIE</a:t>
            </a:r>
            <a:r>
              <a:rPr lang="ro-RO" altLang="en-US" sz="2000" dirty="0" smtClean="0">
                <a:solidFill>
                  <a:srgbClr val="C00000"/>
                </a:solidFill>
                <a:latin typeface="Arial" panose="020B0604020202020204" pitchFamily="34" charset="0"/>
                <a:ea typeface="Times New Roman" panose="02020603050405020304" pitchFamily="18" charset="0"/>
              </a:rPr>
              <a:t>. (</a:t>
            </a:r>
            <a:r>
              <a:rPr lang="en-US" sz="2000" dirty="0" err="1" smtClean="0">
                <a:solidFill>
                  <a:srgbClr val="333333"/>
                </a:solidFill>
                <a:latin typeface="Helvetica Neue"/>
              </a:rPr>
              <a:t>În</a:t>
            </a:r>
            <a:r>
              <a:rPr lang="en-US" sz="2000" dirty="0" smtClean="0">
                <a:solidFill>
                  <a:srgbClr val="333333"/>
                </a:solidFill>
                <a:latin typeface="Helvetica Neue"/>
              </a:rPr>
              <a:t> </a:t>
            </a:r>
            <a:r>
              <a:rPr lang="en-US" sz="2000" dirty="0">
                <a:solidFill>
                  <a:srgbClr val="333333"/>
                </a:solidFill>
                <a:latin typeface="Helvetica Neue"/>
              </a:rPr>
              <a:t>stare </a:t>
            </a:r>
            <a:r>
              <a:rPr lang="en-US" sz="2000" dirty="0" err="1">
                <a:solidFill>
                  <a:srgbClr val="333333"/>
                </a:solidFill>
                <a:latin typeface="Helvetica Neue"/>
              </a:rPr>
              <a:t>pură</a:t>
            </a:r>
            <a:r>
              <a:rPr lang="en-US" sz="2000" dirty="0">
                <a:solidFill>
                  <a:srgbClr val="333333"/>
                </a:solidFill>
                <a:latin typeface="Helvetica Neue"/>
              </a:rPr>
              <a:t>, </a:t>
            </a:r>
            <a:r>
              <a:rPr lang="en-US" sz="2000" dirty="0" err="1">
                <a:solidFill>
                  <a:srgbClr val="333333"/>
                </a:solidFill>
                <a:latin typeface="Helvetica Neue"/>
              </a:rPr>
              <a:t>fierul</a:t>
            </a:r>
            <a:r>
              <a:rPr lang="en-US" sz="2000" dirty="0">
                <a:solidFill>
                  <a:srgbClr val="333333"/>
                </a:solidFill>
                <a:latin typeface="Helvetica Neue"/>
              </a:rPr>
              <a:t> nu </a:t>
            </a:r>
            <a:r>
              <a:rPr lang="en-US" sz="2000" dirty="0" err="1">
                <a:solidFill>
                  <a:srgbClr val="333333"/>
                </a:solidFill>
                <a:latin typeface="Helvetica Neue"/>
              </a:rPr>
              <a:t>este</a:t>
            </a:r>
            <a:r>
              <a:rPr lang="en-US" sz="2000" dirty="0">
                <a:solidFill>
                  <a:srgbClr val="333333"/>
                </a:solidFill>
                <a:latin typeface="Helvetica Neue"/>
              </a:rPr>
              <a:t> </a:t>
            </a:r>
            <a:r>
              <a:rPr lang="en-US" sz="2000" dirty="0" err="1">
                <a:solidFill>
                  <a:srgbClr val="333333"/>
                </a:solidFill>
                <a:latin typeface="Helvetica Neue"/>
              </a:rPr>
              <a:t>practic</a:t>
            </a:r>
            <a:r>
              <a:rPr lang="en-US" sz="2000" dirty="0">
                <a:solidFill>
                  <a:srgbClr val="333333"/>
                </a:solidFill>
                <a:latin typeface="Helvetica Neue"/>
              </a:rPr>
              <a:t> </a:t>
            </a:r>
            <a:r>
              <a:rPr lang="en-US" sz="2000" dirty="0" err="1">
                <a:solidFill>
                  <a:srgbClr val="333333"/>
                </a:solidFill>
                <a:latin typeface="Helvetica Neue"/>
              </a:rPr>
              <a:t>utilizat</a:t>
            </a:r>
            <a:r>
              <a:rPr lang="en-US" sz="2000" dirty="0">
                <a:solidFill>
                  <a:srgbClr val="333333"/>
                </a:solidFill>
                <a:latin typeface="Helvetica Neue"/>
              </a:rPr>
              <a:t>, </a:t>
            </a:r>
            <a:r>
              <a:rPr lang="en-US" sz="2000" dirty="0" err="1">
                <a:solidFill>
                  <a:srgbClr val="333333"/>
                </a:solidFill>
                <a:latin typeface="Helvetica Neue"/>
              </a:rPr>
              <a:t>pe</a:t>
            </a:r>
            <a:r>
              <a:rPr lang="en-US" sz="2000" dirty="0">
                <a:solidFill>
                  <a:srgbClr val="333333"/>
                </a:solidFill>
                <a:latin typeface="Helvetica Neue"/>
              </a:rPr>
              <a:t> </a:t>
            </a:r>
            <a:r>
              <a:rPr lang="en-US" sz="2000" dirty="0" err="1">
                <a:solidFill>
                  <a:srgbClr val="333333"/>
                </a:solidFill>
                <a:latin typeface="Helvetica Neue"/>
              </a:rPr>
              <a:t>scară</a:t>
            </a:r>
            <a:r>
              <a:rPr lang="en-US" sz="2000" dirty="0">
                <a:solidFill>
                  <a:srgbClr val="333333"/>
                </a:solidFill>
                <a:latin typeface="Helvetica Neue"/>
              </a:rPr>
              <a:t> </a:t>
            </a:r>
            <a:r>
              <a:rPr lang="en-US" sz="2000" dirty="0" err="1">
                <a:solidFill>
                  <a:srgbClr val="333333"/>
                </a:solidFill>
                <a:latin typeface="Helvetica Neue"/>
              </a:rPr>
              <a:t>largă</a:t>
            </a:r>
            <a:r>
              <a:rPr lang="en-US" sz="2000" dirty="0">
                <a:solidFill>
                  <a:srgbClr val="333333"/>
                </a:solidFill>
                <a:latin typeface="Helvetica Neue"/>
              </a:rPr>
              <a:t> </a:t>
            </a:r>
            <a:r>
              <a:rPr lang="en-US" sz="2000" dirty="0" err="1">
                <a:solidFill>
                  <a:srgbClr val="333333"/>
                </a:solidFill>
                <a:latin typeface="Helvetica Neue"/>
              </a:rPr>
              <a:t>fiind</a:t>
            </a:r>
            <a:r>
              <a:rPr lang="en-US" sz="2000" dirty="0">
                <a:solidFill>
                  <a:srgbClr val="333333"/>
                </a:solidFill>
                <a:latin typeface="Helvetica Neue"/>
              </a:rPr>
              <a:t> </a:t>
            </a:r>
            <a:r>
              <a:rPr lang="en-US" sz="2000" dirty="0" err="1">
                <a:solidFill>
                  <a:srgbClr val="333333"/>
                </a:solidFill>
                <a:latin typeface="Helvetica Neue"/>
              </a:rPr>
              <a:t>folosite</a:t>
            </a:r>
            <a:r>
              <a:rPr lang="en-US" sz="2000" dirty="0">
                <a:solidFill>
                  <a:srgbClr val="333333"/>
                </a:solidFill>
                <a:latin typeface="Helvetica Neue"/>
              </a:rPr>
              <a:t> </a:t>
            </a:r>
            <a:r>
              <a:rPr lang="en-US" sz="2000" dirty="0" err="1">
                <a:solidFill>
                  <a:srgbClr val="333333"/>
                </a:solidFill>
                <a:latin typeface="Helvetica Neue"/>
              </a:rPr>
              <a:t>aliajele</a:t>
            </a:r>
            <a:r>
              <a:rPr lang="en-US" sz="2000" dirty="0">
                <a:solidFill>
                  <a:srgbClr val="333333"/>
                </a:solidFill>
                <a:latin typeface="Helvetica Neue"/>
              </a:rPr>
              <a:t> </a:t>
            </a:r>
            <a:r>
              <a:rPr lang="en-US" sz="2000" dirty="0" err="1">
                <a:solidFill>
                  <a:srgbClr val="333333"/>
                </a:solidFill>
                <a:latin typeface="Helvetica Neue"/>
              </a:rPr>
              <a:t>fierului</a:t>
            </a:r>
            <a:r>
              <a:rPr lang="en-US" sz="2000" dirty="0">
                <a:solidFill>
                  <a:srgbClr val="333333"/>
                </a:solidFill>
                <a:latin typeface="Helvetica Neue"/>
              </a:rPr>
              <a:t> cu </a:t>
            </a:r>
            <a:r>
              <a:rPr lang="en-US" sz="2000" dirty="0" err="1" smtClean="0">
                <a:solidFill>
                  <a:srgbClr val="333333"/>
                </a:solidFill>
                <a:latin typeface="Helvetica Neue"/>
              </a:rPr>
              <a:t>carbonul</a:t>
            </a:r>
            <a:r>
              <a:rPr lang="ro-RO" sz="2000" dirty="0" smtClean="0">
                <a:solidFill>
                  <a:srgbClr val="333333"/>
                </a:solidFill>
                <a:latin typeface="Helvetica Neue"/>
              </a:rPr>
              <a:t>)</a:t>
            </a:r>
            <a:r>
              <a:rPr lang="en-US" sz="2000" dirty="0" smtClean="0">
                <a:solidFill>
                  <a:srgbClr val="333333"/>
                </a:solidFill>
                <a:latin typeface="Helvetica Neue"/>
              </a:rPr>
              <a:t>.</a:t>
            </a:r>
            <a:endParaRPr lang="en-US" sz="2000" dirty="0"/>
          </a:p>
          <a:p>
            <a:pPr indent="450850" algn="just">
              <a:spcBef>
                <a:spcPct val="50000"/>
              </a:spcBef>
            </a:pPr>
            <a:r>
              <a:rPr lang="ro-RO" sz="2000" b="1" dirty="0" smtClean="0">
                <a:solidFill>
                  <a:srgbClr val="C00000"/>
                </a:solidFill>
                <a:latin typeface="Arial" pitchFamily="34" charset="0"/>
                <a:cs typeface="Arial" pitchFamily="34" charset="0"/>
              </a:rPr>
              <a:t>ALIAJELE</a:t>
            </a:r>
            <a:r>
              <a:rPr lang="ro-RO" sz="2000" dirty="0" smtClean="0">
                <a:solidFill>
                  <a:srgbClr val="C00000"/>
                </a:solidFill>
                <a:latin typeface="Arial" pitchFamily="34" charset="0"/>
                <a:cs typeface="Arial" pitchFamily="34" charset="0"/>
              </a:rPr>
              <a:t> </a:t>
            </a:r>
            <a:r>
              <a:rPr lang="ro-RO" sz="2000" dirty="0">
                <a:solidFill>
                  <a:srgbClr val="C00000"/>
                </a:solidFill>
                <a:latin typeface="Arial" pitchFamily="34" charset="0"/>
                <a:cs typeface="Arial" pitchFamily="34" charset="0"/>
              </a:rPr>
              <a:t>sunt amestecuri omogene formate din </a:t>
            </a:r>
            <a:r>
              <a:rPr lang="ro-RO" sz="2000" u="sng" dirty="0">
                <a:solidFill>
                  <a:srgbClr val="002060"/>
                </a:solidFill>
                <a:latin typeface="Arial" pitchFamily="34" charset="0"/>
                <a:cs typeface="Arial" pitchFamily="34" charset="0"/>
              </a:rPr>
              <a:t>2 sau mai multe metale</a:t>
            </a:r>
            <a:r>
              <a:rPr lang="ro-RO" sz="2000" dirty="0">
                <a:solidFill>
                  <a:srgbClr val="C00000"/>
                </a:solidFill>
                <a:latin typeface="Arial" pitchFamily="34" charset="0"/>
                <a:cs typeface="Arial" pitchFamily="34" charset="0"/>
              </a:rPr>
              <a:t> sau </a:t>
            </a:r>
            <a:r>
              <a:rPr lang="ro-RO" sz="2000" u="sng" dirty="0">
                <a:solidFill>
                  <a:srgbClr val="002060"/>
                </a:solidFill>
                <a:latin typeface="Arial" pitchFamily="34" charset="0"/>
                <a:cs typeface="Arial" pitchFamily="34" charset="0"/>
              </a:rPr>
              <a:t>un metal şi nemetale</a:t>
            </a:r>
            <a:r>
              <a:rPr lang="ro-RO" sz="2000" dirty="0">
                <a:solidFill>
                  <a:srgbClr val="C00000"/>
                </a:solidFill>
                <a:latin typeface="Arial" pitchFamily="34" charset="0"/>
                <a:cs typeface="Arial" pitchFamily="34" charset="0"/>
              </a:rPr>
              <a:t>, în care metalul este în cantitate mai mare.</a:t>
            </a:r>
          </a:p>
          <a:p>
            <a:pPr indent="450850" algn="just">
              <a:spcBef>
                <a:spcPct val="50000"/>
              </a:spcBef>
            </a:pPr>
            <a:endParaRPr lang="en-US" altLang="en-US" sz="800" dirty="0">
              <a:solidFill>
                <a:srgbClr val="C00000"/>
              </a:solidFill>
              <a:latin typeface="Arial" panose="020B0604020202020204" pitchFamily="34" charset="0"/>
            </a:endParaRPr>
          </a:p>
          <a:p>
            <a:pPr indent="450850" algn="just">
              <a:spcBef>
                <a:spcPct val="50000"/>
              </a:spcBef>
            </a:pPr>
            <a:endParaRPr lang="en-US" sz="2000" dirty="0">
              <a:latin typeface="Arial" pitchFamily="34" charset="0"/>
              <a:cs typeface="Arial" pitchFamily="34" charset="0"/>
            </a:endParaRPr>
          </a:p>
          <a:p>
            <a:pPr indent="450850" algn="just">
              <a:spcBef>
                <a:spcPct val="50000"/>
              </a:spcBef>
            </a:pPr>
            <a:endParaRPr lang="ro-RO" sz="2000" dirty="0">
              <a:latin typeface="Arial" pitchFamily="34" charset="0"/>
              <a:cs typeface="Arial" pitchFamily="34" charset="0"/>
            </a:endParaRPr>
          </a:p>
        </p:txBody>
      </p:sp>
    </p:spTree>
    <p:extLst>
      <p:ext uri="{BB962C8B-B14F-4D97-AF65-F5344CB8AC3E}">
        <p14:creationId xmlns:p14="http://schemas.microsoft.com/office/powerpoint/2010/main" val="4169191669"/>
      </p:ext>
    </p:extLst>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76967" y="2038648"/>
            <a:ext cx="8229600" cy="609600"/>
          </a:xfrm>
        </p:spPr>
        <p:txBody>
          <a:bodyPr>
            <a:normAutofit fontScale="90000"/>
          </a:bodyPr>
          <a:lstStyle/>
          <a:p>
            <a:pPr eaLnBrk="1" hangingPunct="1"/>
            <a:r>
              <a:rPr lang="en-US" altLang="en-US" dirty="0" smtClean="0">
                <a:effectLst>
                  <a:outerShdw blurRad="38100" dist="38100" dir="2700000" algn="tl">
                    <a:srgbClr val="000000">
                      <a:alpha val="43137"/>
                    </a:srgbClr>
                  </a:outerShdw>
                </a:effectLst>
              </a:rPr>
              <a:t>ALIAJE NEFEROASE:</a:t>
            </a:r>
          </a:p>
        </p:txBody>
      </p:sp>
      <p:sp>
        <p:nvSpPr>
          <p:cNvPr id="9219" name="Content Placeholder 2"/>
          <p:cNvSpPr>
            <a:spLocks noGrp="1"/>
          </p:cNvSpPr>
          <p:nvPr>
            <p:ph idx="1"/>
          </p:nvPr>
        </p:nvSpPr>
        <p:spPr>
          <a:xfrm>
            <a:off x="1976967" y="2590801"/>
            <a:ext cx="8229600" cy="4525963"/>
          </a:xfrm>
        </p:spPr>
        <p:txBody>
          <a:bodyPr/>
          <a:lstStyle/>
          <a:p>
            <a:pPr eaLnBrk="1" hangingPunct="1"/>
            <a:r>
              <a:rPr lang="en-US" altLang="en-US" dirty="0" err="1" smtClean="0"/>
              <a:t>Aliajele</a:t>
            </a:r>
            <a:r>
              <a:rPr lang="en-US" altLang="en-US" dirty="0" smtClean="0"/>
              <a:t> </a:t>
            </a:r>
            <a:r>
              <a:rPr lang="en-US" altLang="en-US" dirty="0" err="1" smtClean="0"/>
              <a:t>cuprului</a:t>
            </a:r>
            <a:r>
              <a:rPr lang="en-US" altLang="en-US" dirty="0" smtClean="0"/>
              <a:t>:</a:t>
            </a:r>
          </a:p>
          <a:p>
            <a:pPr lvl="1" eaLnBrk="1" hangingPunct="1"/>
            <a:r>
              <a:rPr lang="en-US" altLang="en-US" dirty="0" err="1" smtClean="0"/>
              <a:t>bronz</a:t>
            </a:r>
            <a:r>
              <a:rPr lang="en-US" altLang="en-US" dirty="0" smtClean="0"/>
              <a:t> (</a:t>
            </a:r>
            <a:r>
              <a:rPr lang="en-US" altLang="en-US" dirty="0" err="1" smtClean="0"/>
              <a:t>cupru</a:t>
            </a:r>
            <a:r>
              <a:rPr lang="en-US" altLang="en-US" dirty="0" smtClean="0"/>
              <a:t> + </a:t>
            </a:r>
            <a:r>
              <a:rPr lang="en-US" altLang="en-US" dirty="0" err="1" smtClean="0"/>
              <a:t>staniu</a:t>
            </a:r>
            <a:r>
              <a:rPr lang="en-US" altLang="en-US" dirty="0" smtClean="0"/>
              <a:t>)</a:t>
            </a:r>
          </a:p>
          <a:p>
            <a:pPr lvl="1" eaLnBrk="1" hangingPunct="1"/>
            <a:r>
              <a:rPr lang="en-US" altLang="en-US" dirty="0" err="1" smtClean="0"/>
              <a:t>alama</a:t>
            </a:r>
            <a:r>
              <a:rPr lang="en-US" altLang="en-US" dirty="0" smtClean="0"/>
              <a:t> (</a:t>
            </a:r>
            <a:r>
              <a:rPr lang="en-US" altLang="en-US" dirty="0" err="1" smtClean="0"/>
              <a:t>cupru</a:t>
            </a:r>
            <a:r>
              <a:rPr lang="en-US" altLang="en-US" dirty="0" smtClean="0"/>
              <a:t> + zinc)</a:t>
            </a:r>
          </a:p>
          <a:p>
            <a:pPr eaLnBrk="1" hangingPunct="1"/>
            <a:r>
              <a:rPr lang="en-US" altLang="en-US" dirty="0" err="1" smtClean="0"/>
              <a:t>Aliajele</a:t>
            </a:r>
            <a:r>
              <a:rPr lang="en-US" altLang="en-US" dirty="0" smtClean="0"/>
              <a:t> </a:t>
            </a:r>
            <a:r>
              <a:rPr lang="en-US" altLang="en-US" dirty="0" err="1" smtClean="0"/>
              <a:t>aluminiului</a:t>
            </a:r>
            <a:r>
              <a:rPr lang="en-US" altLang="en-US" dirty="0" smtClean="0"/>
              <a:t>:</a:t>
            </a:r>
          </a:p>
          <a:p>
            <a:pPr lvl="1" eaLnBrk="1" hangingPunct="1"/>
            <a:r>
              <a:rPr lang="ro-RO" altLang="en-US" dirty="0" err="1"/>
              <a:t>d</a:t>
            </a:r>
            <a:r>
              <a:rPr lang="en-US" altLang="en-US" dirty="0" err="1" smtClean="0"/>
              <a:t>uraluminiu</a:t>
            </a:r>
            <a:endParaRPr lang="en-US" altLang="en-US" dirty="0" smtClean="0"/>
          </a:p>
          <a:p>
            <a:pPr lvl="1" eaLnBrk="1" hangingPunct="1"/>
            <a:r>
              <a:rPr lang="ro-RO" altLang="en-US" dirty="0" err="1"/>
              <a:t>s</a:t>
            </a:r>
            <a:r>
              <a:rPr lang="en-US" altLang="en-US" dirty="0" err="1" smtClean="0"/>
              <a:t>iluminiu</a:t>
            </a:r>
            <a:r>
              <a:rPr lang="en-US" altLang="en-US" dirty="0" smtClean="0"/>
              <a:t> </a:t>
            </a:r>
          </a:p>
          <a:p>
            <a:pPr eaLnBrk="1" hangingPunct="1"/>
            <a:r>
              <a:rPr lang="en-US" altLang="en-US" dirty="0" err="1" smtClean="0"/>
              <a:t>Aliajele</a:t>
            </a:r>
            <a:r>
              <a:rPr lang="en-US" altLang="en-US" dirty="0" smtClean="0"/>
              <a:t> </a:t>
            </a:r>
            <a:r>
              <a:rPr lang="en-US" altLang="en-US" dirty="0" err="1" smtClean="0"/>
              <a:t>zincului</a:t>
            </a:r>
            <a:r>
              <a:rPr lang="en-US" altLang="en-US" dirty="0" smtClean="0"/>
              <a:t>:</a:t>
            </a:r>
          </a:p>
          <a:p>
            <a:pPr lvl="1" eaLnBrk="1" hangingPunct="1"/>
            <a:r>
              <a:rPr lang="ro-RO" altLang="en-US" dirty="0" err="1"/>
              <a:t>z</a:t>
            </a:r>
            <a:r>
              <a:rPr lang="en-US" altLang="en-US" dirty="0" err="1" smtClean="0"/>
              <a:t>amak</a:t>
            </a:r>
            <a:r>
              <a:rPr lang="en-US" altLang="en-US" dirty="0" smtClean="0"/>
              <a:t> -</a:t>
            </a:r>
            <a:r>
              <a:rPr lang="en-US" altLang="en-US" dirty="0" err="1" smtClean="0"/>
              <a:t>uri</a:t>
            </a:r>
            <a:endParaRPr lang="en-US" altLang="en-US" dirty="0" smtClean="0"/>
          </a:p>
        </p:txBody>
      </p:sp>
      <p:sp>
        <p:nvSpPr>
          <p:cNvPr id="4" name="Title 1"/>
          <p:cNvSpPr txBox="1">
            <a:spLocks/>
          </p:cNvSpPr>
          <p:nvPr/>
        </p:nvSpPr>
        <p:spPr>
          <a:xfrm>
            <a:off x="1828800" y="38100"/>
            <a:ext cx="8229600" cy="609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a:effectLst>
                  <a:outerShdw blurRad="38100" dist="38100" dir="2700000" algn="tl">
                    <a:srgbClr val="000000">
                      <a:alpha val="43137"/>
                    </a:srgbClr>
                  </a:outerShdw>
                </a:effectLst>
              </a:rPr>
              <a:t>ALIAJE FEROASE:</a:t>
            </a:r>
          </a:p>
        </p:txBody>
      </p:sp>
      <p:sp>
        <p:nvSpPr>
          <p:cNvPr id="2" name="TextBox 1"/>
          <p:cNvSpPr txBox="1"/>
          <p:nvPr/>
        </p:nvSpPr>
        <p:spPr>
          <a:xfrm>
            <a:off x="1913468" y="467142"/>
            <a:ext cx="8754533" cy="2123658"/>
          </a:xfrm>
          <a:prstGeom prst="rect">
            <a:avLst/>
          </a:prstGeom>
          <a:noFill/>
        </p:spPr>
        <p:txBody>
          <a:bodyPr wrap="square" rtlCol="0">
            <a:spAutoFit/>
          </a:bodyPr>
          <a:lstStyle/>
          <a:p>
            <a:pPr marL="457200" indent="-457200">
              <a:buFont typeface="Arial" panose="020B0604020202020204" pitchFamily="34" charset="0"/>
              <a:buChar char="•"/>
            </a:pPr>
            <a:r>
              <a:rPr lang="ro-RO" sz="2800" dirty="0"/>
              <a:t>Fonta</a:t>
            </a:r>
            <a:r>
              <a:rPr lang="ro-RO" sz="2800" i="1" dirty="0"/>
              <a:t> </a:t>
            </a:r>
            <a:r>
              <a:rPr lang="ro-RO" sz="2800" dirty="0"/>
              <a:t>– aliajul fierului cu carbonul </a:t>
            </a:r>
          </a:p>
          <a:p>
            <a:r>
              <a:rPr lang="ro-RO" sz="2000" dirty="0"/>
              <a:t>                           (conţinutul de carbon   </a:t>
            </a:r>
            <a:r>
              <a:rPr lang="en-US" sz="2000" dirty="0"/>
              <a:t>&gt; </a:t>
            </a:r>
            <a:r>
              <a:rPr lang="ro-RO" sz="2000" dirty="0"/>
              <a:t>2%</a:t>
            </a:r>
            <a:r>
              <a:rPr lang="en-US" sz="2000" dirty="0"/>
              <a:t>   [</a:t>
            </a:r>
            <a:r>
              <a:rPr lang="ro-RO" sz="2000" dirty="0"/>
              <a:t>2</a:t>
            </a:r>
            <a:r>
              <a:rPr lang="ro-RO" sz="2000" dirty="0"/>
              <a:t>%–</a:t>
            </a:r>
            <a:r>
              <a:rPr lang="ro-RO" sz="2000" dirty="0"/>
              <a:t>–</a:t>
            </a:r>
            <a:r>
              <a:rPr lang="ro-RO" sz="2000" dirty="0"/>
              <a:t>6.67</a:t>
            </a:r>
            <a:r>
              <a:rPr lang="ro-RO" sz="2000" dirty="0"/>
              <a:t>%</a:t>
            </a:r>
            <a:r>
              <a:rPr lang="en-US" sz="2000" dirty="0"/>
              <a:t>]</a:t>
            </a:r>
            <a:r>
              <a:rPr lang="ro-RO" sz="2000" dirty="0"/>
              <a:t>)</a:t>
            </a:r>
            <a:endParaRPr lang="en-US" sz="2000" dirty="0"/>
          </a:p>
          <a:p>
            <a:pPr marL="457200" indent="-457200">
              <a:buFont typeface="Arial" panose="020B0604020202020204" pitchFamily="34" charset="0"/>
              <a:buChar char="•"/>
            </a:pPr>
            <a:r>
              <a:rPr lang="ro-RO" sz="2800" i="1" dirty="0"/>
              <a:t>Oțelul </a:t>
            </a:r>
            <a:r>
              <a:rPr lang="ro-RO" sz="2800" dirty="0"/>
              <a:t>– aliajul fierului cu carbonul </a:t>
            </a:r>
          </a:p>
          <a:p>
            <a:r>
              <a:rPr lang="ro-RO" sz="1600" dirty="0"/>
              <a:t>                                  </a:t>
            </a:r>
            <a:r>
              <a:rPr lang="ro-RO" sz="2000" dirty="0"/>
              <a:t>(conţinutul de carbon </a:t>
            </a:r>
            <a:r>
              <a:rPr lang="en-US" sz="2000" dirty="0"/>
              <a:t>&lt;  </a:t>
            </a:r>
            <a:r>
              <a:rPr lang="ro-RO" sz="2000" dirty="0"/>
              <a:t>2%)</a:t>
            </a:r>
            <a:endParaRPr lang="en-US" sz="2000" dirty="0"/>
          </a:p>
          <a:p>
            <a:r>
              <a:rPr lang="ro-RO" dirty="0"/>
              <a:t> </a:t>
            </a:r>
            <a:endParaRPr lang="en-US" dirty="0"/>
          </a:p>
          <a:p>
            <a:pPr marL="285750" indent="-285750">
              <a:buFont typeface="Arial" panose="020B0604020202020204" pitchFamily="34" charset="0"/>
              <a:buChar char="•"/>
            </a:pPr>
            <a:endParaRPr lang="ro-RO" dirty="0"/>
          </a:p>
        </p:txBody>
      </p:sp>
    </p:spTree>
    <p:extLst>
      <p:ext uri="{BB962C8B-B14F-4D97-AF65-F5344CB8AC3E}">
        <p14:creationId xmlns:p14="http://schemas.microsoft.com/office/powerpoint/2010/main" val="273127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altLang="en-US" smtClean="0"/>
              <a:t>Materialele metalice se obtin din minereuri:</a:t>
            </a:r>
          </a:p>
        </p:txBody>
      </p:sp>
      <p:sp>
        <p:nvSpPr>
          <p:cNvPr id="10243" name="Content Placeholder 2"/>
          <p:cNvSpPr>
            <a:spLocks noGrp="1"/>
          </p:cNvSpPr>
          <p:nvPr>
            <p:ph idx="1"/>
          </p:nvPr>
        </p:nvSpPr>
        <p:spPr/>
        <p:txBody>
          <a:bodyPr/>
          <a:lstStyle/>
          <a:p>
            <a:pPr eaLnBrk="1" hangingPunct="1"/>
            <a:r>
              <a:rPr lang="en-US" altLang="en-US" smtClean="0"/>
              <a:t>Minereu de fier (hematit, magnetit, siderit)</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Minereuri de cupru – pirite cuprifere</a:t>
            </a:r>
          </a:p>
        </p:txBody>
      </p:sp>
      <p:pic>
        <p:nvPicPr>
          <p:cNvPr id="10244" name="Picture 2" descr="http://www.bioterapi.ro/aprofundat/index_aprofundat_eBiosistem_articole_fierul_din_litosfera_MEDIA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586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s://encrypted-tbn1.gstatic.com/images?q=tbn:ANd9GcSOTd_RaI2MbTaQrDqT4tq3nwcV6_hCpl3uaOmQLLJ7yPMvQDXl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029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63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US" altLang="en-US" smtClean="0"/>
              <a:t>Minereu de aluminiu - bauxita</a:t>
            </a:r>
          </a:p>
        </p:txBody>
      </p:sp>
      <p:pic>
        <p:nvPicPr>
          <p:cNvPr id="11267" name="Picture 2" descr="http://upload.wikimedia.org/wikipedia/commons/thumb/2/2f/Bauxite_with_core_of_unweathered_rock._C_021.jpg/220px-Bauxite_with_core_of_unweathered_rock._C_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276600"/>
            <a:ext cx="3400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upload.wikimedia.org/wikipedia/commons/thumb/0/04/BauxiteUSGOV.jpg/220px-BauxiteUSG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004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06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Produse din otel</a:t>
            </a:r>
          </a:p>
        </p:txBody>
      </p:sp>
      <p:pic>
        <p:nvPicPr>
          <p:cNvPr id="12291" name="Picture 2" descr="http://www.otel-inox.ro/images/stories/otel-inox-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1"/>
            <a:ext cx="27432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s://encrypted-tbn3.gstatic.com/images?q=tbn:ANd9GcQyF6qMEyI-F09LImCDoyH7mCl00SxRLoFypXt6xN91EdFQJg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1676401"/>
            <a:ext cx="23971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www.dianflex.ro/poze/48_NIPLU%20NICHELAT%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828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http://3.bp.blogspot.com/-Sy6S8Sdz19k/UPB3CDoBu5I/AAAAAAAAKIw/vtX6jHLrTJ0/s1600/Forma-Dariole-Forma-Pentru-Copt-Tavi-Accesorii-Cofetarie-Patiserie-Otel-Inoxidabil-Inox-Horeca-Produse-Profesion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191000"/>
            <a:ext cx="31702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http://cdn.clubafaceri.ro/clients/11/81720/70/pachet-foarfece-profesionale-1400334_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0005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7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err="1" smtClean="0"/>
              <a:t>Produse</a:t>
            </a:r>
            <a:r>
              <a:rPr lang="en-US" dirty="0" smtClean="0"/>
              <a:t> din </a:t>
            </a:r>
            <a:r>
              <a:rPr lang="en-US" dirty="0" err="1" smtClean="0"/>
              <a:t>fonta</a:t>
            </a:r>
            <a:r>
              <a:rPr lang="en-US" dirty="0" smtClean="0"/>
              <a:t/>
            </a:r>
            <a:br>
              <a:rPr lang="en-US" dirty="0" smtClean="0"/>
            </a:br>
            <a:endParaRPr lang="en-US" dirty="0"/>
          </a:p>
        </p:txBody>
      </p:sp>
      <p:pic>
        <p:nvPicPr>
          <p:cNvPr id="13315" name="Picture 2" descr="http://ucrom94impex.infoconstruct.ro/clienti/poze/AiVbtmrQbbgctoX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1"/>
            <a:ext cx="28956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s://encrypted-tbn3.gstatic.com/images?q=tbn:ANd9GcQtUIMiaNdA7zy_JmipGtNETh3Kn_M2S_XBybJiuZ9an0420eXe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1943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produse-fonta.ro/wp-content/uploads/freshizer/cc74e3a9e6a249e44c8ac8f2aa5eb36c_IMG_0231eee-6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962401"/>
            <a:ext cx="47148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http://www.pentrucopt.ro/1243-339-thickbox/oala-16cm-cu-capac-stic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676" y="2895601"/>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http://mae.infoconstruct.ro/clienti/poze/hC608Gx2q2XaJQ73.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1143000"/>
            <a:ext cx="2600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90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05000" y="76200"/>
            <a:ext cx="8229600" cy="1143000"/>
          </a:xfrm>
        </p:spPr>
        <p:txBody>
          <a:bodyPr/>
          <a:lstStyle/>
          <a:p>
            <a:pPr eaLnBrk="1" hangingPunct="1"/>
            <a:r>
              <a:rPr lang="en-US" altLang="en-US" dirty="0" err="1" smtClean="0"/>
              <a:t>Produse</a:t>
            </a:r>
            <a:r>
              <a:rPr lang="en-US" altLang="en-US" dirty="0" smtClean="0"/>
              <a:t> din </a:t>
            </a:r>
            <a:r>
              <a:rPr lang="en-US" altLang="en-US" dirty="0" err="1" smtClean="0"/>
              <a:t>bronz</a:t>
            </a:r>
            <a:endParaRPr lang="en-US" altLang="en-US" dirty="0" smtClean="0"/>
          </a:p>
        </p:txBody>
      </p:sp>
      <p:pic>
        <p:nvPicPr>
          <p:cNvPr id="14339" name="Picture 2" descr="http://www.anunturi66.ro/imagini/anunturi/8/zoom/12078-19985-metalurgie-neferoasa-produse-din-bronz-aluminiu-cupru-pl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892" y="990601"/>
            <a:ext cx="7929108" cy="63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10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err="1" smtClean="0"/>
              <a:t>Produse</a:t>
            </a:r>
            <a:r>
              <a:rPr lang="en-US" dirty="0" smtClean="0"/>
              <a:t> din </a:t>
            </a:r>
            <a:r>
              <a:rPr lang="en-US" dirty="0" err="1" smtClean="0"/>
              <a:t>alam</a:t>
            </a:r>
            <a:r>
              <a:rPr lang="ro-RO" dirty="0"/>
              <a:t>ă</a:t>
            </a:r>
            <a:r>
              <a:rPr lang="en-US" dirty="0" smtClean="0"/>
              <a:t/>
            </a:r>
            <a:br>
              <a:rPr lang="en-US" dirty="0" smtClean="0"/>
            </a:br>
            <a:endParaRPr lang="en-US" dirty="0"/>
          </a:p>
        </p:txBody>
      </p:sp>
      <p:pic>
        <p:nvPicPr>
          <p:cNvPr id="15363" name="Picture 2" descr="http://cdn.clubafaceri.ro/clients/40/78820/52/produse-din-alama-2767149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tehnicainstalatiilor.ro/articole/images/200904/1238760406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3124201"/>
            <a:ext cx="5414963"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64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 duraluminiu</a:t>
            </a:r>
          </a:p>
        </p:txBody>
      </p:sp>
      <p:pic>
        <p:nvPicPr>
          <p:cNvPr id="16387" name="Picture 2" descr="http://www.aopa.ro/files/uploads/P1030544%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30588"/>
            <a:ext cx="45720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https://encrypted-tbn3.gstatic.com/images?q=tbn:ANd9GcRjSSQbYrj8LiAqEQFusifTx89CoNk3B256Pzmj-x0N33IQUK8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89" y="1524000"/>
            <a:ext cx="39131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1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siluminiu</a:t>
            </a:r>
          </a:p>
        </p:txBody>
      </p:sp>
      <p:pic>
        <p:nvPicPr>
          <p:cNvPr id="17411" name="Picture 2" descr="Motoare Monofaz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1"/>
            <a:ext cx="26479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81200" y="2667000"/>
            <a:ext cx="8229600" cy="3138098"/>
          </a:xfrm>
          <a:prstGeom prst="rect">
            <a:avLst/>
          </a:prstGeom>
          <a:noFill/>
          <a:ln w="9525">
            <a:noFill/>
            <a:miter lim="800000"/>
            <a:headEnd/>
            <a:tailEnd/>
          </a:ln>
        </p:spPr>
      </p:pic>
      <p:sp>
        <p:nvSpPr>
          <p:cNvPr id="3" name="TextBox 2"/>
          <p:cNvSpPr txBox="1"/>
          <p:nvPr/>
        </p:nvSpPr>
        <p:spPr>
          <a:xfrm>
            <a:off x="1828800" y="304800"/>
            <a:ext cx="8534400" cy="523220"/>
          </a:xfrm>
          <a:prstGeom prst="rect">
            <a:avLst/>
          </a:prstGeom>
          <a:noFill/>
        </p:spPr>
        <p:txBody>
          <a:bodyPr wrap="square" rtlCol="0">
            <a:spAutoFit/>
          </a:bodyPr>
          <a:lstStyle/>
          <a:p>
            <a:pPr algn="ctr"/>
            <a:r>
              <a:rPr lang="ro-RO" sz="2800" b="1" dirty="0">
                <a:latin typeface="Arial" pitchFamily="34" charset="0"/>
                <a:cs typeface="Arial" pitchFamily="34" charset="0"/>
              </a:rPr>
              <a:t>Utilizările materialelor metalice</a:t>
            </a:r>
            <a:endParaRPr lang="en-GB" sz="2800" b="1" dirty="0">
              <a:latin typeface="Arial" pitchFamily="34" charset="0"/>
              <a:cs typeface="Arial" pitchFamily="34" charset="0"/>
            </a:endParaRPr>
          </a:p>
        </p:txBody>
      </p:sp>
      <p:sp>
        <p:nvSpPr>
          <p:cNvPr id="4" name="Rectangle 3"/>
          <p:cNvSpPr/>
          <p:nvPr/>
        </p:nvSpPr>
        <p:spPr>
          <a:xfrm>
            <a:off x="1905000" y="1143001"/>
            <a:ext cx="8458200" cy="1015663"/>
          </a:xfrm>
          <a:prstGeom prst="rect">
            <a:avLst/>
          </a:prstGeom>
        </p:spPr>
        <p:txBody>
          <a:bodyPr wrap="square">
            <a:spAutoFit/>
          </a:bodyPr>
          <a:lstStyle/>
          <a:p>
            <a:pPr indent="534988" algn="just"/>
            <a:r>
              <a:rPr lang="ro-RO" sz="2000" dirty="0">
                <a:latin typeface="Arial" pitchFamily="34" charset="0"/>
                <a:cs typeface="Arial" pitchFamily="34" charset="0"/>
              </a:rPr>
              <a:t>Materialele metalice s</a:t>
            </a:r>
            <a:r>
              <a:rPr lang="vi-VN" sz="2000" dirty="0">
                <a:latin typeface="Arial" pitchFamily="34" charset="0"/>
                <a:cs typeface="Arial" pitchFamily="34" charset="0"/>
              </a:rPr>
              <a:t>unt folosite la fabricarea structurilor pentru: construcţii, motoare, părţi componente ale mijloacelor de transport, unelte, electrocasnice, piese electronice. </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254849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828800" y="76201"/>
            <a:ext cx="8534400" cy="830997"/>
          </a:xfrm>
          <a:prstGeom prst="rect">
            <a:avLst/>
          </a:prstGeom>
          <a:noFill/>
          <a:ln w="9525">
            <a:noFill/>
            <a:miter lim="800000"/>
            <a:headEnd/>
            <a:tailEnd/>
          </a:ln>
          <a:effectLst/>
        </p:spPr>
        <p:txBody>
          <a:bodyPr>
            <a:spAutoFit/>
          </a:bodyPr>
          <a:lstStyle/>
          <a:p>
            <a:pPr indent="180975" algn="ctr"/>
            <a:r>
              <a:rPr lang="ro-RO" sz="2400" b="1" i="1" dirty="0">
                <a:latin typeface="Arial" pitchFamily="34" charset="0"/>
                <a:cs typeface="Arial" pitchFamily="34" charset="0"/>
              </a:rPr>
              <a:t>Răspândirea metalelor sub diferite forme în minerale</a:t>
            </a:r>
          </a:p>
          <a:p>
            <a:pPr indent="180975" algn="ctr"/>
            <a:r>
              <a:rPr lang="ro-RO" sz="2400" b="1" i="1" dirty="0">
                <a:latin typeface="Arial" pitchFamily="34" charset="0"/>
                <a:cs typeface="Arial" pitchFamily="34" charset="0"/>
              </a:rPr>
              <a:t> pe scoarța terestră</a:t>
            </a:r>
          </a:p>
        </p:txBody>
      </p:sp>
      <p:sp>
        <p:nvSpPr>
          <p:cNvPr id="10" name="Text Box 16"/>
          <p:cNvSpPr txBox="1">
            <a:spLocks noChangeArrowheads="1"/>
          </p:cNvSpPr>
          <p:nvPr/>
        </p:nvSpPr>
        <p:spPr bwMode="auto">
          <a:xfrm>
            <a:off x="1828800" y="1371600"/>
            <a:ext cx="8458200" cy="400110"/>
          </a:xfrm>
          <a:prstGeom prst="rect">
            <a:avLst/>
          </a:prstGeom>
          <a:noFill/>
          <a:ln w="9525">
            <a:noFill/>
            <a:miter lim="800000"/>
            <a:headEnd/>
            <a:tailEnd/>
          </a:ln>
          <a:effectLst/>
        </p:spPr>
        <p:txBody>
          <a:bodyPr wrap="square">
            <a:spAutoFit/>
          </a:bodyPr>
          <a:lstStyle/>
          <a:p>
            <a:pPr indent="541338"/>
            <a:r>
              <a:rPr lang="ro-RO" sz="2000" b="1" i="1" dirty="0">
                <a:solidFill>
                  <a:srgbClr val="FF0000"/>
                </a:solidFill>
                <a:latin typeface="Arial" pitchFamily="34" charset="0"/>
                <a:cs typeface="Arial" pitchFamily="34" charset="0"/>
              </a:rPr>
              <a:t>FIERUL</a:t>
            </a:r>
            <a:r>
              <a:rPr lang="ro-RO" sz="2000" b="1" dirty="0">
                <a:latin typeface="Arial" pitchFamily="34" charset="0"/>
                <a:cs typeface="Arial" pitchFamily="34" charset="0"/>
              </a:rPr>
              <a:t> </a:t>
            </a:r>
            <a:r>
              <a:rPr lang="ro-RO" sz="2000" b="1" dirty="0">
                <a:latin typeface="Arial" pitchFamily="34" charset="0"/>
                <a:cs typeface="Arial" pitchFamily="34" charset="0"/>
              </a:rPr>
              <a:t>sub formă de oxizi sau </a:t>
            </a:r>
            <a:r>
              <a:rPr lang="ro-RO" sz="2000" b="1" dirty="0">
                <a:latin typeface="Arial" pitchFamily="34" charset="0"/>
                <a:cs typeface="Arial" pitchFamily="34" charset="0"/>
              </a:rPr>
              <a:t>carbonaţi</a:t>
            </a:r>
            <a:endParaRPr lang="ro-RO" sz="2000"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828800" y="1981199"/>
            <a:ext cx="8525980" cy="4384098"/>
          </a:xfrm>
          <a:prstGeom prst="rect">
            <a:avLst/>
          </a:prstGeom>
          <a:noFill/>
          <a:ln w="9525">
            <a:noFill/>
            <a:miter lim="800000"/>
            <a:headEnd/>
            <a:tailEnd/>
          </a:ln>
        </p:spPr>
      </p:pic>
    </p:spTree>
    <p:extLst>
      <p:ext uri="{BB962C8B-B14F-4D97-AF65-F5344CB8AC3E}">
        <p14:creationId xmlns:p14="http://schemas.microsoft.com/office/powerpoint/2010/main" val="4029682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6615"/>
          <a:stretch/>
        </p:blipFill>
        <p:spPr>
          <a:xfrm>
            <a:off x="1524000" y="990600"/>
            <a:ext cx="9277350" cy="4691062"/>
          </a:xfrm>
          <a:prstGeom prst="rect">
            <a:avLst/>
          </a:prstGeom>
        </p:spPr>
      </p:pic>
    </p:spTree>
    <p:extLst>
      <p:ext uri="{BB962C8B-B14F-4D97-AF65-F5344CB8AC3E}">
        <p14:creationId xmlns:p14="http://schemas.microsoft.com/office/powerpoint/2010/main" val="183854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00213" y="685800"/>
            <a:ext cx="8305347" cy="5562600"/>
          </a:xfrm>
          <a:prstGeom prst="rect">
            <a:avLst/>
          </a:prstGeom>
          <a:noFill/>
          <a:ln w="9525">
            <a:noFill/>
            <a:miter lim="800000"/>
            <a:headEnd/>
            <a:tailEnd/>
          </a:ln>
        </p:spPr>
      </p:pic>
    </p:spTree>
    <p:extLst>
      <p:ext uri="{BB962C8B-B14F-4D97-AF65-F5344CB8AC3E}">
        <p14:creationId xmlns:p14="http://schemas.microsoft.com/office/powerpoint/2010/main" val="135157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89211" y="838200"/>
            <a:ext cx="8397790" cy="5029200"/>
          </a:xfrm>
          <a:prstGeom prst="rect">
            <a:avLst/>
          </a:prstGeom>
          <a:noFill/>
          <a:ln w="9525">
            <a:noFill/>
            <a:miter lim="800000"/>
            <a:headEnd/>
            <a:tailEnd/>
          </a:ln>
        </p:spPr>
      </p:pic>
    </p:spTree>
    <p:extLst>
      <p:ext uri="{BB962C8B-B14F-4D97-AF65-F5344CB8AC3E}">
        <p14:creationId xmlns:p14="http://schemas.microsoft.com/office/powerpoint/2010/main" val="189786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6C89831-9967-416B-A044-4FF58BE7BC47}"/>
              </a:ext>
            </a:extLst>
          </p:cNvPr>
          <p:cNvSpPr>
            <a:spLocks noGrp="1"/>
          </p:cNvSpPr>
          <p:nvPr>
            <p:ph type="title"/>
          </p:nvPr>
        </p:nvSpPr>
        <p:spPr>
          <a:xfrm>
            <a:off x="130630" y="285523"/>
            <a:ext cx="10868296" cy="785631"/>
          </a:xfrm>
        </p:spPr>
        <p:txBody>
          <a:bodyPr>
            <a:normAutofit/>
          </a:bodyPr>
          <a:lstStyle/>
          <a:p>
            <a:r>
              <a:rPr lang="en-US" sz="2800" dirty="0"/>
              <a:t>https://www.youtube.com/watch?v=7E__zqy6xcw</a:t>
            </a:r>
          </a:p>
        </p:txBody>
      </p:sp>
      <p:sp>
        <p:nvSpPr>
          <p:cNvPr id="3" name="Substituent conținut 2">
            <a:extLst>
              <a:ext uri="{FF2B5EF4-FFF2-40B4-BE49-F238E27FC236}">
                <a16:creationId xmlns:a16="http://schemas.microsoft.com/office/drawing/2014/main" id="{797DEF8E-CE7F-4740-848B-684513BBB229}"/>
              </a:ext>
            </a:extLst>
          </p:cNvPr>
          <p:cNvSpPr>
            <a:spLocks noGrp="1"/>
          </p:cNvSpPr>
          <p:nvPr>
            <p:ph idx="1"/>
          </p:nvPr>
        </p:nvSpPr>
        <p:spPr>
          <a:xfrm>
            <a:off x="130629" y="1071154"/>
            <a:ext cx="11869782" cy="5105809"/>
          </a:xfrm>
        </p:spPr>
        <p:txBody>
          <a:bodyPr/>
          <a:lstStyle/>
          <a:p>
            <a:r>
              <a:rPr lang="ro-RO" dirty="0"/>
              <a:t>Pe baza filmulețului găsiți răspunsul la întrebări:</a:t>
            </a:r>
          </a:p>
          <a:p>
            <a:pPr marL="514350" indent="-514350">
              <a:buAutoNum type="arabicPeriod"/>
            </a:pPr>
            <a:r>
              <a:rPr lang="ro-RO" dirty="0"/>
              <a:t>De când datează utilizarea fierului?</a:t>
            </a:r>
          </a:p>
          <a:p>
            <a:pPr marL="514350" indent="-514350">
              <a:buAutoNum type="arabicPeriod"/>
            </a:pPr>
            <a:r>
              <a:rPr lang="ro-RO" dirty="0"/>
              <a:t>Care este diferența dintre fier și oțel?</a:t>
            </a:r>
          </a:p>
          <a:p>
            <a:pPr marL="514350" indent="-514350">
              <a:buAutoNum type="arabicPeriod"/>
            </a:pPr>
            <a:r>
              <a:rPr lang="ro-RO" dirty="0"/>
              <a:t>Fonta este mai rezistent decât oțelul? DE CE?</a:t>
            </a:r>
          </a:p>
          <a:p>
            <a:pPr marL="514350" indent="-514350">
              <a:buAutoNum type="arabicPeriod"/>
            </a:pPr>
            <a:r>
              <a:rPr lang="ro-RO" dirty="0"/>
              <a:t>Așezați în ordinea creșterii conținutului de CO2 și a rezistenței următoarele aliaje ale fierului: oțel, fonta și fierul forjat.</a:t>
            </a:r>
          </a:p>
          <a:p>
            <a:pPr marL="514350" indent="-514350">
              <a:buAutoNum type="arabicPeriod"/>
            </a:pPr>
            <a:r>
              <a:rPr lang="ro-RO" dirty="0"/>
              <a:t>Ce se formează atunci când Fierul reacționează cu </a:t>
            </a:r>
            <a:r>
              <a:rPr lang="ro-RO" dirty="0" err="1"/>
              <a:t>oxigentul</a:t>
            </a:r>
            <a:r>
              <a:rPr lang="ro-RO" dirty="0"/>
              <a:t>?</a:t>
            </a:r>
          </a:p>
          <a:p>
            <a:pPr marL="514350" indent="-514350">
              <a:buAutoNum type="arabicPeriod"/>
            </a:pPr>
            <a:r>
              <a:rPr lang="ro-RO" dirty="0"/>
              <a:t>Cum prevenim rugina?</a:t>
            </a:r>
          </a:p>
          <a:p>
            <a:pPr marL="514350" indent="-514350">
              <a:buAutoNum type="arabicPeriod"/>
            </a:pPr>
            <a:r>
              <a:rPr lang="ro-RO" dirty="0"/>
              <a:t>Ce instalație a ajutat la creșterea producției de fier?</a:t>
            </a:r>
          </a:p>
          <a:p>
            <a:pPr marL="514350" indent="-514350">
              <a:buAutoNum type="arabicPeriod"/>
            </a:pPr>
            <a:r>
              <a:rPr lang="ro-RO" dirty="0"/>
              <a:t>Dați exemple de utilizări ale fierului?</a:t>
            </a:r>
          </a:p>
          <a:p>
            <a:pPr marL="514350" indent="-514350">
              <a:buAutoNum type="arabicPeriod"/>
            </a:pPr>
            <a:endParaRPr lang="ro-RO" dirty="0"/>
          </a:p>
          <a:p>
            <a:pPr marL="514350" indent="-514350">
              <a:buAutoNum type="arabicPeriod"/>
            </a:pPr>
            <a:endParaRPr lang="en-US" dirty="0"/>
          </a:p>
        </p:txBody>
      </p:sp>
    </p:spTree>
    <p:extLst>
      <p:ext uri="{BB962C8B-B14F-4D97-AF65-F5344CB8AC3E}">
        <p14:creationId xmlns:p14="http://schemas.microsoft.com/office/powerpoint/2010/main" val="55954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367CA14-5467-45E5-B606-6A4CAE1A340D}"/>
              </a:ext>
            </a:extLst>
          </p:cNvPr>
          <p:cNvSpPr>
            <a:spLocks noGrp="1"/>
          </p:cNvSpPr>
          <p:nvPr>
            <p:ph type="title"/>
          </p:nvPr>
        </p:nvSpPr>
        <p:spPr>
          <a:xfrm>
            <a:off x="374469" y="365125"/>
            <a:ext cx="11338560" cy="1325563"/>
          </a:xfrm>
        </p:spPr>
        <p:txBody>
          <a:bodyPr>
            <a:normAutofit/>
          </a:bodyPr>
          <a:lstStyle/>
          <a:p>
            <a:r>
              <a:rPr lang="en-US" sz="2800"/>
              <a:t>https://www.youtube.com/watch?v=PSPXdMhH3nU</a:t>
            </a:r>
            <a:endParaRPr lang="en-US" sz="2800" dirty="0"/>
          </a:p>
        </p:txBody>
      </p:sp>
      <p:sp>
        <p:nvSpPr>
          <p:cNvPr id="3" name="Substituent conținut 2">
            <a:extLst>
              <a:ext uri="{FF2B5EF4-FFF2-40B4-BE49-F238E27FC236}">
                <a16:creationId xmlns:a16="http://schemas.microsoft.com/office/drawing/2014/main" id="{F3AFC79B-A284-450D-9EC2-94FA14B83B22}"/>
              </a:ext>
            </a:extLst>
          </p:cNvPr>
          <p:cNvSpPr>
            <a:spLocks noGrp="1"/>
          </p:cNvSpPr>
          <p:nvPr>
            <p:ph idx="1"/>
          </p:nvPr>
        </p:nvSpPr>
        <p:spPr/>
        <p:txBody>
          <a:bodyPr/>
          <a:lstStyle/>
          <a:p>
            <a:pPr marL="0" indent="0">
              <a:buNone/>
            </a:pPr>
            <a:r>
              <a:rPr lang="ro-RO"/>
              <a:t>Identificați în materialul următor 5 proprietăți ale aurului</a:t>
            </a:r>
            <a:endParaRPr lang="en-US" dirty="0"/>
          </a:p>
        </p:txBody>
      </p:sp>
      <p:pic>
        <p:nvPicPr>
          <p:cNvPr id="3074" name="Picture 2" descr="Goană fără precedent pentru umplerea seifurilor cu aur din SUA. 550 de tone  au ajuns deja la New York (Bloomberg) | Digi24">
            <a:extLst>
              <a:ext uri="{FF2B5EF4-FFF2-40B4-BE49-F238E27FC236}">
                <a16:creationId xmlns:a16="http://schemas.microsoft.com/office/drawing/2014/main" id="{267377CB-1806-4774-BA53-DA3A6C317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277" y="2540898"/>
            <a:ext cx="6445752" cy="363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62EDAD6-184B-46D7-8ACA-243F007AE8C8}"/>
              </a:ext>
            </a:extLst>
          </p:cNvPr>
          <p:cNvSpPr>
            <a:spLocks noGrp="1"/>
          </p:cNvSpPr>
          <p:nvPr>
            <p:ph type="title"/>
          </p:nvPr>
        </p:nvSpPr>
        <p:spPr>
          <a:xfrm>
            <a:off x="838200" y="365126"/>
            <a:ext cx="10515600" cy="810532"/>
          </a:xfrm>
        </p:spPr>
        <p:txBody>
          <a:bodyPr/>
          <a:lstStyle/>
          <a:p>
            <a:r>
              <a:rPr lang="en-US" b="0" i="0" dirty="0" err="1">
                <a:solidFill>
                  <a:srgbClr val="000000"/>
                </a:solidFill>
                <a:effectLst/>
                <a:latin typeface="inherit"/>
                <a:cs typeface="Frank Ruhl Libre" panose="020B0604020202020204" pitchFamily="2" charset="-79"/>
              </a:rPr>
              <a:t>Karatajul</a:t>
            </a:r>
            <a:r>
              <a:rPr lang="en-US" b="0" i="0" dirty="0">
                <a:solidFill>
                  <a:srgbClr val="000000"/>
                </a:solidFill>
                <a:effectLst/>
                <a:latin typeface="inherit"/>
                <a:cs typeface="Frank Ruhl Libre" panose="020B0604020202020204" pitchFamily="2" charset="-79"/>
              </a:rPr>
              <a:t> </a:t>
            </a:r>
            <a:r>
              <a:rPr lang="en-US" b="0" i="0" dirty="0" err="1">
                <a:solidFill>
                  <a:srgbClr val="000000"/>
                </a:solidFill>
                <a:effectLst/>
                <a:latin typeface="inherit"/>
                <a:cs typeface="Frank Ruhl Libre" panose="020B0604020202020204" pitchFamily="2" charset="-79"/>
              </a:rPr>
              <a:t>aurului</a:t>
            </a:r>
            <a:endParaRPr lang="en-US" dirty="0"/>
          </a:p>
        </p:txBody>
      </p:sp>
      <p:sp>
        <p:nvSpPr>
          <p:cNvPr id="3" name="Substituent conținut 2">
            <a:extLst>
              <a:ext uri="{FF2B5EF4-FFF2-40B4-BE49-F238E27FC236}">
                <a16:creationId xmlns:a16="http://schemas.microsoft.com/office/drawing/2014/main" id="{A0A477A3-45A3-465C-9C62-B7170FA57D62}"/>
              </a:ext>
            </a:extLst>
          </p:cNvPr>
          <p:cNvSpPr>
            <a:spLocks noGrp="1"/>
          </p:cNvSpPr>
          <p:nvPr>
            <p:ph idx="1"/>
          </p:nvPr>
        </p:nvSpPr>
        <p:spPr/>
        <p:txBody>
          <a:bodyPr>
            <a:normAutofit fontScale="85000" lnSpcReduction="10000"/>
          </a:bodyPr>
          <a:lstStyle/>
          <a:p>
            <a:r>
              <a:rPr lang="en-US" b="0" i="0" dirty="0">
                <a:effectLst/>
                <a:latin typeface="Frank Ruhl Libre" panose="00000500000000000000" pitchFamily="2" charset="-79"/>
                <a:cs typeface="Frank Ruhl Libre" panose="00000500000000000000" pitchFamily="2" charset="-79"/>
              </a:rPr>
              <a:t>Cele </a:t>
            </a:r>
            <a:r>
              <a:rPr lang="en-US" b="0" i="0" dirty="0" err="1">
                <a:effectLst/>
                <a:latin typeface="Frank Ruhl Libre" panose="00000500000000000000" pitchFamily="2" charset="-79"/>
                <a:cs typeface="Frank Ruhl Libre" panose="00000500000000000000" pitchFamily="2" charset="-79"/>
              </a:rPr>
              <a:t>mai</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cunoscute</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tipuri</a:t>
            </a:r>
            <a:r>
              <a:rPr lang="en-US" b="0" i="0" dirty="0">
                <a:effectLst/>
                <a:latin typeface="Frank Ruhl Libre" panose="00000500000000000000" pitchFamily="2" charset="-79"/>
                <a:cs typeface="Frank Ruhl Libre" panose="00000500000000000000" pitchFamily="2" charset="-79"/>
              </a:rPr>
              <a:t> de aur sunt </a:t>
            </a:r>
            <a:r>
              <a:rPr lang="en-US" b="0" i="0" dirty="0" err="1">
                <a:effectLst/>
                <a:latin typeface="Frank Ruhl Libre" panose="00000500000000000000" pitchFamily="2" charset="-79"/>
                <a:cs typeface="Frank Ruhl Libre" panose="00000500000000000000" pitchFamily="2" charset="-79"/>
              </a:rPr>
              <a:t>cel</a:t>
            </a:r>
            <a:r>
              <a:rPr lang="en-US" b="0" i="0" dirty="0">
                <a:effectLst/>
                <a:latin typeface="Frank Ruhl Libre" panose="00000500000000000000" pitchFamily="2" charset="-79"/>
                <a:cs typeface="Frank Ruhl Libre" panose="00000500000000000000" pitchFamily="2" charset="-79"/>
              </a:rPr>
              <a:t> de 14 karate, de 18 karate </a:t>
            </a:r>
            <a:r>
              <a:rPr lang="en-US" b="0" i="0" dirty="0" err="1">
                <a:effectLst/>
                <a:latin typeface="Frank Ruhl Libre" panose="00000500000000000000" pitchFamily="2" charset="-79"/>
                <a:cs typeface="Frank Ruhl Libre" panose="00000500000000000000" pitchFamily="2" charset="-79"/>
              </a:rPr>
              <a:t>și</a:t>
            </a:r>
            <a:r>
              <a:rPr lang="en-US" b="0" i="0" dirty="0">
                <a:effectLst/>
                <a:latin typeface="Frank Ruhl Libre" panose="00000500000000000000" pitchFamily="2" charset="-79"/>
                <a:cs typeface="Frank Ruhl Libre" panose="00000500000000000000" pitchFamily="2" charset="-79"/>
              </a:rPr>
              <a:t> de 24 karate.</a:t>
            </a:r>
            <a:endParaRPr lang="ro-RO" b="0" i="0" dirty="0">
              <a:effectLst/>
              <a:latin typeface="Frank Ruhl Libre" panose="00000500000000000000" pitchFamily="2" charset="-79"/>
              <a:cs typeface="Frank Ruhl Libre" panose="00000500000000000000" pitchFamily="2" charset="-79"/>
            </a:endParaRPr>
          </a:p>
          <a:p>
            <a:r>
              <a:rPr lang="ro-RO" dirty="0">
                <a:latin typeface="Frank Ruhl Libre" panose="00000500000000000000" pitchFamily="2" charset="-79"/>
                <a:cs typeface="Frank Ruhl Libre" panose="00000500000000000000" pitchFamily="2" charset="-79"/>
              </a:rPr>
              <a:t>Aurul de 24 karate presupune că din 24 de părți totale de aur, toate cele 24 sunt aur pur, nealiat cu alte metale. Însă aurul pur este foarte rar prelucrat astfel în bijuterie, deoarece este un metal moale, care se poate deforma, zgâria sau chiar rupe cu ușurință</a:t>
            </a:r>
          </a:p>
          <a:p>
            <a:pPr algn="l"/>
            <a:r>
              <a:rPr lang="ro-RO" b="0" i="1" dirty="0">
                <a:effectLst/>
                <a:latin typeface="inherit"/>
                <a:cs typeface="Frank Ruhl Libre" panose="00000500000000000000" pitchFamily="2" charset="-79"/>
              </a:rPr>
              <a:t>a</a:t>
            </a:r>
            <a:r>
              <a:rPr lang="en-US" b="0" i="1" dirty="0" err="1">
                <a:effectLst/>
                <a:latin typeface="inherit"/>
                <a:cs typeface="Frank Ruhl Libre" panose="00000500000000000000" pitchFamily="2" charset="-79"/>
              </a:rPr>
              <a:t>urul</a:t>
            </a:r>
            <a:r>
              <a:rPr lang="en-US" b="0" i="1" dirty="0">
                <a:effectLst/>
                <a:latin typeface="inherit"/>
                <a:cs typeface="Frank Ruhl Libre" panose="00000500000000000000" pitchFamily="2" charset="-79"/>
              </a:rPr>
              <a:t> de 18 karate</a:t>
            </a:r>
            <a:r>
              <a:rPr lang="en-US" b="0" i="0" dirty="0">
                <a:effectLst/>
                <a:latin typeface="Frank Ruhl Libre" panose="00000500000000000000" pitchFamily="2" charset="-79"/>
                <a:cs typeface="Frank Ruhl Libre" panose="00000500000000000000" pitchFamily="2" charset="-79"/>
              </a:rPr>
              <a:t>, care </a:t>
            </a:r>
            <a:r>
              <a:rPr lang="en-US" b="0" i="0" dirty="0" err="1">
                <a:effectLst/>
                <a:latin typeface="Frank Ruhl Libre" panose="00000500000000000000" pitchFamily="2" charset="-79"/>
                <a:cs typeface="Frank Ruhl Libre" panose="00000500000000000000" pitchFamily="2" charset="-79"/>
              </a:rPr>
              <a:t>conține</a:t>
            </a:r>
            <a:r>
              <a:rPr lang="en-US" b="0" i="0" dirty="0">
                <a:effectLst/>
                <a:latin typeface="Frank Ruhl Libre" panose="00000500000000000000" pitchFamily="2" charset="-79"/>
                <a:cs typeface="Frank Ruhl Libre" panose="00000500000000000000" pitchFamily="2" charset="-79"/>
              </a:rPr>
              <a:t> </a:t>
            </a:r>
            <a:r>
              <a:rPr lang="ro-RO" b="0" i="0" dirty="0">
                <a:effectLst/>
                <a:latin typeface="Frank Ruhl Libre" panose="00000500000000000000" pitchFamily="2" charset="-79"/>
                <a:cs typeface="Frank Ruhl Libre" panose="00000500000000000000" pitchFamily="2" charset="-79"/>
              </a:rPr>
              <a: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părți</a:t>
            </a:r>
            <a:r>
              <a:rPr lang="en-US" b="0" i="0" dirty="0">
                <a:effectLst/>
                <a:latin typeface="Frank Ruhl Libre" panose="00000500000000000000" pitchFamily="2" charset="-79"/>
                <a:cs typeface="Frank Ruhl Libre" panose="00000500000000000000" pitchFamily="2" charset="-79"/>
              </a:rPr>
              <a:t> de aur </a:t>
            </a:r>
            <a:r>
              <a:rPr lang="en-US" b="0" i="0" dirty="0" err="1">
                <a:effectLst/>
                <a:latin typeface="Frank Ruhl Libre" panose="00000500000000000000" pitchFamily="2" charset="-79"/>
                <a:cs typeface="Frank Ruhl Libre" panose="00000500000000000000" pitchFamily="2" charset="-79"/>
              </a:rPr>
              <a:t>și</a:t>
            </a:r>
            <a:r>
              <a:rPr lang="en-US" b="0" i="0" dirty="0">
                <a:effectLst/>
                <a:latin typeface="Frank Ruhl Libre" panose="00000500000000000000" pitchFamily="2" charset="-79"/>
                <a:cs typeface="Frank Ruhl Libre" panose="00000500000000000000" pitchFamily="2" charset="-79"/>
              </a:rPr>
              <a:t> </a:t>
            </a:r>
            <a:r>
              <a:rPr lang="ro-RO" b="0" i="0" dirty="0">
                <a:effectLst/>
                <a:latin typeface="Frank Ruhl Libre" panose="00000500000000000000" pitchFamily="2" charset="-79"/>
                <a:cs typeface="Frank Ruhl Libre" panose="00000500000000000000" pitchFamily="2" charset="-79"/>
              </a:rPr>
              <a: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părți</a:t>
            </a:r>
            <a:r>
              <a:rPr lang="en-US" b="0" i="0" dirty="0">
                <a:effectLst/>
                <a:latin typeface="Frank Ruhl Libre" panose="00000500000000000000" pitchFamily="2" charset="-79"/>
                <a:cs typeface="Frank Ruhl Libre" panose="00000500000000000000" pitchFamily="2" charset="-79"/>
              </a:rPr>
              <a:t> de </a:t>
            </a:r>
            <a:r>
              <a:rPr lang="en-US" b="0" i="0" dirty="0" err="1">
                <a:effectLst/>
                <a:latin typeface="Frank Ruhl Libre" panose="00000500000000000000" pitchFamily="2" charset="-79"/>
                <a:cs typeface="Frank Ruhl Libre" panose="00000500000000000000" pitchFamily="2" charset="-79"/>
              </a:rPr>
              <a:t>elemente</a:t>
            </a:r>
            <a:r>
              <a:rPr lang="en-US" b="0" i="0" dirty="0">
                <a:effectLst/>
                <a:latin typeface="Frank Ruhl Libre" panose="00000500000000000000" pitchFamily="2" charset="-79"/>
                <a:cs typeface="Frank Ruhl Libre" panose="00000500000000000000" pitchFamily="2" charset="-79"/>
              </a:rPr>
              <a:t> de </a:t>
            </a:r>
            <a:r>
              <a:rPr lang="en-US" b="0" i="0" dirty="0" err="1">
                <a:effectLst/>
                <a:latin typeface="Frank Ruhl Libre" panose="00000500000000000000" pitchFamily="2" charset="-79"/>
                <a:cs typeface="Frank Ruhl Libre" panose="00000500000000000000" pitchFamily="2" charset="-79"/>
              </a:rPr>
              <a:t>aliere</a:t>
            </a:r>
            <a:r>
              <a:rPr lang="en-US" b="0" i="0" dirty="0">
                <a:effectLst/>
                <a:latin typeface="Frank Ruhl Libre" panose="00000500000000000000" pitchFamily="2" charset="-79"/>
                <a:cs typeface="Frank Ruhl Libre" panose="00000500000000000000" pitchFamily="2" charset="-79"/>
              </a:rPr>
              <a:t>;</a:t>
            </a:r>
          </a:p>
          <a:p>
            <a:pPr algn="l"/>
            <a:r>
              <a:rPr lang="en-US" b="0" i="1" dirty="0" err="1">
                <a:effectLst/>
                <a:latin typeface="inherit"/>
                <a:cs typeface="Frank Ruhl Libre" panose="00000500000000000000" pitchFamily="2" charset="-79"/>
              </a:rPr>
              <a:t>aurul</a:t>
            </a:r>
            <a:r>
              <a:rPr lang="en-US" b="0" i="1" dirty="0">
                <a:effectLst/>
                <a:latin typeface="inherit"/>
                <a:cs typeface="Frank Ruhl Libre" panose="00000500000000000000" pitchFamily="2" charset="-79"/>
              </a:rPr>
              <a:t> de 14 karate</a:t>
            </a:r>
            <a:r>
              <a:rPr lang="en-US" b="0" i="0" dirty="0">
                <a:effectLst/>
                <a:latin typeface="Frank Ruhl Libre" panose="00000500000000000000" pitchFamily="2" charset="-79"/>
                <a:cs typeface="Frank Ruhl Libre" panose="00000500000000000000" pitchFamily="2" charset="-79"/>
              </a:rPr>
              <a:t>, care </a:t>
            </a:r>
            <a:r>
              <a:rPr lang="en-US" b="0" i="0" dirty="0" err="1">
                <a:effectLst/>
                <a:latin typeface="Frank Ruhl Libre" panose="00000500000000000000" pitchFamily="2" charset="-79"/>
                <a:cs typeface="Frank Ruhl Libre" panose="00000500000000000000" pitchFamily="2" charset="-79"/>
              </a:rPr>
              <a:t>conține</a:t>
            </a:r>
            <a:r>
              <a:rPr lang="en-US" b="0" i="0" dirty="0">
                <a:effectLst/>
                <a:latin typeface="Frank Ruhl Libre" panose="00000500000000000000" pitchFamily="2" charset="-79"/>
                <a:cs typeface="Frank Ruhl Libre" panose="00000500000000000000" pitchFamily="2" charset="-79"/>
              </a:rPr>
              <a:t> </a:t>
            </a:r>
            <a:r>
              <a:rPr lang="ro-RO" b="0" i="0" dirty="0">
                <a:effectLst/>
                <a:latin typeface="Frank Ruhl Libre" panose="00000500000000000000" pitchFamily="2" charset="-79"/>
                <a:cs typeface="Frank Ruhl Libre" panose="00000500000000000000" pitchFamily="2" charset="-79"/>
              </a:rPr>
              <a: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părți</a:t>
            </a:r>
            <a:r>
              <a:rPr lang="en-US" b="0" i="0" dirty="0">
                <a:effectLst/>
                <a:latin typeface="Frank Ruhl Libre" panose="00000500000000000000" pitchFamily="2" charset="-79"/>
                <a:cs typeface="Frank Ruhl Libre" panose="00000500000000000000" pitchFamily="2" charset="-79"/>
              </a:rPr>
              <a:t> de aur </a:t>
            </a:r>
            <a:r>
              <a:rPr lang="en-US" b="0" i="0" dirty="0" err="1">
                <a:effectLst/>
                <a:latin typeface="Frank Ruhl Libre" panose="00000500000000000000" pitchFamily="2" charset="-79"/>
                <a:cs typeface="Frank Ruhl Libre" panose="00000500000000000000" pitchFamily="2" charset="-79"/>
              </a:rPr>
              <a:t>și</a:t>
            </a:r>
            <a:r>
              <a:rPr lang="en-US" b="0" i="0" dirty="0">
                <a:effectLst/>
                <a:latin typeface="Frank Ruhl Libre" panose="00000500000000000000" pitchFamily="2" charset="-79"/>
                <a:cs typeface="Frank Ruhl Libre" panose="00000500000000000000" pitchFamily="2" charset="-79"/>
              </a:rPr>
              <a:t> </a:t>
            </a:r>
            <a:r>
              <a:rPr lang="ro-RO" b="0" i="0" dirty="0">
                <a:effectLst/>
                <a:latin typeface="Frank Ruhl Libre" panose="00000500000000000000" pitchFamily="2" charset="-79"/>
                <a:cs typeface="Frank Ruhl Libre" panose="00000500000000000000" pitchFamily="2" charset="-79"/>
              </a:rPr>
              <a: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părți</a:t>
            </a:r>
            <a:r>
              <a:rPr lang="en-US" b="0" i="0" dirty="0">
                <a:effectLst/>
                <a:latin typeface="Frank Ruhl Libre" panose="00000500000000000000" pitchFamily="2" charset="-79"/>
                <a:cs typeface="Frank Ruhl Libre" panose="00000500000000000000" pitchFamily="2" charset="-79"/>
              </a:rPr>
              <a:t> de </a:t>
            </a:r>
            <a:r>
              <a:rPr lang="en-US" b="0" i="0" dirty="0" err="1">
                <a:effectLst/>
                <a:latin typeface="Frank Ruhl Libre" panose="00000500000000000000" pitchFamily="2" charset="-79"/>
                <a:cs typeface="Frank Ruhl Libre" panose="00000500000000000000" pitchFamily="2" charset="-79"/>
              </a:rPr>
              <a:t>elemente</a:t>
            </a:r>
            <a:r>
              <a:rPr lang="en-US" b="0" i="0" dirty="0">
                <a:effectLst/>
                <a:latin typeface="Frank Ruhl Libre" panose="00000500000000000000" pitchFamily="2" charset="-79"/>
                <a:cs typeface="Frank Ruhl Libre" panose="00000500000000000000" pitchFamily="2" charset="-79"/>
              </a:rPr>
              <a:t> de </a:t>
            </a:r>
            <a:r>
              <a:rPr lang="en-US" b="0" i="0" dirty="0" err="1">
                <a:effectLst/>
                <a:latin typeface="Frank Ruhl Libre" panose="00000500000000000000" pitchFamily="2" charset="-79"/>
                <a:cs typeface="Frank Ruhl Libre" panose="00000500000000000000" pitchFamily="2" charset="-79"/>
              </a:rPr>
              <a:t>aliere</a:t>
            </a:r>
            <a:r>
              <a:rPr lang="en-US" b="0" i="0" dirty="0">
                <a:effectLst/>
                <a:latin typeface="Frank Ruhl Libre" panose="00000500000000000000" pitchFamily="2" charset="-79"/>
                <a:cs typeface="Frank Ruhl Libre" panose="00000500000000000000" pitchFamily="2" charset="-79"/>
              </a:rPr>
              <a:t> – </a:t>
            </a:r>
            <a:r>
              <a:rPr lang="en-US" b="0" i="0" dirty="0" err="1">
                <a:effectLst/>
                <a:latin typeface="Frank Ruhl Libre" panose="00000500000000000000" pitchFamily="2" charset="-79"/>
                <a:cs typeface="Frank Ruhl Libre" panose="00000500000000000000" pitchFamily="2" charset="-79"/>
              </a:rPr>
              <a:t>este</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cel</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mai</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frecvent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utilizat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și</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preferat</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în</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domeniul</a:t>
            </a:r>
            <a:r>
              <a:rPr lang="en-US" b="0" i="0" dirty="0">
                <a:effectLst/>
                <a:latin typeface="Frank Ruhl Libre" panose="00000500000000000000" pitchFamily="2" charset="-79"/>
                <a:cs typeface="Frank Ruhl Libre" panose="00000500000000000000" pitchFamily="2" charset="-79"/>
              </a:rPr>
              <a:t> </a:t>
            </a:r>
            <a:r>
              <a:rPr lang="en-US" b="0" i="0" dirty="0" err="1">
                <a:effectLst/>
                <a:latin typeface="Frank Ruhl Libre" panose="00000500000000000000" pitchFamily="2" charset="-79"/>
                <a:cs typeface="Frank Ruhl Libre" panose="00000500000000000000" pitchFamily="2" charset="-79"/>
              </a:rPr>
              <a:t>bijuteriilor</a:t>
            </a:r>
            <a:r>
              <a:rPr lang="en-US" b="0" i="0" dirty="0">
                <a:effectLst/>
                <a:latin typeface="Frank Ruhl Libre" panose="00000500000000000000" pitchFamily="2" charset="-79"/>
                <a:cs typeface="Frank Ruhl Libre" panose="00000500000000000000" pitchFamily="2" charset="-79"/>
              </a:rPr>
              <a:t>;</a:t>
            </a:r>
          </a:p>
          <a:p>
            <a:endParaRPr lang="en-US" dirty="0"/>
          </a:p>
        </p:txBody>
      </p:sp>
    </p:spTree>
    <p:extLst>
      <p:ext uri="{BB962C8B-B14F-4D97-AF65-F5344CB8AC3E}">
        <p14:creationId xmlns:p14="http://schemas.microsoft.com/office/powerpoint/2010/main" val="663076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91DAE913-78DC-4971-B3AC-4A82721375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3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4D3B7B7-4FA8-4599-B4BC-A598E6391D3A}"/>
              </a:ext>
            </a:extLst>
          </p:cNvPr>
          <p:cNvSpPr>
            <a:spLocks noGrp="1"/>
          </p:cNvSpPr>
          <p:nvPr>
            <p:ph type="title"/>
          </p:nvPr>
        </p:nvSpPr>
        <p:spPr>
          <a:xfrm>
            <a:off x="481013" y="3752849"/>
            <a:ext cx="3290887" cy="2452687"/>
          </a:xfrm>
        </p:spPr>
        <p:txBody>
          <a:bodyPr anchor="ctr">
            <a:normAutofit/>
          </a:bodyPr>
          <a:lstStyle/>
          <a:p>
            <a:r>
              <a:rPr lang="ro-RO" sz="3600"/>
              <a:t>Temă</a:t>
            </a:r>
            <a:endParaRPr lang="en-US" sz="3600"/>
          </a:p>
        </p:txBody>
      </p:sp>
      <p:pic>
        <p:nvPicPr>
          <p:cNvPr id="4098" name="Picture 2" descr="culori aur">
            <a:extLst>
              <a:ext uri="{FF2B5EF4-FFF2-40B4-BE49-F238E27FC236}">
                <a16:creationId xmlns:a16="http://schemas.microsoft.com/office/drawing/2014/main" id="{10FBAEC4-8191-4E87-97B6-9ABD5EAAA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98" r="-2" b="18632"/>
          <a:stretch/>
        </p:blipFill>
        <p:spPr bwMode="auto">
          <a:xfrm>
            <a:off x="20" y="10"/>
            <a:ext cx="12191980" cy="218659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700C202B-1F73-439F-B7B3-BEC549296B75}"/>
              </a:ext>
            </a:extLst>
          </p:cNvPr>
          <p:cNvSpPr>
            <a:spLocks noGrp="1"/>
          </p:cNvSpPr>
          <p:nvPr>
            <p:ph idx="1"/>
          </p:nvPr>
        </p:nvSpPr>
        <p:spPr>
          <a:xfrm>
            <a:off x="3289852" y="3190462"/>
            <a:ext cx="8419543" cy="3015076"/>
          </a:xfrm>
        </p:spPr>
        <p:txBody>
          <a:bodyPr anchor="ctr">
            <a:normAutofit/>
          </a:bodyPr>
          <a:lstStyle/>
          <a:p>
            <a:r>
              <a:rPr lang="ro-RO" sz="1800" dirty="0"/>
              <a:t>Enumerați diferite tipuri de aur și descrieți </a:t>
            </a:r>
            <a:r>
              <a:rPr lang="ro-RO" sz="1800" dirty="0" err="1"/>
              <a:t>compozitia</a:t>
            </a:r>
            <a:r>
              <a:rPr lang="ro-RO" sz="1800" dirty="0"/>
              <a:t> lor chimică.</a:t>
            </a:r>
            <a:endParaRPr lang="en-US" sz="1800" dirty="0"/>
          </a:p>
        </p:txBody>
      </p:sp>
    </p:spTree>
    <p:extLst>
      <p:ext uri="{BB962C8B-B14F-4D97-AF65-F5344CB8AC3E}">
        <p14:creationId xmlns:p14="http://schemas.microsoft.com/office/powerpoint/2010/main" val="184124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57400" y="533400"/>
            <a:ext cx="8159400" cy="5638800"/>
          </a:xfrm>
          <a:prstGeom prst="rect">
            <a:avLst/>
          </a:prstGeom>
          <a:noFill/>
          <a:ln w="9525">
            <a:noFill/>
            <a:miter lim="800000"/>
            <a:headEnd/>
            <a:tailEnd/>
          </a:ln>
        </p:spPr>
      </p:pic>
    </p:spTree>
    <p:extLst>
      <p:ext uri="{BB962C8B-B14F-4D97-AF65-F5344CB8AC3E}">
        <p14:creationId xmlns:p14="http://schemas.microsoft.com/office/powerpoint/2010/main" val="139661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Magnesite.jpg"/>
          <p:cNvPicPr>
            <a:picLocks noChangeAspect="1"/>
          </p:cNvPicPr>
          <p:nvPr/>
        </p:nvPicPr>
        <p:blipFill>
          <a:blip r:embed="rId2" cstate="print"/>
          <a:stretch>
            <a:fillRect/>
          </a:stretch>
        </p:blipFill>
        <p:spPr>
          <a:xfrm>
            <a:off x="7391400" y="279401"/>
            <a:ext cx="2933700" cy="2493645"/>
          </a:xfrm>
          <a:prstGeom prst="rect">
            <a:avLst/>
          </a:prstGeom>
        </p:spPr>
      </p:pic>
      <p:sp>
        <p:nvSpPr>
          <p:cNvPr id="6" name="Rectangle 5"/>
          <p:cNvSpPr/>
          <p:nvPr/>
        </p:nvSpPr>
        <p:spPr>
          <a:xfrm>
            <a:off x="1905000" y="3276600"/>
            <a:ext cx="8458200" cy="707886"/>
          </a:xfrm>
          <a:prstGeom prst="rect">
            <a:avLst/>
          </a:prstGeom>
        </p:spPr>
        <p:txBody>
          <a:bodyPr wrap="square">
            <a:spAutoFit/>
          </a:bodyPr>
          <a:lstStyle/>
          <a:p>
            <a:pPr indent="541338" algn="just"/>
            <a:r>
              <a:rPr lang="ro-RO" sz="2000" b="1" dirty="0">
                <a:latin typeface="Arial" pitchFamily="34" charset="0"/>
                <a:cs typeface="Arial" pitchFamily="34" charset="0"/>
              </a:rPr>
              <a:t>Manganul, nichelul, cobaltul, fierul şi cuprul </a:t>
            </a:r>
            <a:r>
              <a:rPr lang="ro-RO" sz="2000" dirty="0">
                <a:latin typeface="Arial" pitchFamily="34" charset="0"/>
                <a:cs typeface="Arial" pitchFamily="34" charset="0"/>
              </a:rPr>
              <a:t>se găsesc şi în nodulii marini sau oceanici.                                                      </a:t>
            </a:r>
            <a:endParaRPr lang="ro-RO" sz="2000" dirty="0">
              <a:latin typeface="Arial" pitchFamily="34" charset="0"/>
              <a:cs typeface="Arial" pitchFamily="34" charset="0"/>
            </a:endParaRPr>
          </a:p>
        </p:txBody>
      </p:sp>
      <p:pic>
        <p:nvPicPr>
          <p:cNvPr id="7" name="Picture 6" descr="nickel-iron-crystals.jpg"/>
          <p:cNvPicPr>
            <a:picLocks noChangeAspect="1"/>
          </p:cNvPicPr>
          <p:nvPr/>
        </p:nvPicPr>
        <p:blipFill>
          <a:blip r:embed="rId3" cstate="print"/>
          <a:stretch>
            <a:fillRect/>
          </a:stretch>
        </p:blipFill>
        <p:spPr>
          <a:xfrm>
            <a:off x="5285428" y="4495800"/>
            <a:ext cx="2336800" cy="1752600"/>
          </a:xfrm>
          <a:prstGeom prst="rect">
            <a:avLst/>
          </a:prstGeom>
        </p:spPr>
      </p:pic>
      <p:pic>
        <p:nvPicPr>
          <p:cNvPr id="8" name="Picture 7" descr="Manganese_electrolytic_and_1cm3_cube.jpg"/>
          <p:cNvPicPr>
            <a:picLocks noChangeAspect="1"/>
          </p:cNvPicPr>
          <p:nvPr/>
        </p:nvPicPr>
        <p:blipFill>
          <a:blip r:embed="rId4" cstate="print"/>
          <a:stretch>
            <a:fillRect/>
          </a:stretch>
        </p:blipFill>
        <p:spPr>
          <a:xfrm>
            <a:off x="1524000" y="4038600"/>
            <a:ext cx="3657600" cy="2270760"/>
          </a:xfrm>
          <a:prstGeom prst="rect">
            <a:avLst/>
          </a:prstGeom>
        </p:spPr>
      </p:pic>
      <p:pic>
        <p:nvPicPr>
          <p:cNvPr id="9" name="Picture 8" descr="Kobalt_electrolytic_and_1cm3_cube.jpg"/>
          <p:cNvPicPr>
            <a:picLocks noChangeAspect="1"/>
          </p:cNvPicPr>
          <p:nvPr/>
        </p:nvPicPr>
        <p:blipFill>
          <a:blip r:embed="rId5" cstate="print"/>
          <a:stretch>
            <a:fillRect/>
          </a:stretch>
        </p:blipFill>
        <p:spPr>
          <a:xfrm>
            <a:off x="7680285" y="4267200"/>
            <a:ext cx="2979248" cy="1981200"/>
          </a:xfrm>
          <a:prstGeom prst="rect">
            <a:avLst/>
          </a:prstGeom>
        </p:spPr>
      </p:pic>
      <p:sp>
        <p:nvSpPr>
          <p:cNvPr id="10" name="TextBox 9"/>
          <p:cNvSpPr txBox="1"/>
          <p:nvPr/>
        </p:nvSpPr>
        <p:spPr>
          <a:xfrm>
            <a:off x="8305800" y="6399199"/>
            <a:ext cx="1828800" cy="369332"/>
          </a:xfrm>
          <a:prstGeom prst="rect">
            <a:avLst/>
          </a:prstGeom>
          <a:noFill/>
        </p:spPr>
        <p:txBody>
          <a:bodyPr wrap="square" rtlCol="0">
            <a:spAutoFit/>
          </a:bodyPr>
          <a:lstStyle/>
          <a:p>
            <a:pPr algn="ctr"/>
            <a:r>
              <a:rPr lang="ro-RO" b="1" dirty="0">
                <a:latin typeface="Arial" pitchFamily="34" charset="0"/>
                <a:cs typeface="Arial" pitchFamily="34" charset="0"/>
              </a:rPr>
              <a:t>Cobalt</a:t>
            </a:r>
            <a:endParaRPr lang="en-GB" b="1" dirty="0">
              <a:latin typeface="Arial" pitchFamily="34" charset="0"/>
              <a:cs typeface="Arial" pitchFamily="34" charset="0"/>
            </a:endParaRPr>
          </a:p>
        </p:txBody>
      </p:sp>
      <p:sp>
        <p:nvSpPr>
          <p:cNvPr id="11" name="TextBox 10"/>
          <p:cNvSpPr txBox="1"/>
          <p:nvPr/>
        </p:nvSpPr>
        <p:spPr>
          <a:xfrm>
            <a:off x="5539428" y="6326293"/>
            <a:ext cx="1828800" cy="369332"/>
          </a:xfrm>
          <a:prstGeom prst="rect">
            <a:avLst/>
          </a:prstGeom>
          <a:noFill/>
        </p:spPr>
        <p:txBody>
          <a:bodyPr wrap="square" rtlCol="0">
            <a:spAutoFit/>
          </a:bodyPr>
          <a:lstStyle/>
          <a:p>
            <a:pPr algn="ctr"/>
            <a:r>
              <a:rPr lang="ro-RO" b="1" dirty="0">
                <a:latin typeface="Arial" pitchFamily="34" charset="0"/>
                <a:cs typeface="Arial" pitchFamily="34" charset="0"/>
              </a:rPr>
              <a:t>Nichel</a:t>
            </a:r>
            <a:endParaRPr lang="en-GB" b="1" dirty="0">
              <a:latin typeface="Arial" pitchFamily="34" charset="0"/>
              <a:cs typeface="Arial" pitchFamily="34" charset="0"/>
            </a:endParaRPr>
          </a:p>
        </p:txBody>
      </p:sp>
      <p:sp>
        <p:nvSpPr>
          <p:cNvPr id="12" name="TextBox 11"/>
          <p:cNvSpPr txBox="1"/>
          <p:nvPr/>
        </p:nvSpPr>
        <p:spPr>
          <a:xfrm>
            <a:off x="2514600" y="6248400"/>
            <a:ext cx="1828800" cy="369332"/>
          </a:xfrm>
          <a:prstGeom prst="rect">
            <a:avLst/>
          </a:prstGeom>
          <a:noFill/>
        </p:spPr>
        <p:txBody>
          <a:bodyPr wrap="square" rtlCol="0">
            <a:spAutoFit/>
          </a:bodyPr>
          <a:lstStyle/>
          <a:p>
            <a:pPr algn="ctr"/>
            <a:r>
              <a:rPr lang="ro-RO" b="1" dirty="0">
                <a:latin typeface="Arial" pitchFamily="34" charset="0"/>
                <a:cs typeface="Arial" pitchFamily="34" charset="0"/>
              </a:rPr>
              <a:t>Mangan</a:t>
            </a:r>
            <a:endParaRPr lang="en-GB" b="1" dirty="0">
              <a:latin typeface="Arial" pitchFamily="34" charset="0"/>
              <a:cs typeface="Arial" pitchFamily="34" charset="0"/>
            </a:endParaRPr>
          </a:p>
        </p:txBody>
      </p:sp>
      <p:sp>
        <p:nvSpPr>
          <p:cNvPr id="13" name="Rectangle 12"/>
          <p:cNvSpPr/>
          <p:nvPr/>
        </p:nvSpPr>
        <p:spPr>
          <a:xfrm>
            <a:off x="8229600" y="2819400"/>
            <a:ext cx="1453500" cy="369332"/>
          </a:xfrm>
          <a:prstGeom prst="rect">
            <a:avLst/>
          </a:prstGeom>
        </p:spPr>
        <p:txBody>
          <a:bodyPr wrap="square">
            <a:spAutoFit/>
          </a:bodyPr>
          <a:lstStyle/>
          <a:p>
            <a:pPr algn="ctr"/>
            <a:r>
              <a:rPr lang="vi-VN" b="1" dirty="0"/>
              <a:t>Magnezit</a:t>
            </a:r>
            <a:endParaRPr lang="en-GB" dirty="0"/>
          </a:p>
        </p:txBody>
      </p:sp>
      <p:pic>
        <p:nvPicPr>
          <p:cNvPr id="6146" name="Picture 2"/>
          <p:cNvPicPr>
            <a:picLocks noChangeAspect="1" noChangeArrowheads="1"/>
          </p:cNvPicPr>
          <p:nvPr/>
        </p:nvPicPr>
        <p:blipFill>
          <a:blip r:embed="rId6" cstate="print"/>
          <a:srcRect/>
          <a:stretch>
            <a:fillRect/>
          </a:stretch>
        </p:blipFill>
        <p:spPr bwMode="auto">
          <a:xfrm>
            <a:off x="1905000" y="609601"/>
            <a:ext cx="5233988" cy="1995489"/>
          </a:xfrm>
          <a:prstGeom prst="rect">
            <a:avLst/>
          </a:prstGeom>
          <a:noFill/>
          <a:ln w="9525">
            <a:noFill/>
            <a:miter lim="800000"/>
            <a:headEnd/>
            <a:tailEnd/>
          </a:ln>
        </p:spPr>
      </p:pic>
    </p:spTree>
    <p:extLst>
      <p:ext uri="{BB962C8B-B14F-4D97-AF65-F5344CB8AC3E}">
        <p14:creationId xmlns:p14="http://schemas.microsoft.com/office/powerpoint/2010/main" val="60951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u 1">
            <a:extLst>
              <a:ext uri="{FF2B5EF4-FFF2-40B4-BE49-F238E27FC236}">
                <a16:creationId xmlns:a16="http://schemas.microsoft.com/office/drawing/2014/main" id="{EA5C4C7C-F42F-4AD9-AFD5-1314FDB1FEB2}"/>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Materiale metalice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Substituent conținut 4" descr="O imagine care conține text&#10;&#10;Descriere generată automat">
            <a:extLst>
              <a:ext uri="{FF2B5EF4-FFF2-40B4-BE49-F238E27FC236}">
                <a16:creationId xmlns:a16="http://schemas.microsoft.com/office/drawing/2014/main" id="{18EB4166-1688-4BFE-B97D-DFB2E7DBC338}"/>
              </a:ext>
            </a:extLst>
          </p:cNvPr>
          <p:cNvPicPr>
            <a:picLocks noGrp="1" noChangeAspect="1"/>
          </p:cNvPicPr>
          <p:nvPr>
            <p:ph idx="1"/>
          </p:nvPr>
        </p:nvPicPr>
        <p:blipFill>
          <a:blip r:embed="rId2"/>
          <a:stretch>
            <a:fillRect/>
          </a:stretch>
        </p:blipFill>
        <p:spPr>
          <a:xfrm>
            <a:off x="320040" y="2511157"/>
            <a:ext cx="11496821" cy="3995145"/>
          </a:xfrm>
          <a:prstGeom prst="rect">
            <a:avLst/>
          </a:prstGeom>
        </p:spPr>
      </p:pic>
    </p:spTree>
    <p:extLst>
      <p:ext uri="{BB962C8B-B14F-4D97-AF65-F5344CB8AC3E}">
        <p14:creationId xmlns:p14="http://schemas.microsoft.com/office/powerpoint/2010/main" val="335865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918796-2918-40D6-BE3A-4600C47FC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ine 4">
            <a:extLst>
              <a:ext uri="{FF2B5EF4-FFF2-40B4-BE49-F238E27FC236}">
                <a16:creationId xmlns:a16="http://schemas.microsoft.com/office/drawing/2014/main" id="{30E3507D-4950-4124-863E-EC8C9912483B}"/>
              </a:ext>
            </a:extLst>
          </p:cNvPr>
          <p:cNvPicPr>
            <a:picLocks noChangeAspect="1"/>
          </p:cNvPicPr>
          <p:nvPr/>
        </p:nvPicPr>
        <p:blipFill>
          <a:blip r:embed="rId2"/>
          <a:stretch>
            <a:fillRect/>
          </a:stretch>
        </p:blipFill>
        <p:spPr>
          <a:xfrm>
            <a:off x="79514" y="1409298"/>
            <a:ext cx="6117894" cy="5230041"/>
          </a:xfrm>
          <a:prstGeom prst="rect">
            <a:avLst/>
          </a:prstGeom>
        </p:spPr>
      </p:pic>
      <p:pic>
        <p:nvPicPr>
          <p:cNvPr id="7" name="Imagine 6">
            <a:extLst>
              <a:ext uri="{FF2B5EF4-FFF2-40B4-BE49-F238E27FC236}">
                <a16:creationId xmlns:a16="http://schemas.microsoft.com/office/drawing/2014/main" id="{C99BE01F-3186-4882-B2A0-E7D0ED477B10}"/>
              </a:ext>
            </a:extLst>
          </p:cNvPr>
          <p:cNvPicPr>
            <a:picLocks noChangeAspect="1"/>
          </p:cNvPicPr>
          <p:nvPr/>
        </p:nvPicPr>
        <p:blipFill>
          <a:blip r:embed="rId3"/>
          <a:stretch>
            <a:fillRect/>
          </a:stretch>
        </p:blipFill>
        <p:spPr>
          <a:xfrm>
            <a:off x="5972604" y="1520687"/>
            <a:ext cx="6219396" cy="4820479"/>
          </a:xfrm>
          <a:prstGeom prst="rect">
            <a:avLst/>
          </a:prstGeom>
        </p:spPr>
      </p:pic>
      <p:sp>
        <p:nvSpPr>
          <p:cNvPr id="2" name="Titlu 1">
            <a:extLst>
              <a:ext uri="{FF2B5EF4-FFF2-40B4-BE49-F238E27FC236}">
                <a16:creationId xmlns:a16="http://schemas.microsoft.com/office/drawing/2014/main" id="{DD95D6E3-7023-47AA-9DF0-D483C326EE21}"/>
              </a:ext>
            </a:extLst>
          </p:cNvPr>
          <p:cNvSpPr>
            <a:spLocks noGrp="1"/>
          </p:cNvSpPr>
          <p:nvPr>
            <p:ph type="title"/>
          </p:nvPr>
        </p:nvSpPr>
        <p:spPr>
          <a:xfrm>
            <a:off x="838200" y="672747"/>
            <a:ext cx="10515600" cy="715556"/>
          </a:xfrm>
        </p:spPr>
        <p:txBody>
          <a:bodyPr>
            <a:normAutofit/>
          </a:bodyPr>
          <a:lstStyle/>
          <a:p>
            <a:pPr algn="ctr"/>
            <a:r>
              <a:rPr lang="ro-RO" sz="3200">
                <a:solidFill>
                  <a:schemeClr val="bg1"/>
                </a:solidFill>
              </a:rPr>
              <a:t>Proprietățile materialelor metalice</a:t>
            </a:r>
            <a:endParaRPr lang="en-US" sz="3200">
              <a:solidFill>
                <a:schemeClr val="bg1"/>
              </a:solidFill>
            </a:endParaRPr>
          </a:p>
        </p:txBody>
      </p:sp>
    </p:spTree>
    <p:extLst>
      <p:ext uri="{BB962C8B-B14F-4D97-AF65-F5344CB8AC3E}">
        <p14:creationId xmlns:p14="http://schemas.microsoft.com/office/powerpoint/2010/main" val="86473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Imagine 4">
            <a:extLst>
              <a:ext uri="{FF2B5EF4-FFF2-40B4-BE49-F238E27FC236}">
                <a16:creationId xmlns:a16="http://schemas.microsoft.com/office/drawing/2014/main" id="{F6A2B14B-B0B8-4882-AF84-79F3FDC17A5F}"/>
              </a:ext>
            </a:extLst>
          </p:cNvPr>
          <p:cNvPicPr>
            <a:picLocks noChangeAspect="1"/>
          </p:cNvPicPr>
          <p:nvPr/>
        </p:nvPicPr>
        <p:blipFill>
          <a:blip r:embed="rId2"/>
          <a:stretch>
            <a:fillRect/>
          </a:stretch>
        </p:blipFill>
        <p:spPr>
          <a:xfrm>
            <a:off x="197477" y="918266"/>
            <a:ext cx="5859801" cy="4697343"/>
          </a:xfrm>
          <a:prstGeom prst="rect">
            <a:avLst/>
          </a:prstGeom>
        </p:spPr>
      </p:pic>
      <p:cxnSp>
        <p:nvCxnSpPr>
          <p:cNvPr id="27" name="Straight Connector 26">
            <a:extLst>
              <a:ext uri="{FF2B5EF4-FFF2-40B4-BE49-F238E27FC236}">
                <a16:creationId xmlns:a16="http://schemas.microsoft.com/office/drawing/2014/main" id="{02E9B2EE-76CA-47F3-9977-3F2FCB7FD2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ine 6">
            <a:extLst>
              <a:ext uri="{FF2B5EF4-FFF2-40B4-BE49-F238E27FC236}">
                <a16:creationId xmlns:a16="http://schemas.microsoft.com/office/drawing/2014/main" id="{224D1B7B-AC8F-4E39-99EE-5C8D16FBADCA}"/>
              </a:ext>
            </a:extLst>
          </p:cNvPr>
          <p:cNvPicPr>
            <a:picLocks noChangeAspect="1"/>
          </p:cNvPicPr>
          <p:nvPr/>
        </p:nvPicPr>
        <p:blipFill>
          <a:blip r:embed="rId3"/>
          <a:stretch>
            <a:fillRect/>
          </a:stretch>
        </p:blipFill>
        <p:spPr>
          <a:xfrm>
            <a:off x="6251716" y="918267"/>
            <a:ext cx="5320174" cy="4697342"/>
          </a:xfrm>
          <a:prstGeom prst="rect">
            <a:avLst/>
          </a:prstGeom>
        </p:spPr>
      </p:pic>
    </p:spTree>
    <p:extLst>
      <p:ext uri="{BB962C8B-B14F-4D97-AF65-F5344CB8AC3E}">
        <p14:creationId xmlns:p14="http://schemas.microsoft.com/office/powerpoint/2010/main" val="111197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Materii prime si materiale metalice</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209800" y="5847060"/>
            <a:ext cx="8153400" cy="923330"/>
          </a:xfrm>
          <a:prstGeom prst="rect">
            <a:avLst/>
          </a:prstGeom>
          <a:noFill/>
        </p:spPr>
        <p:txBody>
          <a:bodyPr wrap="square" rtlCol="0">
            <a:spAutoFit/>
          </a:bodyPr>
          <a:lstStyle/>
          <a:p>
            <a:r>
              <a:rPr lang="en-US" dirty="0"/>
              <a:t>Un </a:t>
            </a:r>
            <a:r>
              <a:rPr lang="en-US" b="1" dirty="0" err="1"/>
              <a:t>aliaj</a:t>
            </a:r>
            <a:r>
              <a:rPr lang="en-US" dirty="0"/>
              <a:t> </a:t>
            </a:r>
            <a:r>
              <a:rPr lang="en-US" dirty="0" err="1"/>
              <a:t>este</a:t>
            </a:r>
            <a:r>
              <a:rPr lang="en-US" dirty="0"/>
              <a:t> un </a:t>
            </a:r>
            <a:r>
              <a:rPr lang="en-US" dirty="0" err="1"/>
              <a:t>amestec</a:t>
            </a:r>
            <a:r>
              <a:rPr lang="en-US" dirty="0"/>
              <a:t> </a:t>
            </a:r>
            <a:r>
              <a:rPr lang="en-US" dirty="0" err="1"/>
              <a:t>omogen</a:t>
            </a:r>
            <a:r>
              <a:rPr lang="en-US" dirty="0"/>
              <a:t> cu </a:t>
            </a:r>
            <a:r>
              <a:rPr lang="en-US" dirty="0" err="1"/>
              <a:t>proprietăți</a:t>
            </a:r>
            <a:r>
              <a:rPr lang="en-US" dirty="0"/>
              <a:t> </a:t>
            </a:r>
            <a:r>
              <a:rPr lang="en-US" dirty="0" err="1">
                <a:hlinkClick r:id="rId7" tooltip="Metal"/>
              </a:rPr>
              <a:t>metalice</a:t>
            </a:r>
            <a:r>
              <a:rPr lang="en-US" dirty="0"/>
              <a:t> a </a:t>
            </a:r>
            <a:r>
              <a:rPr lang="en-US" dirty="0" err="1"/>
              <a:t>două</a:t>
            </a:r>
            <a:r>
              <a:rPr lang="en-US" dirty="0"/>
              <a:t> </a:t>
            </a:r>
            <a:r>
              <a:rPr lang="en-US" dirty="0" err="1"/>
              <a:t>sau</a:t>
            </a:r>
            <a:r>
              <a:rPr lang="en-US" dirty="0"/>
              <a:t> </a:t>
            </a:r>
            <a:r>
              <a:rPr lang="en-US" dirty="0" err="1"/>
              <a:t>mai</a:t>
            </a:r>
            <a:r>
              <a:rPr lang="en-US" dirty="0"/>
              <a:t> </a:t>
            </a:r>
            <a:r>
              <a:rPr lang="en-US" dirty="0" err="1"/>
              <a:t>multe</a:t>
            </a:r>
            <a:r>
              <a:rPr lang="en-US" dirty="0"/>
              <a:t> </a:t>
            </a:r>
            <a:r>
              <a:rPr lang="en-US" dirty="0" err="1"/>
              <a:t>elemente</a:t>
            </a:r>
            <a:r>
              <a:rPr lang="en-US" dirty="0"/>
              <a:t> </a:t>
            </a:r>
            <a:r>
              <a:rPr lang="en-US" dirty="0" err="1"/>
              <a:t>chimice</a:t>
            </a:r>
            <a:r>
              <a:rPr lang="en-US" dirty="0"/>
              <a:t>, din care </a:t>
            </a:r>
            <a:r>
              <a:rPr lang="en-US" dirty="0" err="1"/>
              <a:t>cel</a:t>
            </a:r>
            <a:r>
              <a:rPr lang="en-US" dirty="0"/>
              <a:t> </a:t>
            </a:r>
            <a:r>
              <a:rPr lang="en-US" dirty="0" err="1"/>
              <a:t>puțin</a:t>
            </a:r>
            <a:r>
              <a:rPr lang="en-US" dirty="0"/>
              <a:t> </a:t>
            </a:r>
            <a:r>
              <a:rPr lang="en-US" dirty="0" err="1"/>
              <a:t>unul</a:t>
            </a:r>
            <a:r>
              <a:rPr lang="en-US" dirty="0"/>
              <a:t> </a:t>
            </a:r>
            <a:r>
              <a:rPr lang="en-US" dirty="0" err="1"/>
              <a:t>este</a:t>
            </a:r>
            <a:r>
              <a:rPr lang="en-US" dirty="0"/>
              <a:t> metal </a:t>
            </a:r>
            <a:r>
              <a:rPr lang="en-US" dirty="0" err="1"/>
              <a:t>și</a:t>
            </a:r>
            <a:r>
              <a:rPr lang="en-US" dirty="0"/>
              <a:t> de </a:t>
            </a:r>
            <a:r>
              <a:rPr lang="en-US" dirty="0" err="1"/>
              <a:t>obicei</a:t>
            </a:r>
            <a:r>
              <a:rPr lang="en-US" dirty="0"/>
              <a:t> se </a:t>
            </a:r>
            <a:r>
              <a:rPr lang="en-US" dirty="0" err="1"/>
              <a:t>află</a:t>
            </a:r>
            <a:r>
              <a:rPr lang="en-US" dirty="0"/>
              <a:t> </a:t>
            </a:r>
            <a:r>
              <a:rPr lang="en-US" dirty="0" err="1"/>
              <a:t>în</a:t>
            </a:r>
            <a:r>
              <a:rPr lang="en-US" dirty="0"/>
              <a:t> </a:t>
            </a:r>
            <a:r>
              <a:rPr lang="en-US" dirty="0" err="1"/>
              <a:t>cantitatea</a:t>
            </a:r>
            <a:r>
              <a:rPr lang="en-US" dirty="0"/>
              <a:t> </a:t>
            </a:r>
            <a:r>
              <a:rPr lang="en-US" dirty="0" err="1"/>
              <a:t>cea</a:t>
            </a:r>
            <a:r>
              <a:rPr lang="en-US" dirty="0"/>
              <a:t> </a:t>
            </a:r>
            <a:r>
              <a:rPr lang="en-US" dirty="0" err="1"/>
              <a:t>mai</a:t>
            </a:r>
            <a:r>
              <a:rPr lang="en-US" dirty="0"/>
              <a:t> mare. </a:t>
            </a:r>
            <a:endParaRPr lang="ro-RO" dirty="0"/>
          </a:p>
        </p:txBody>
      </p:sp>
    </p:spTree>
    <p:extLst>
      <p:ext uri="{BB962C8B-B14F-4D97-AF65-F5344CB8AC3E}">
        <p14:creationId xmlns:p14="http://schemas.microsoft.com/office/powerpoint/2010/main" val="198156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err="1" smtClean="0"/>
              <a:t>Clasificarea</a:t>
            </a:r>
            <a:r>
              <a:rPr lang="en-US" altLang="en-US" dirty="0" smtClean="0"/>
              <a:t> </a:t>
            </a:r>
            <a:r>
              <a:rPr lang="en-US" altLang="en-US" dirty="0" err="1" smtClean="0"/>
              <a:t>materialelor</a:t>
            </a:r>
            <a:r>
              <a:rPr lang="en-US" altLang="en-US" dirty="0" smtClean="0"/>
              <a:t> </a:t>
            </a:r>
            <a:r>
              <a:rPr lang="en-US" altLang="en-US" dirty="0" err="1" smtClean="0"/>
              <a:t>metalice</a:t>
            </a:r>
            <a:r>
              <a:rPr lang="en-US" altLang="en-US" dirty="0" smtClean="0"/>
              <a:t>:</a:t>
            </a:r>
          </a:p>
        </p:txBody>
      </p:sp>
      <p:graphicFrame>
        <p:nvGraphicFramePr>
          <p:cNvPr id="4" name="Content Placeholder 3"/>
          <p:cNvGraphicFramePr>
            <a:graphicFrameLocks noGrp="1"/>
          </p:cNvGraphicFramePr>
          <p:nvPr>
            <p:ph idx="1"/>
            <p:extLst/>
          </p:nvPr>
        </p:nvGraphicFramePr>
        <p:xfrm>
          <a:off x="1752600" y="1143001"/>
          <a:ext cx="80772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012149"/>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643</Words>
  <Application>Microsoft Office PowerPoint</Application>
  <PresentationFormat>Widescreen</PresentationFormat>
  <Paragraphs>82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Frank Ruhl Libre</vt:lpstr>
      <vt:lpstr>Helvetica Neue</vt:lpstr>
      <vt:lpstr>inherit</vt:lpstr>
      <vt:lpstr>Times New Roman</vt:lpstr>
      <vt:lpstr>Temă Office</vt:lpstr>
      <vt:lpstr>PowerPoint Presentation</vt:lpstr>
      <vt:lpstr>PowerPoint Presentation</vt:lpstr>
      <vt:lpstr>PowerPoint Presentation</vt:lpstr>
      <vt:lpstr>PowerPoint Presentation</vt:lpstr>
      <vt:lpstr>Materiale metalice</vt:lpstr>
      <vt:lpstr>Proprietățile materialelor metalice</vt:lpstr>
      <vt:lpstr>PowerPoint Presentation</vt:lpstr>
      <vt:lpstr>Materii prime si materiale metalice</vt:lpstr>
      <vt:lpstr>Clasificarea materialelor metalice:</vt:lpstr>
      <vt:lpstr>ALIAJE NEFEROASE:</vt:lpstr>
      <vt:lpstr>Materialele metalice se obtin din minereuri:</vt:lpstr>
      <vt:lpstr>PowerPoint Presentation</vt:lpstr>
      <vt:lpstr>Produse din otel</vt:lpstr>
      <vt:lpstr>Produse din fonta </vt:lpstr>
      <vt:lpstr>Produse din bronz</vt:lpstr>
      <vt:lpstr>Produse din alamă </vt:lpstr>
      <vt:lpstr> duraluminiu</vt:lpstr>
      <vt:lpstr>siluminiu</vt:lpstr>
      <vt:lpstr>PowerPoint Presentation</vt:lpstr>
      <vt:lpstr>PowerPoint Presentation</vt:lpstr>
      <vt:lpstr>PowerPoint Presentation</vt:lpstr>
      <vt:lpstr>PowerPoint Presentation</vt:lpstr>
      <vt:lpstr>https://www.youtube.com/watch?v=7E__zqy6xcw</vt:lpstr>
      <vt:lpstr>https://www.youtube.com/watch?v=PSPXdMhH3nU</vt:lpstr>
      <vt:lpstr>Karatajul aurului</vt:lpstr>
      <vt:lpstr>PowerPoint Presentation</vt:lpstr>
      <vt:lpstr>Temă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Proprietățile și utilizările materialelor metalice</dc:title>
  <dc:creator>DRUGĂ MARIA</dc:creator>
  <cp:lastModifiedBy>toni</cp:lastModifiedBy>
  <cp:revision>7</cp:revision>
  <dcterms:created xsi:type="dcterms:W3CDTF">2022-01-17T09:11:01Z</dcterms:created>
  <dcterms:modified xsi:type="dcterms:W3CDTF">2022-02-15T09:39:32Z</dcterms:modified>
</cp:coreProperties>
</file>