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2" r:id="rId2"/>
    <p:sldId id="263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27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298" y="1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740819-61FC-4ED4-910C-CFD30EBABFE9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4C2076-D80C-4E27-9D90-A8D55BF0A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779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2076-D80C-4E27-9D90-A8D55BF0A2E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0615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2076-D80C-4E27-9D90-A8D55BF0A2E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046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5A6AD-216B-4A73-9C5D-C4E89D4A0E97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036BF-B105-413A-AB1E-5908B0B92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289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5A6AD-216B-4A73-9C5D-C4E89D4A0E97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036BF-B105-413A-AB1E-5908B0B92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413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5A6AD-216B-4A73-9C5D-C4E89D4A0E97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036BF-B105-413A-AB1E-5908B0B92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487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5A6AD-216B-4A73-9C5D-C4E89D4A0E97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036BF-B105-413A-AB1E-5908B0B92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531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5A6AD-216B-4A73-9C5D-C4E89D4A0E97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036BF-B105-413A-AB1E-5908B0B92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227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5A6AD-216B-4A73-9C5D-C4E89D4A0E97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036BF-B105-413A-AB1E-5908B0B92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52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5A6AD-216B-4A73-9C5D-C4E89D4A0E97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036BF-B105-413A-AB1E-5908B0B92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40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5A6AD-216B-4A73-9C5D-C4E89D4A0E97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036BF-B105-413A-AB1E-5908B0B92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946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5A6AD-216B-4A73-9C5D-C4E89D4A0E97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036BF-B105-413A-AB1E-5908B0B92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833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5A6AD-216B-4A73-9C5D-C4E89D4A0E97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036BF-B105-413A-AB1E-5908B0B92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871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5A6AD-216B-4A73-9C5D-C4E89D4A0E97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036BF-B105-413A-AB1E-5908B0B92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805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5A6AD-216B-4A73-9C5D-C4E89D4A0E97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036BF-B105-413A-AB1E-5908B0B92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060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6334" y="-3505"/>
            <a:ext cx="9144000" cy="3208353"/>
          </a:xfrm>
        </p:spPr>
        <p:txBody>
          <a:bodyPr>
            <a:normAutofit fontScale="90000"/>
          </a:bodyPr>
          <a:lstStyle/>
          <a:p>
            <a:r>
              <a:rPr lang="ro-RO" dirty="0">
                <a:solidFill>
                  <a:srgbClr val="C00000"/>
                </a:solidFill>
              </a:rPr>
              <a:t>Aplicații </a:t>
            </a:r>
            <a:r>
              <a:rPr lang="ro-RO" dirty="0" smtClean="0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/>
            </a:r>
            <a:br>
              <a:rPr lang="en-US" dirty="0">
                <a:solidFill>
                  <a:srgbClr val="C00000"/>
                </a:solidFill>
              </a:rPr>
            </a:br>
            <a:r>
              <a:rPr lang="ro-RO" b="1" dirty="0" smtClean="0">
                <a:solidFill>
                  <a:srgbClr val="C00000"/>
                </a:solidFill>
              </a:rPr>
              <a:t>ȘIRURI </a:t>
            </a:r>
            <a:r>
              <a:rPr lang="ro-RO" b="1" dirty="0">
                <a:solidFill>
                  <a:srgbClr val="C00000"/>
                </a:solidFill>
              </a:rPr>
              <a:t>DE VALORI</a:t>
            </a:r>
            <a:r>
              <a:rPr lang="en-US" dirty="0">
                <a:solidFill>
                  <a:srgbClr val="C00000"/>
                </a:solidFill>
              </a:rPr>
              <a:t/>
            </a:r>
            <a:br>
              <a:rPr lang="en-US" dirty="0">
                <a:solidFill>
                  <a:srgbClr val="C00000"/>
                </a:solidFill>
              </a:rPr>
            </a:br>
            <a:r>
              <a:rPr lang="en-US" sz="3100" b="1" u="sng" dirty="0" err="1"/>
              <a:t>Citirea</a:t>
            </a:r>
            <a:r>
              <a:rPr lang="en-US" sz="3100" b="1" u="sng" dirty="0"/>
              <a:t> </a:t>
            </a:r>
            <a:r>
              <a:rPr lang="en-US" sz="3100" b="1" u="sng" dirty="0" err="1"/>
              <a:t>și</a:t>
            </a:r>
            <a:r>
              <a:rPr lang="en-US" sz="3100" b="1" u="sng" dirty="0"/>
              <a:t> </a:t>
            </a:r>
            <a:r>
              <a:rPr lang="en-US" sz="3100" b="1" u="sng" dirty="0" err="1"/>
              <a:t>prelucrarea</a:t>
            </a:r>
            <a:r>
              <a:rPr lang="en-US" sz="3100" b="1" u="sng" dirty="0"/>
              <a:t> </a:t>
            </a:r>
            <a:r>
              <a:rPr lang="en-US" sz="3100" b="1" u="sng" dirty="0" err="1"/>
              <a:t>pe</a:t>
            </a:r>
            <a:r>
              <a:rPr lang="en-US" sz="3100" b="1" u="sng" dirty="0"/>
              <a:t> </a:t>
            </a:r>
            <a:r>
              <a:rPr lang="en-US" sz="3100" b="1" u="sng" dirty="0" err="1"/>
              <a:t>rând</a:t>
            </a:r>
            <a:r>
              <a:rPr lang="en-US" sz="3100" b="1" u="sng" dirty="0"/>
              <a:t> a </a:t>
            </a:r>
            <a:r>
              <a:rPr lang="en-US" sz="3100" b="1" u="sng" dirty="0">
                <a:solidFill>
                  <a:srgbClr val="C00000"/>
                </a:solidFill>
              </a:rPr>
              <a:t>n</a:t>
            </a:r>
            <a:r>
              <a:rPr lang="en-US" sz="3100" b="1" u="sng" dirty="0"/>
              <a:t> </a:t>
            </a:r>
            <a:r>
              <a:rPr lang="en-US" sz="3100" b="1" u="sng" dirty="0" err="1"/>
              <a:t>numere</a:t>
            </a:r>
            <a:r>
              <a:rPr lang="en-US" sz="3100" b="1" u="sng" dirty="0"/>
              <a:t> </a:t>
            </a:r>
            <a:r>
              <a:rPr lang="en-US" sz="3100" b="1" dirty="0"/>
              <a:t/>
            </a:r>
            <a:br>
              <a:rPr lang="en-US" sz="3100" b="1" dirty="0"/>
            </a:br>
            <a:r>
              <a:rPr lang="it-IT" sz="3100" b="1" u="sng" dirty="0" smtClean="0"/>
              <a:t>și</a:t>
            </a:r>
            <a:r>
              <a:rPr lang="it-IT" sz="3100" b="1" u="sng" dirty="0"/>
              <a:t> calculul unei sume</a:t>
            </a:r>
            <a:r>
              <a:rPr lang="it-IT" sz="3100" b="1" dirty="0"/>
              <a:t/>
            </a:r>
            <a:br>
              <a:rPr lang="it-IT" sz="3100" b="1" dirty="0"/>
            </a:br>
            <a:r>
              <a:rPr lang="it-IT" sz="3100" b="1" dirty="0"/>
              <a:t>ALGORITMI PENTRU CALCULUL </a:t>
            </a:r>
            <a:r>
              <a:rPr lang="ro-RO" sz="3100" b="1" dirty="0" smtClean="0"/>
              <a:t/>
            </a:r>
            <a:br>
              <a:rPr lang="ro-RO" sz="3100" b="1" dirty="0" smtClean="0"/>
            </a:br>
            <a:r>
              <a:rPr lang="it-IT" sz="3100" b="1" dirty="0" smtClean="0"/>
              <a:t>UNEI </a:t>
            </a:r>
            <a:r>
              <a:rPr lang="it-IT" sz="3100" b="1" dirty="0"/>
              <a:t>SUME/*****UNUI </a:t>
            </a:r>
            <a:r>
              <a:rPr lang="it-IT" sz="3100" b="1" dirty="0" smtClean="0"/>
              <a:t>PRODUS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02734" y="3239559"/>
            <a:ext cx="5494867" cy="3178175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o-RO" b="1" dirty="0" smtClean="0">
              <a:solidFill>
                <a:srgbClr val="C00000"/>
              </a:solidFill>
            </a:endParaRPr>
          </a:p>
          <a:p>
            <a:pPr algn="l"/>
            <a:r>
              <a:rPr lang="ro-RO" sz="2800" b="1" dirty="0" smtClean="0"/>
              <a:t>întreg n, i, x</a:t>
            </a:r>
            <a:r>
              <a:rPr lang="ro-RO" sz="2800" dirty="0" smtClean="0"/>
              <a:t/>
            </a:r>
            <a:br>
              <a:rPr lang="ro-RO" sz="2800" dirty="0" smtClean="0"/>
            </a:br>
            <a:r>
              <a:rPr lang="ro-RO" sz="2800" b="1" dirty="0" smtClean="0"/>
              <a:t>citește n</a:t>
            </a:r>
            <a:r>
              <a:rPr lang="ro-RO" sz="2800" dirty="0" smtClean="0"/>
              <a:t/>
            </a:r>
            <a:br>
              <a:rPr lang="ro-RO" sz="2800" dirty="0" smtClean="0"/>
            </a:br>
            <a:r>
              <a:rPr lang="ro-RO" sz="2800" dirty="0" smtClean="0"/>
              <a:t>┌ </a:t>
            </a:r>
            <a:r>
              <a:rPr lang="ro-RO" sz="2800" b="1" dirty="0" smtClean="0"/>
              <a:t>pentru i ←1, n,1  execută</a:t>
            </a:r>
            <a:r>
              <a:rPr lang="ro-RO" sz="2800" dirty="0" smtClean="0"/>
              <a:t/>
            </a:r>
            <a:br>
              <a:rPr lang="ro-RO" sz="2800" dirty="0" smtClean="0"/>
            </a:br>
            <a:r>
              <a:rPr lang="ro-RO" sz="2800" b="1" dirty="0" smtClean="0"/>
              <a:t>       citește x</a:t>
            </a:r>
            <a:r>
              <a:rPr lang="ro-RO" sz="2800" dirty="0" smtClean="0"/>
              <a:t/>
            </a:r>
            <a:br>
              <a:rPr lang="ro-RO" sz="2800" dirty="0" smtClean="0"/>
            </a:br>
            <a:r>
              <a:rPr lang="ro-RO" sz="2800" b="1" dirty="0" smtClean="0"/>
              <a:t>       //prelucrarea numarului x</a:t>
            </a:r>
            <a:r>
              <a:rPr lang="ro-RO" sz="2800" dirty="0" smtClean="0"/>
              <a:t/>
            </a:r>
            <a:br>
              <a:rPr lang="ro-RO" sz="2800" dirty="0" smtClean="0"/>
            </a:br>
            <a:r>
              <a:rPr lang="ro-RO" sz="2800" b="1" dirty="0" smtClean="0"/>
              <a:t>└ sf</a:t>
            </a:r>
            <a:r>
              <a:rPr lang="en-US" sz="2800" b="1" dirty="0" smtClean="0"/>
              <a:t>.</a:t>
            </a:r>
            <a:r>
              <a:rPr lang="ro-RO" sz="2800" b="1" dirty="0" smtClean="0"/>
              <a:t>pentru</a:t>
            </a:r>
            <a:endParaRPr lang="en-US" sz="2800" dirty="0" smtClean="0"/>
          </a:p>
          <a:p>
            <a:pPr algn="l"/>
            <a:r>
              <a:rPr lang="ro-RO" dirty="0">
                <a:solidFill>
                  <a:srgbClr val="00B050"/>
                </a:solidFill>
              </a:rPr>
              <a:t>// </a:t>
            </a:r>
            <a:r>
              <a:rPr lang="en-US" dirty="0">
                <a:solidFill>
                  <a:srgbClr val="00B050"/>
                </a:solidFill>
              </a:rPr>
              <a:t>a</a:t>
            </a:r>
            <a:r>
              <a:rPr lang="ro-RO" dirty="0">
                <a:solidFill>
                  <a:srgbClr val="00B050"/>
                </a:solidFill>
              </a:rPr>
              <a:t>fișare </a:t>
            </a:r>
            <a:r>
              <a:rPr lang="ro-RO" dirty="0" smtClean="0">
                <a:solidFill>
                  <a:srgbClr val="00B050"/>
                </a:solidFill>
              </a:rPr>
              <a:t>rezultat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872067" y="4828646"/>
            <a:ext cx="8466" cy="88635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02734" y="3334231"/>
            <a:ext cx="2040469" cy="2769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o-RO" sz="1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ȘTIM ALGORITMUL!</a:t>
            </a:r>
            <a:endParaRPr lang="en-US" sz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6934" y="4294612"/>
            <a:ext cx="3953752" cy="1703737"/>
          </a:xfrm>
          <a:prstGeom prst="rect">
            <a:avLst/>
          </a:prstGeom>
          <a:ln w="28575">
            <a:solidFill>
              <a:srgbClr val="7030A0"/>
            </a:solidFill>
          </a:ln>
        </p:spPr>
      </p:pic>
    </p:spTree>
    <p:extLst>
      <p:ext uri="{BB962C8B-B14F-4D97-AF65-F5344CB8AC3E}">
        <p14:creationId xmlns:p14="http://schemas.microsoft.com/office/powerpoint/2010/main" val="1617723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8"/>
          <p:cNvSpPr>
            <a:spLocks noGrp="1"/>
          </p:cNvSpPr>
          <p:nvPr>
            <p:ph type="title"/>
          </p:nvPr>
        </p:nvSpPr>
        <p:spPr>
          <a:xfrm>
            <a:off x="1507066" y="76200"/>
            <a:ext cx="7298267" cy="889000"/>
          </a:xfrm>
        </p:spPr>
        <p:txBody>
          <a:bodyPr>
            <a:normAutofit/>
          </a:bodyPr>
          <a:lstStyle/>
          <a:p>
            <a:r>
              <a:rPr lang="ro-RO" altLang="en-US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citesc </a:t>
            </a:r>
            <a:r>
              <a:rPr lang="ro-RO" alt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o-RO" altLang="en-US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numere </a:t>
            </a:r>
            <a:r>
              <a:rPr lang="ro-RO" alt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en-US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la tastatură</a:t>
            </a:r>
            <a:r>
              <a:rPr lang="ro-RO" alt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o-RO" altLang="en-US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o-RO" altLang="en-US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altLang="en-US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Să se calculeze </a:t>
            </a:r>
            <a:r>
              <a:rPr lang="ro-RO" alt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suma</a:t>
            </a:r>
            <a:r>
              <a:rPr lang="ro-RO" altLang="en-US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lor</a:t>
            </a:r>
            <a:r>
              <a:rPr lang="ro-RO" alt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5920" y="76200"/>
            <a:ext cx="1228013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o-RO" b="1" dirty="0" smtClean="0">
                <a:solidFill>
                  <a:srgbClr val="19270F"/>
                </a:solidFill>
              </a:rPr>
              <a:t>PB_SUMĂ</a:t>
            </a:r>
          </a:p>
          <a:p>
            <a:pPr algn="ctr"/>
            <a:r>
              <a:rPr lang="ro-RO" b="1" dirty="0" smtClean="0">
                <a:solidFill>
                  <a:srgbClr val="19270F"/>
                </a:solidFill>
              </a:rPr>
              <a:t>1</a:t>
            </a:r>
            <a:endParaRPr lang="en-US" b="1" dirty="0">
              <a:solidFill>
                <a:srgbClr val="19270F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334115" y="767826"/>
            <a:ext cx="3931840" cy="3859295"/>
          </a:xfrm>
          <a:prstGeom prst="rect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en-US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int n, i, x, suma;</a:t>
            </a:r>
            <a:endParaRPr lang="en-US" altLang="en-US" dirty="0" smtClean="0">
              <a:cs typeface="Times New Roman" panose="02020603050405020304" pitchFamily="18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ro-RO" altLang="en-US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o-RO" altLang="en-US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cin&gt;&gt;n;</a:t>
            </a:r>
            <a:endParaRPr lang="en-US" altLang="en-US" dirty="0" smtClean="0">
              <a:cs typeface="Times New Roman" panose="02020603050405020304" pitchFamily="18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ro-RO" altLang="en-US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 suma=0;</a:t>
            </a:r>
            <a:endParaRPr lang="en-US" altLang="en-US" dirty="0" smtClean="0">
              <a:cs typeface="Times New Roman" panose="02020603050405020304" pitchFamily="18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ro-RO" altLang="en-US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 for (i=1; i&lt;=n; i++) </a:t>
            </a:r>
            <a:endParaRPr lang="en-US" altLang="en-US" b="1" dirty="0" smtClean="0">
              <a:cs typeface="Times New Roman" panose="02020603050405020304" pitchFamily="18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ro-RO" altLang="en-US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o-RO" altLang="en-US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{   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ro-RO" altLang="en-US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en-US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o-RO" altLang="en-US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cin&gt;&gt;x;</a:t>
            </a:r>
            <a:endParaRPr lang="en-US" altLang="en-US" dirty="0" smtClean="0">
              <a:cs typeface="Times New Roman" panose="02020603050405020304" pitchFamily="18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ro-RO" altLang="en-US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o-RO" altLang="en-US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suma=suma+x</a:t>
            </a:r>
            <a:r>
              <a:rPr lang="ro-RO" altLang="en-US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altLang="en-US" dirty="0" smtClean="0">
              <a:cs typeface="Times New Roman" panose="02020603050405020304" pitchFamily="18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ro-RO" altLang="en-US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o-RO" altLang="en-US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}</a:t>
            </a:r>
            <a:endParaRPr lang="en-US" altLang="en-US" b="1" dirty="0" smtClean="0">
              <a:cs typeface="Times New Roman" panose="02020603050405020304" pitchFamily="18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ro-RO" altLang="en-US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 cout&lt;&lt;suma;</a:t>
            </a:r>
            <a:endParaRPr lang="ro-RO" altLang="en-US" dirty="0" smtClean="0"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26534" y="965200"/>
            <a:ext cx="5494867" cy="3449108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800" b="1" dirty="0" smtClean="0"/>
              <a:t> </a:t>
            </a:r>
            <a:r>
              <a:rPr lang="ro-RO" sz="2800" dirty="0" smtClean="0"/>
              <a:t>întreg n, i, x</a:t>
            </a:r>
            <a:br>
              <a:rPr lang="ro-RO" sz="2800" dirty="0" smtClean="0"/>
            </a:br>
            <a:r>
              <a:rPr lang="en-US" sz="2800" dirty="0" smtClean="0"/>
              <a:t> </a:t>
            </a:r>
            <a:r>
              <a:rPr lang="ro-RO" sz="2800" dirty="0" smtClean="0"/>
              <a:t>citește n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/>
              <a:t> </a:t>
            </a:r>
            <a:r>
              <a:rPr lang="ro-RO" sz="2800" dirty="0" smtClean="0"/>
              <a:t>┌ pentru i ←1, n,1  execută</a:t>
            </a:r>
            <a:br>
              <a:rPr lang="ro-RO" sz="2800" dirty="0" smtClean="0"/>
            </a:br>
            <a:r>
              <a:rPr lang="ro-RO" sz="2800" dirty="0" smtClean="0"/>
              <a:t> </a:t>
            </a:r>
            <a:r>
              <a:rPr lang="en-US" sz="2800" dirty="0" smtClean="0"/>
              <a:t>|</a:t>
            </a:r>
            <a:r>
              <a:rPr lang="ro-RO" sz="2800" dirty="0" smtClean="0"/>
              <a:t>      citește x</a:t>
            </a:r>
            <a:br>
              <a:rPr lang="ro-RO" sz="2800" dirty="0" smtClean="0"/>
            </a:br>
            <a:r>
              <a:rPr lang="ro-RO" sz="2800" dirty="0" smtClean="0"/>
              <a:t> </a:t>
            </a:r>
            <a:r>
              <a:rPr lang="en-US" sz="2800" dirty="0" smtClean="0"/>
              <a:t>|</a:t>
            </a:r>
            <a:r>
              <a:rPr lang="ro-RO" sz="2800" dirty="0" smtClean="0"/>
              <a:t>    </a:t>
            </a:r>
            <a:r>
              <a:rPr lang="en-US" sz="2800" dirty="0" smtClean="0"/>
              <a:t> </a:t>
            </a:r>
            <a:r>
              <a:rPr lang="ro-RO" sz="2800" dirty="0" smtClean="0">
                <a:solidFill>
                  <a:srgbClr val="00B050"/>
                </a:solidFill>
              </a:rPr>
              <a:t>//prelucrarea numarului x</a:t>
            </a:r>
            <a:br>
              <a:rPr lang="ro-RO" sz="2800" dirty="0" smtClean="0">
                <a:solidFill>
                  <a:srgbClr val="00B050"/>
                </a:solidFill>
              </a:rPr>
            </a:br>
            <a:r>
              <a:rPr lang="en-US" sz="2800" dirty="0" smtClean="0"/>
              <a:t> </a:t>
            </a:r>
            <a:r>
              <a:rPr lang="ro-RO" sz="2800" dirty="0" smtClean="0"/>
              <a:t>└ sf_pentru</a:t>
            </a:r>
            <a:endParaRPr lang="en-US" sz="2800" dirty="0" smtClean="0"/>
          </a:p>
          <a:p>
            <a:pPr algn="l"/>
            <a:r>
              <a:rPr lang="en-US" sz="2800" dirty="0" smtClean="0">
                <a:solidFill>
                  <a:srgbClr val="00B050"/>
                </a:solidFill>
              </a:rPr>
              <a:t>   </a:t>
            </a:r>
            <a:r>
              <a:rPr lang="ro-RO" sz="2800" dirty="0" smtClean="0">
                <a:solidFill>
                  <a:srgbClr val="00B050"/>
                </a:solidFill>
              </a:rPr>
              <a:t>// </a:t>
            </a:r>
            <a:r>
              <a:rPr lang="en-US" sz="2800" dirty="0" smtClean="0">
                <a:solidFill>
                  <a:srgbClr val="00B050"/>
                </a:solidFill>
              </a:rPr>
              <a:t>a</a:t>
            </a:r>
            <a:r>
              <a:rPr lang="ro-RO" sz="2800" dirty="0" smtClean="0">
                <a:solidFill>
                  <a:srgbClr val="00B050"/>
                </a:solidFill>
              </a:rPr>
              <a:t>fișare rezultat</a:t>
            </a:r>
            <a:r>
              <a:rPr lang="ro-RO" dirty="0">
                <a:solidFill>
                  <a:srgbClr val="00B050"/>
                </a:solidFill>
              </a:rPr>
              <a:t/>
            </a:r>
            <a:br>
              <a:rPr lang="ro-RO" dirty="0">
                <a:solidFill>
                  <a:srgbClr val="00B050"/>
                </a:solidFill>
              </a:rPr>
            </a:b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r="54231"/>
          <a:stretch/>
        </p:blipFill>
        <p:spPr>
          <a:xfrm>
            <a:off x="471495" y="4141258"/>
            <a:ext cx="2493647" cy="2324100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0181" y="4318000"/>
            <a:ext cx="2794912" cy="2108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08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r="54608"/>
          <a:stretch/>
        </p:blipFill>
        <p:spPr>
          <a:xfrm>
            <a:off x="6284604" y="3952875"/>
            <a:ext cx="2468779" cy="290512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449" y="407905"/>
            <a:ext cx="3931840" cy="3859295"/>
          </a:xfrm>
          <a:ln w="28575">
            <a:solidFill>
              <a:schemeClr val="accent2">
                <a:lumMod val="60000"/>
                <a:lumOff val="40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o-RO" alt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Să </a:t>
            </a:r>
            <a:r>
              <a:rPr lang="ro-RO" altLang="en-US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calculeze </a:t>
            </a:r>
            <a:r>
              <a:rPr lang="ro-RO" alt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suma</a:t>
            </a:r>
            <a:r>
              <a:rPr lang="ro-RO" altLang="en-US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lor.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o-RO" alt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o-RO" alt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 n</a:t>
            </a:r>
            <a:r>
              <a:rPr lang="ro-RO" alt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i, x, suma</a:t>
            </a:r>
            <a:r>
              <a:rPr lang="ro-RO" alt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o-RO" alt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o-RO" alt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cin&gt;&gt;n;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o-RO" alt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suma=0;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o-RO" alt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for (i=1; i&lt;=n; i++) </a:t>
            </a:r>
            <a:endParaRPr kumimoji="0" lang="en-US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o-RO" alt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o-RO" alt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  </a:t>
            </a:r>
            <a:r>
              <a:rPr lang="ro-RO" alt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cin</a:t>
            </a:r>
            <a:r>
              <a:rPr lang="ro-RO" alt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&gt;&gt;x;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o-RO" alt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o-RO" alt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o-RO" alt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suma=suma+x</a:t>
            </a:r>
            <a:r>
              <a:rPr lang="ro-RO" alt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o-RO" alt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o-RO" alt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}</a:t>
            </a:r>
            <a:endParaRPr kumimoji="0" lang="en-US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o-RO" alt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cout&lt;&lt;suma;</a:t>
            </a:r>
            <a:endParaRPr kumimoji="0" lang="ro-RO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5503630" y="1588"/>
            <a:ext cx="6688370" cy="192280"/>
          </a:xfrm>
        </p:spPr>
        <p:txBody>
          <a:bodyPr>
            <a:normAutofit fontScale="90000"/>
          </a:bodyPr>
          <a:lstStyle/>
          <a:p>
            <a:r>
              <a:rPr lang="ro-RO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citesc n numere </a:t>
            </a:r>
            <a:r>
              <a:rPr lang="ro-RO" alt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ro-RO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tastatură</a:t>
            </a:r>
            <a:r>
              <a:rPr lang="ro-RO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21666" y="558800"/>
            <a:ext cx="1228013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o-RO" b="1" dirty="0" smtClean="0">
                <a:solidFill>
                  <a:srgbClr val="19270F"/>
                </a:solidFill>
              </a:rPr>
              <a:t>PB_SUMĂ</a:t>
            </a:r>
          </a:p>
          <a:p>
            <a:pPr algn="ctr"/>
            <a:r>
              <a:rPr lang="ro-RO" b="1" dirty="0">
                <a:solidFill>
                  <a:srgbClr val="19270F"/>
                </a:solidFill>
              </a:rPr>
              <a:t>2</a:t>
            </a:r>
            <a:endParaRPr lang="en-US" b="1" dirty="0">
              <a:solidFill>
                <a:srgbClr val="19270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49679" y="229944"/>
            <a:ext cx="6749877" cy="3785652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o-RO" altLang="en-US" sz="2400" b="1" dirty="0" smtClean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Să </a:t>
            </a:r>
            <a:r>
              <a:rPr lang="ro-RO" altLang="en-US" sz="2400" b="1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calculeze </a:t>
            </a:r>
            <a:r>
              <a:rPr lang="ro-RO" altLang="en-US" sz="2400" b="1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media </a:t>
            </a:r>
            <a:r>
              <a:rPr lang="ro-RO" altLang="en-US" sz="2400" b="1" dirty="0" smtClean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aritmetică </a:t>
            </a:r>
            <a:r>
              <a:rPr lang="ro-RO" altLang="en-US" sz="2400" b="1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numerelor citite.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o-RO" alt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 i</a:t>
            </a:r>
            <a:r>
              <a:rPr lang="ro-RO" alt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n, x, suma; </a:t>
            </a:r>
            <a:r>
              <a:rPr lang="ro-RO" alt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float </a:t>
            </a:r>
            <a:r>
              <a:rPr lang="ro-RO" alt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ma;</a:t>
            </a:r>
            <a:endParaRPr kumimoji="0" lang="en-US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o-RO" alt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cin&gt;&gt;n;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o-RO" alt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suma=0;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o-RO" alt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(i=1; i&lt;=n; i++) </a:t>
            </a:r>
            <a:endParaRPr kumimoji="0" lang="en-US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o-RO" alt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o-RO" alt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  </a:t>
            </a:r>
            <a:r>
              <a:rPr lang="ro-RO" alt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cin</a:t>
            </a:r>
            <a:r>
              <a:rPr lang="ro-RO" alt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&gt;&gt;x;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o-RO" alt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o-RO" alt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o-RO" alt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suma=suma+x</a:t>
            </a:r>
            <a:r>
              <a:rPr lang="ro-RO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kumimoji="0" lang="en-US" altLang="en-US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o-RO" alt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o-RO" alt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}</a:t>
            </a:r>
            <a:endParaRPr kumimoji="0" lang="en-US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o-RO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ma=(float</a:t>
            </a:r>
            <a:r>
              <a:rPr lang="ro-RO" alt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suma/n</a:t>
            </a:r>
            <a:r>
              <a:rPr lang="ro-RO" alt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kumimoji="0" lang="en-US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o-RO" alt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ro-RO" alt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&lt;&lt;"Media aritmetica a numerelor este = "&lt;&lt;</a:t>
            </a:r>
            <a:r>
              <a:rPr lang="ro-RO" alt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</a:t>
            </a:r>
            <a:r>
              <a:rPr lang="ro-RO" alt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kumimoji="0" lang="ro-RO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8984" y="102659"/>
            <a:ext cx="1893987" cy="2769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o-RO" sz="1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ȘTIM ALGORITMUL!</a:t>
            </a:r>
            <a:endParaRPr lang="en-US" sz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24789" y="3867628"/>
            <a:ext cx="1058333" cy="4001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o-RO" sz="1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ȘTIM </a:t>
            </a:r>
          </a:p>
          <a:p>
            <a:pPr algn="ctr"/>
            <a:r>
              <a:rPr lang="ro-RO" sz="1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ALGORITMUL! </a:t>
            </a:r>
            <a:endParaRPr lang="en-US" sz="1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23866" y="4380332"/>
            <a:ext cx="3361267" cy="258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14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182" y="659064"/>
            <a:ext cx="3131618" cy="3764890"/>
          </a:xfrm>
          <a:ln w="28575">
            <a:solidFill>
              <a:schemeClr val="bg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o-RO" alt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Să </a:t>
            </a:r>
            <a:r>
              <a:rPr lang="ro-RO" alt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calculeze suma lor.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o-RO" alt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o-RO" alt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 n</a:t>
            </a:r>
            <a:r>
              <a:rPr lang="ro-RO" alt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i, x, </a:t>
            </a:r>
            <a:r>
              <a:rPr lang="ro-RO" alt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suma</a:t>
            </a:r>
            <a:r>
              <a:rPr lang="ro-RO" alt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o-RO" alt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o-RO" alt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cin&gt;&gt;n;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o-RO" alt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o-RO" alt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suma=0;</a:t>
            </a:r>
            <a:endParaRPr kumimoji="0" lang="en-US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o-RO" alt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for (i=1; i&lt;=n; i++) 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o-RO" alt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o-RO" alt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o-RO" alt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cin</a:t>
            </a:r>
            <a:r>
              <a:rPr lang="ro-RO" alt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&gt;&gt;x;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o-RO" alt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o-RO" alt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o-RO" alt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suma=suma+x;</a:t>
            </a:r>
            <a:endParaRPr kumimoji="0" lang="en-US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o-RO" alt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}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o-RO" alt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cout&lt;&lt;suma;</a:t>
            </a:r>
            <a:endParaRPr kumimoji="0" lang="ro-RO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446867" y="102659"/>
            <a:ext cx="10515600" cy="202142"/>
          </a:xfrm>
        </p:spPr>
        <p:txBody>
          <a:bodyPr>
            <a:normAutofit fontScale="90000"/>
          </a:bodyPr>
          <a:lstStyle/>
          <a:p>
            <a:r>
              <a:rPr lang="ro-RO" alt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citesc n numere naturale de la tastatură.</a:t>
            </a:r>
            <a:endParaRPr lang="en-US" sz="2800" dirty="0"/>
          </a:p>
        </p:txBody>
      </p:sp>
      <p:sp>
        <p:nvSpPr>
          <p:cNvPr id="2" name="Rectangle 1"/>
          <p:cNvSpPr/>
          <p:nvPr/>
        </p:nvSpPr>
        <p:spPr>
          <a:xfrm>
            <a:off x="3225800" y="406930"/>
            <a:ext cx="9211733" cy="5921621"/>
          </a:xfrm>
          <a:prstGeom prst="rect">
            <a:avLst/>
          </a:prstGeom>
          <a:ln w="28575">
            <a:solidFill>
              <a:srgbClr val="FF0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o-RO" sz="2000" b="1" spc="10" dirty="0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citesc n numere de la tastatură. </a:t>
            </a:r>
            <a:endParaRPr lang="en-US" sz="20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o-RO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Să se calculeze </a:t>
            </a:r>
            <a:r>
              <a:rPr lang="ro-RO" sz="2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suma numerelor pare </a:t>
            </a:r>
            <a:r>
              <a:rPr lang="ro-RO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și  </a:t>
            </a:r>
            <a:r>
              <a:rPr lang="ro-RO" sz="2000" b="1" u="sng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suma </a:t>
            </a:r>
            <a:r>
              <a:rPr lang="ro-RO" sz="2000" b="1" u="sng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numerelor </a:t>
            </a:r>
            <a:r>
              <a:rPr lang="ro-RO" sz="2000" b="1" u="sng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impare</a:t>
            </a:r>
            <a:r>
              <a:rPr lang="ro-RO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o-RO" sz="2000" dirty="0" smtClean="0"/>
              <a:t>int </a:t>
            </a:r>
            <a:r>
              <a:rPr lang="ro-RO" sz="2000" dirty="0"/>
              <a:t>n, i, x, </a:t>
            </a:r>
            <a:r>
              <a:rPr lang="ro-RO" sz="2000" b="1" dirty="0">
                <a:solidFill>
                  <a:srgbClr val="C00000"/>
                </a:solidFill>
              </a:rPr>
              <a:t>s_pare</a:t>
            </a:r>
            <a:r>
              <a:rPr lang="ro-RO" sz="2000" dirty="0"/>
              <a:t>, </a:t>
            </a:r>
            <a:r>
              <a:rPr lang="ro-RO" sz="2000" b="1" dirty="0" smtClean="0">
                <a:solidFill>
                  <a:srgbClr val="002060"/>
                </a:solidFill>
              </a:rPr>
              <a:t>s_imp</a:t>
            </a:r>
            <a:r>
              <a:rPr lang="ro-RO" sz="2000" dirty="0" smtClean="0"/>
              <a:t>;</a:t>
            </a:r>
            <a:endParaRPr lang="en-US" sz="2000" dirty="0"/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o-RO" sz="2000" dirty="0"/>
              <a:t>cin&gt;&gt;n;</a:t>
            </a:r>
            <a:endParaRPr lang="en-US" sz="2000" dirty="0"/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o-RO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s_pare=0;</a:t>
            </a:r>
            <a:endParaRPr lang="en-US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o-RO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s_imp=0</a:t>
            </a:r>
            <a:r>
              <a:rPr lang="ro-RO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en-US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o-RO" sz="2400" b="1" dirty="0"/>
              <a:t>for (i=1; i&lt;=n; i++)</a:t>
            </a:r>
            <a:endParaRPr lang="en-US" sz="2400" b="1" dirty="0"/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o-RO" sz="2000" spc="10" dirty="0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000" spc="10" dirty="0" smtClean="0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400" b="1" spc="10" dirty="0" smtClean="0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endParaRPr lang="en-US" sz="2400" b="1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340">
              <a:lnSpc>
                <a:spcPct val="115000"/>
              </a:lnSpc>
              <a:spcAft>
                <a:spcPts val="0"/>
              </a:spcAft>
            </a:pPr>
            <a:r>
              <a:rPr lang="ro-RO" sz="2000" b="1" spc="10" dirty="0" smtClean="0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000" b="1" spc="10" dirty="0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cin&gt;&gt;x;</a:t>
            </a:r>
            <a:endParaRPr lang="en-US" sz="2000" b="1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340">
              <a:lnSpc>
                <a:spcPct val="115000"/>
              </a:lnSpc>
              <a:spcAft>
                <a:spcPts val="0"/>
              </a:spcAft>
            </a:pPr>
            <a:r>
              <a:rPr lang="ro-RO" sz="2000" b="1" spc="10" dirty="0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if </a:t>
            </a:r>
            <a:r>
              <a:rPr lang="ro-RO" sz="2000" b="1" spc="1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o-RO" sz="2000" b="1" spc="1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 %2 ==</a:t>
            </a:r>
            <a:r>
              <a:rPr lang="ro-RO" sz="2000" b="1" spc="1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0) </a:t>
            </a:r>
            <a:endParaRPr lang="ro-RO" sz="2000" b="1" spc="1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00"/>
              </a:highligh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340">
              <a:lnSpc>
                <a:spcPct val="115000"/>
              </a:lnSpc>
              <a:spcAft>
                <a:spcPts val="0"/>
              </a:spcAft>
            </a:pPr>
            <a:r>
              <a:rPr lang="ro-RO" sz="2000" dirty="0"/>
              <a:t>        </a:t>
            </a:r>
            <a:r>
              <a:rPr lang="ro-RO" sz="2000" b="1" spc="1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000" b="1" spc="1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s_pare=s_pare + x</a:t>
            </a:r>
            <a:r>
              <a:rPr lang="ro-RO" sz="2000" b="1" spc="10" dirty="0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o-RO" sz="2000" b="1" spc="10" dirty="0">
                <a:solidFill>
                  <a:schemeClr val="accent5">
                    <a:lumMod val="50000"/>
                  </a:schemeClr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o-RO" sz="2000" b="1" spc="10" dirty="0" smtClean="0">
                <a:solidFill>
                  <a:schemeClr val="accent5">
                    <a:lumMod val="50000"/>
                  </a:schemeClr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o-RO" sz="1600" dirty="0" smtClean="0"/>
              <a:t>// </a:t>
            </a:r>
            <a:r>
              <a:rPr lang="ro-RO" sz="1600" dirty="0"/>
              <a:t>daca valoarea x este pară, calculează suma </a:t>
            </a:r>
            <a:r>
              <a:rPr lang="ro-RO" sz="1600" dirty="0" smtClean="0"/>
              <a:t>numerelor </a:t>
            </a:r>
            <a:r>
              <a:rPr lang="ro-RO" sz="1600" dirty="0">
                <a:solidFill>
                  <a:srgbClr val="C00000"/>
                </a:solidFill>
              </a:rPr>
              <a:t>pare</a:t>
            </a:r>
            <a:endParaRPr lang="en-US" sz="1600" dirty="0">
              <a:solidFill>
                <a:srgbClr val="C00000"/>
              </a:solidFill>
            </a:endParaRPr>
          </a:p>
          <a:p>
            <a:pPr marL="180340">
              <a:lnSpc>
                <a:spcPct val="115000"/>
              </a:lnSpc>
              <a:spcAft>
                <a:spcPts val="0"/>
              </a:spcAft>
            </a:pPr>
            <a:r>
              <a:rPr lang="ro-RO" sz="2000" spc="10" dirty="0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000" b="1" spc="10" dirty="0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  <a:endParaRPr lang="en-US" sz="2000" b="1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340">
              <a:lnSpc>
                <a:spcPct val="115000"/>
              </a:lnSpc>
              <a:spcAft>
                <a:spcPts val="0"/>
              </a:spcAft>
            </a:pPr>
            <a:r>
              <a:rPr lang="ro-RO" sz="2000" dirty="0" smtClean="0"/>
              <a:t>        </a:t>
            </a:r>
            <a:r>
              <a:rPr lang="ro-RO" sz="2000" spc="10" dirty="0" smtClean="0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000" b="1" spc="10" dirty="0" smtClean="0">
                <a:solidFill>
                  <a:srgbClr val="00206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s_imp=s_imp + x;          </a:t>
            </a:r>
            <a:r>
              <a:rPr lang="ro-RO" sz="1600" dirty="0" smtClean="0"/>
              <a:t>// </a:t>
            </a:r>
            <a:r>
              <a:rPr lang="ro-RO" sz="1600" dirty="0"/>
              <a:t>daca valoarea x este </a:t>
            </a:r>
            <a:r>
              <a:rPr lang="ro-RO" sz="1600" dirty="0" smtClean="0"/>
              <a:t>impară</a:t>
            </a:r>
            <a:r>
              <a:rPr lang="ro-RO" sz="1600" dirty="0"/>
              <a:t>, calculează suma numerelor </a:t>
            </a:r>
            <a:r>
              <a:rPr lang="ro-RO" sz="1600" dirty="0" smtClean="0">
                <a:solidFill>
                  <a:schemeClr val="tx2">
                    <a:lumMod val="50000"/>
                  </a:schemeClr>
                </a:solidFill>
              </a:rPr>
              <a:t>impare</a:t>
            </a:r>
            <a:endParaRPr lang="en-US" sz="1600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o-RO" sz="2000" spc="10" dirty="0" smtClean="0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400" spc="10" dirty="0" smtClean="0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400" b="1" spc="10" dirty="0" smtClean="0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sz="2400" b="1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o-RO" sz="2000" dirty="0"/>
              <a:t>cout&lt;&lt;"Suma </a:t>
            </a:r>
            <a:r>
              <a:rPr lang="ro-RO" sz="2000" dirty="0" smtClean="0"/>
              <a:t>numerelor </a:t>
            </a:r>
            <a:r>
              <a:rPr lang="ro-RO" sz="2000" dirty="0"/>
              <a:t>pare este = "&lt;&lt;</a:t>
            </a:r>
            <a:r>
              <a:rPr lang="ro-RO" sz="2000" b="1" dirty="0">
                <a:solidFill>
                  <a:srgbClr val="C00000"/>
                </a:solidFill>
              </a:rPr>
              <a:t>s_pare</a:t>
            </a:r>
            <a:r>
              <a:rPr lang="ro-RO" sz="2000" dirty="0"/>
              <a:t>&lt;&lt;endl;</a:t>
            </a:r>
            <a:endParaRPr lang="en-US" sz="2000" dirty="0"/>
          </a:p>
          <a:p>
            <a:r>
              <a:rPr lang="ro-RO" sz="2000" dirty="0"/>
              <a:t>cout&lt;&lt;"Suma numerelor impare este = "&lt;&lt;</a:t>
            </a:r>
            <a:r>
              <a:rPr lang="ro-RO" sz="2000" b="1" dirty="0" smtClean="0">
                <a:solidFill>
                  <a:srgbClr val="002060"/>
                </a:solidFill>
              </a:rPr>
              <a:t>s_imp</a:t>
            </a:r>
            <a:r>
              <a:rPr lang="ro-RO" sz="2000" dirty="0" smtClean="0"/>
              <a:t>;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0494729" y="456394"/>
            <a:ext cx="1228013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o-RO" b="1" dirty="0" smtClean="0">
                <a:solidFill>
                  <a:srgbClr val="19270F"/>
                </a:solidFill>
              </a:rPr>
              <a:t>PB_SUMĂ</a:t>
            </a:r>
          </a:p>
          <a:p>
            <a:pPr algn="ctr"/>
            <a:r>
              <a:rPr lang="ro-RO" b="1" dirty="0" smtClean="0">
                <a:solidFill>
                  <a:srgbClr val="19270F"/>
                </a:solidFill>
              </a:rPr>
              <a:t>3</a:t>
            </a:r>
            <a:endParaRPr lang="en-US" b="1" dirty="0">
              <a:solidFill>
                <a:srgbClr val="19270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4182" y="411007"/>
            <a:ext cx="1893987" cy="2769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o-RO" sz="1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ȘTIM ALGORITMUL!</a:t>
            </a:r>
            <a:endParaRPr lang="en-US" sz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61218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2599" y="525469"/>
            <a:ext cx="6925734" cy="605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o-RO" sz="2400" dirty="0" smtClean="0"/>
              <a:t>int </a:t>
            </a:r>
            <a:r>
              <a:rPr lang="ro-RO" sz="2400" dirty="0"/>
              <a:t>n, i, x, </a:t>
            </a:r>
            <a:r>
              <a:rPr lang="ro-RO" sz="2400" b="1" dirty="0" smtClean="0">
                <a:solidFill>
                  <a:srgbClr val="C00000"/>
                </a:solidFill>
              </a:rPr>
              <a:t>s_pare</a:t>
            </a:r>
            <a:r>
              <a:rPr lang="ro-RO" sz="2400" dirty="0" smtClean="0"/>
              <a:t>, </a:t>
            </a:r>
            <a:r>
              <a:rPr lang="ro-RO" sz="2400" b="1" dirty="0" smtClean="0">
                <a:solidFill>
                  <a:srgbClr val="002060"/>
                </a:solidFill>
              </a:rPr>
              <a:t>s_imp</a:t>
            </a:r>
            <a:r>
              <a:rPr lang="ro-RO" sz="2400" dirty="0" smtClean="0"/>
              <a:t>;</a:t>
            </a:r>
            <a:endParaRPr lang="en-US" sz="2400" dirty="0"/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o-RO" sz="2400" dirty="0"/>
              <a:t>cin&gt;&gt;n;</a:t>
            </a:r>
            <a:endParaRPr lang="en-US" sz="2400" dirty="0"/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o-RO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s_pare=0;</a:t>
            </a:r>
            <a:endParaRPr lang="en-US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o-RO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s_imp=0</a:t>
            </a:r>
            <a:r>
              <a:rPr lang="ro-RO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en-US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o-RO" sz="2600" b="1" dirty="0"/>
              <a:t>for (i=1; i&lt;=n; i++)</a:t>
            </a:r>
            <a:endParaRPr lang="en-US" sz="2600" b="1" dirty="0"/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o-RO" sz="2400" spc="10" dirty="0" smtClean="0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600" b="1" spc="10" dirty="0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endParaRPr lang="en-US" sz="2600" b="1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340">
              <a:lnSpc>
                <a:spcPct val="115000"/>
              </a:lnSpc>
              <a:spcAft>
                <a:spcPts val="0"/>
              </a:spcAft>
            </a:pPr>
            <a:r>
              <a:rPr lang="ro-RO" sz="2400" spc="10" dirty="0" smtClean="0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o-RO" sz="2400" spc="10" dirty="0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cin&gt;&gt;x;</a:t>
            </a:r>
            <a:endParaRPr lang="en-US" sz="2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340">
              <a:lnSpc>
                <a:spcPct val="115000"/>
              </a:lnSpc>
              <a:spcAft>
                <a:spcPts val="0"/>
              </a:spcAft>
            </a:pPr>
            <a:r>
              <a:rPr lang="ro-RO" sz="2400" b="1" spc="10" dirty="0" smtClean="0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o-RO" sz="2400" b="1" spc="10" dirty="0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ro-RO" sz="2400" b="1" spc="1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(x%2==0) </a:t>
            </a:r>
            <a:endParaRPr lang="ro-RO" sz="2400" b="1" spc="1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00"/>
              </a:highligh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340">
              <a:lnSpc>
                <a:spcPct val="115000"/>
              </a:lnSpc>
              <a:spcAft>
                <a:spcPts val="0"/>
              </a:spcAft>
            </a:pPr>
            <a:r>
              <a:rPr lang="ro-RO" sz="2400" dirty="0"/>
              <a:t>        </a:t>
            </a:r>
            <a:r>
              <a:rPr lang="ro-RO" sz="2400" b="1" spc="1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400" b="1" spc="1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s_pare=s_pare + x</a:t>
            </a:r>
            <a:r>
              <a:rPr lang="ro-RO" sz="2400" b="1" spc="10" dirty="0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o-RO" sz="2400" b="1" spc="10" dirty="0" smtClean="0">
              <a:highlight>
                <a:srgbClr val="FFFF00"/>
              </a:highligh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340">
              <a:lnSpc>
                <a:spcPct val="115000"/>
              </a:lnSpc>
              <a:spcAft>
                <a:spcPts val="0"/>
              </a:spcAft>
            </a:pPr>
            <a:r>
              <a:rPr lang="ro-RO" sz="2400" b="1" spc="10" dirty="0" smtClean="0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else</a:t>
            </a:r>
            <a:endParaRPr lang="en-US" sz="2400" b="1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340">
              <a:lnSpc>
                <a:spcPct val="115000"/>
              </a:lnSpc>
              <a:spcAft>
                <a:spcPts val="0"/>
              </a:spcAft>
            </a:pPr>
            <a:r>
              <a:rPr lang="ro-RO" sz="2400" dirty="0"/>
              <a:t>        </a:t>
            </a:r>
            <a:r>
              <a:rPr lang="ro-RO" sz="2400" spc="10" dirty="0" smtClean="0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400" b="1" spc="10" dirty="0" smtClean="0">
                <a:solidFill>
                  <a:schemeClr val="tx2">
                    <a:lumMod val="50000"/>
                  </a:schemeClr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s_imp=s_imp + x</a:t>
            </a:r>
            <a:r>
              <a:rPr lang="ro-RO" sz="2400" b="1" spc="10" dirty="0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o-RO" sz="2400" b="1" spc="10" dirty="0">
                <a:solidFill>
                  <a:schemeClr val="tx2">
                    <a:lumMod val="50000"/>
                  </a:schemeClr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o-RO" sz="2400" b="1" spc="10" dirty="0" smtClean="0">
              <a:solidFill>
                <a:schemeClr val="tx2">
                  <a:lumMod val="50000"/>
                </a:schemeClr>
              </a:solidFill>
              <a:highlight>
                <a:srgbClr val="FFFF00"/>
              </a:highligh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340">
              <a:lnSpc>
                <a:spcPct val="115000"/>
              </a:lnSpc>
              <a:spcAft>
                <a:spcPts val="0"/>
              </a:spcAft>
            </a:pPr>
            <a:r>
              <a:rPr lang="ro-RO" sz="2600" b="1" spc="10" dirty="0" smtClean="0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sz="2600" b="1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o-RO" sz="2400" dirty="0"/>
              <a:t>cout&lt;&lt;"Suma valorilor pare este = "&lt;&lt;</a:t>
            </a:r>
            <a:r>
              <a:rPr lang="ro-RO" sz="2400" b="1" dirty="0">
                <a:solidFill>
                  <a:srgbClr val="C00000"/>
                </a:solidFill>
              </a:rPr>
              <a:t>s_pare</a:t>
            </a:r>
            <a:r>
              <a:rPr lang="ro-RO" sz="2400" dirty="0"/>
              <a:t>&lt;&lt;endl;</a:t>
            </a:r>
            <a:endParaRPr lang="en-US" sz="2400" dirty="0"/>
          </a:p>
          <a:p>
            <a:r>
              <a:rPr lang="ro-RO" sz="2400" dirty="0"/>
              <a:t>cout&lt;&lt;"Suma valorilor impare este = "&lt;&lt;</a:t>
            </a:r>
            <a:r>
              <a:rPr lang="ro-RO" sz="2400" b="1" dirty="0" smtClean="0">
                <a:solidFill>
                  <a:srgbClr val="002060"/>
                </a:solidFill>
              </a:rPr>
              <a:t>s_imp</a:t>
            </a:r>
            <a:r>
              <a:rPr lang="ro-RO" sz="2400" dirty="0" smtClean="0"/>
              <a:t>;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0053" y="1088670"/>
            <a:ext cx="6157494" cy="32921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850329" y="83861"/>
            <a:ext cx="1228013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o-RO" b="1" dirty="0" smtClean="0">
                <a:solidFill>
                  <a:srgbClr val="19270F"/>
                </a:solidFill>
              </a:rPr>
              <a:t>PB_SUMĂ</a:t>
            </a:r>
          </a:p>
          <a:p>
            <a:pPr algn="ctr"/>
            <a:r>
              <a:rPr lang="ro-RO" b="1" dirty="0" smtClean="0">
                <a:solidFill>
                  <a:srgbClr val="19270F"/>
                </a:solidFill>
              </a:rPr>
              <a:t>3</a:t>
            </a:r>
            <a:endParaRPr lang="en-US" b="1" dirty="0">
              <a:solidFill>
                <a:srgbClr val="19270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526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4506" y="479070"/>
            <a:ext cx="6157494" cy="329212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158065" y="-63540"/>
            <a:ext cx="8562975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o-RO" sz="2000" b="1" u="dbl" spc="10" dirty="0" smtClean="0">
                <a:solidFill>
                  <a:srgbClr val="8640A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Citirea și prelucrarea pe rând a n numere </a:t>
            </a:r>
            <a:r>
              <a:rPr lang="ro-RO" sz="2000" b="1" u="dbl" spc="10" dirty="0" smtClean="0">
                <a:solidFill>
                  <a:srgbClr val="24678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ro-RO" sz="2000" b="1" u="dbl" spc="10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numărare</a:t>
            </a:r>
            <a:endParaRPr lang="en-US" sz="1600" dirty="0" smtClean="0">
              <a:solidFill>
                <a:schemeClr val="accent6">
                  <a:lumMod val="5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7906" y="4371549"/>
            <a:ext cx="5494867" cy="2486451"/>
          </a:xfrm>
          <a:prstGeom prst="rect">
            <a:avLst/>
          </a:prstGeom>
          <a:ln>
            <a:solidFill>
              <a:srgbClr val="FFFF00"/>
            </a:solidFill>
            <a:prstDash val="dash"/>
          </a:ln>
          <a:effectLst>
            <a:glow rad="228600">
              <a:srgbClr val="FFFF00">
                <a:alpha val="40000"/>
              </a:srgbClr>
            </a:glow>
          </a:effectLst>
        </p:spPr>
      </p:pic>
      <p:sp>
        <p:nvSpPr>
          <p:cNvPr id="6" name="TextBox 5"/>
          <p:cNvSpPr txBox="1"/>
          <p:nvPr/>
        </p:nvSpPr>
        <p:spPr>
          <a:xfrm>
            <a:off x="10210800" y="599143"/>
            <a:ext cx="1831973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o-RO" b="1" dirty="0" smtClean="0">
                <a:solidFill>
                  <a:srgbClr val="19270F"/>
                </a:solidFill>
              </a:rPr>
              <a:t>PB_SUMĂ</a:t>
            </a:r>
          </a:p>
          <a:p>
            <a:pPr algn="ctr"/>
            <a:r>
              <a:rPr lang="ro-RO" b="1" dirty="0" smtClean="0">
                <a:solidFill>
                  <a:srgbClr val="19270F"/>
                </a:solidFill>
              </a:rPr>
              <a:t>4_numărare</a:t>
            </a:r>
            <a:endParaRPr lang="en-US" b="1" dirty="0">
              <a:solidFill>
                <a:srgbClr val="19270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17265"/>
            <a:ext cx="9364133" cy="5638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o-RO" b="1" spc="10" dirty="0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citesc n numere de la tastatură. </a:t>
            </a:r>
            <a:endParaRPr lang="en-US" sz="16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o-RO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Să se calculeze </a:t>
            </a:r>
            <a:r>
              <a:rPr lang="ro-RO" b="1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câte </a:t>
            </a:r>
            <a:r>
              <a:rPr lang="ro-RO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numere pare </a:t>
            </a:r>
            <a:r>
              <a:rPr lang="ro-RO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și  </a:t>
            </a:r>
            <a:r>
              <a:rPr lang="ro-RO" b="1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câte</a:t>
            </a:r>
            <a:r>
              <a:rPr lang="ro-RO" b="1" u="sng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o-RO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numere impare </a:t>
            </a:r>
            <a:r>
              <a:rPr lang="ro-RO" b="1" u="sng" dirty="0" smtClean="0">
                <a:solidFill>
                  <a:srgbClr val="19270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sunt</a:t>
            </a:r>
            <a:r>
              <a:rPr lang="ro-RO" b="1" dirty="0" smtClean="0">
                <a:solidFill>
                  <a:srgbClr val="19270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b="1" dirty="0">
              <a:solidFill>
                <a:srgbClr val="19270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o-RO" sz="2000" dirty="0" smtClean="0"/>
              <a:t>int </a:t>
            </a:r>
            <a:r>
              <a:rPr lang="ro-RO" sz="2000" dirty="0"/>
              <a:t>n, i, x, </a:t>
            </a:r>
            <a:r>
              <a:rPr lang="ro-RO" sz="2000" b="1" dirty="0" smtClean="0">
                <a:solidFill>
                  <a:schemeClr val="accent6">
                    <a:lumMod val="50000"/>
                  </a:schemeClr>
                </a:solidFill>
              </a:rPr>
              <a:t>par</a:t>
            </a:r>
            <a:r>
              <a:rPr lang="ro-RO" sz="2000" dirty="0" smtClean="0"/>
              <a:t>,</a:t>
            </a:r>
            <a:r>
              <a:rPr lang="ro-RO" sz="2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o-RO" sz="2000" b="1" dirty="0" smtClean="0">
                <a:solidFill>
                  <a:schemeClr val="accent6">
                    <a:lumMod val="50000"/>
                  </a:schemeClr>
                </a:solidFill>
              </a:rPr>
              <a:t>imp</a:t>
            </a:r>
            <a:r>
              <a:rPr lang="ro-RO" sz="2000" dirty="0" smtClean="0"/>
              <a:t>;</a:t>
            </a:r>
            <a:endParaRPr lang="en-US" sz="2000" dirty="0"/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o-RO" sz="2000" dirty="0"/>
              <a:t>cin&gt;&gt;n;</a:t>
            </a:r>
            <a:endParaRPr lang="en-US" sz="2000" dirty="0"/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o-RO" sz="2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par=0</a:t>
            </a:r>
            <a:r>
              <a:rPr lang="ro-RO" sz="2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en-US" sz="20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o-RO" sz="2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imp=0</a:t>
            </a:r>
            <a:r>
              <a:rPr lang="ro-RO" sz="2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en-US" sz="20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o-RO" sz="2000" b="1" dirty="0"/>
              <a:t>for (i=1; i&lt;=n; i++)</a:t>
            </a:r>
            <a:endParaRPr lang="en-US" sz="2000" b="1" dirty="0"/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o-RO" sz="2000" spc="10" dirty="0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000" b="1" spc="10" dirty="0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endParaRPr lang="en-US" sz="2000" b="1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340">
              <a:lnSpc>
                <a:spcPct val="115000"/>
              </a:lnSpc>
              <a:spcAft>
                <a:spcPts val="0"/>
              </a:spcAft>
            </a:pPr>
            <a:r>
              <a:rPr lang="ro-RO" sz="2000" spc="10" dirty="0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cin&gt;&gt;x;</a:t>
            </a:r>
            <a:endParaRPr lang="en-US" sz="20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340">
              <a:lnSpc>
                <a:spcPct val="115000"/>
              </a:lnSpc>
              <a:spcAft>
                <a:spcPts val="0"/>
              </a:spcAft>
            </a:pPr>
            <a:r>
              <a:rPr lang="ro-RO" sz="2000" b="1" spc="10" dirty="0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if </a:t>
            </a:r>
            <a:r>
              <a:rPr lang="ro-RO" sz="2000" b="1" spc="1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(x%2==0) </a:t>
            </a:r>
            <a:endParaRPr lang="ro-RO" sz="2000" b="1" spc="1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00"/>
              </a:highligh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340">
              <a:lnSpc>
                <a:spcPct val="115000"/>
              </a:lnSpc>
              <a:spcAft>
                <a:spcPts val="0"/>
              </a:spcAft>
            </a:pPr>
            <a:r>
              <a:rPr lang="ro-RO" sz="2000" dirty="0"/>
              <a:t> </a:t>
            </a:r>
            <a:r>
              <a:rPr lang="ro-RO" sz="2000" dirty="0" smtClean="0"/>
              <a:t>       </a:t>
            </a:r>
            <a:r>
              <a:rPr lang="ro-RO" sz="2000" b="1" spc="10" dirty="0" smtClean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par=par+1;</a:t>
            </a:r>
            <a:r>
              <a:rPr lang="ro-RO" sz="2000" dirty="0"/>
              <a:t>             </a:t>
            </a:r>
            <a:r>
              <a:rPr lang="ro-RO" sz="1200" dirty="0" smtClean="0"/>
              <a:t>// </a:t>
            </a:r>
            <a:r>
              <a:rPr lang="ro-RO" sz="1200" dirty="0"/>
              <a:t>daca valoarea x este pară, </a:t>
            </a:r>
            <a:r>
              <a:rPr lang="ro-RO" sz="1200" dirty="0" smtClean="0"/>
              <a:t>contorizez </a:t>
            </a:r>
            <a:r>
              <a:rPr lang="ro-RO" sz="1200" b="1" dirty="0" smtClean="0">
                <a:solidFill>
                  <a:srgbClr val="C00000"/>
                </a:solidFill>
              </a:rPr>
              <a:t>câte</a:t>
            </a:r>
            <a:r>
              <a:rPr lang="ro-RO" sz="1200" dirty="0" smtClean="0"/>
              <a:t> valori </a:t>
            </a:r>
            <a:r>
              <a:rPr lang="ro-RO" sz="1200" b="1" dirty="0" smtClean="0">
                <a:solidFill>
                  <a:srgbClr val="C00000"/>
                </a:solidFill>
              </a:rPr>
              <a:t>pare</a:t>
            </a:r>
            <a:r>
              <a:rPr lang="ro-RO" sz="1200" dirty="0" smtClean="0"/>
              <a:t> am citit (inclusiv și pe acest pas)</a:t>
            </a:r>
            <a:endParaRPr lang="en-US" sz="1200" dirty="0"/>
          </a:p>
          <a:p>
            <a:pPr marL="180340">
              <a:lnSpc>
                <a:spcPct val="115000"/>
              </a:lnSpc>
            </a:pPr>
            <a:r>
              <a:rPr lang="ro-RO" sz="2000" spc="10" dirty="0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000" b="1" spc="10" dirty="0" smtClean="0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  <a:r>
              <a:rPr lang="ro-RO" sz="2000" b="1" spc="10" dirty="0" smtClean="0">
                <a:solidFill>
                  <a:srgbClr val="19270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/>
              <a:t>                              </a:t>
            </a:r>
            <a:r>
              <a:rPr lang="ro-RO" dirty="0" smtClean="0"/>
              <a:t>      </a:t>
            </a:r>
            <a:r>
              <a:rPr lang="ro-RO" sz="1200" dirty="0" smtClean="0"/>
              <a:t>// </a:t>
            </a:r>
            <a:r>
              <a:rPr lang="ro-RO" sz="1200" dirty="0"/>
              <a:t>daca valoarea x este impară, contorizez </a:t>
            </a:r>
            <a:r>
              <a:rPr lang="ro-RO" sz="1200" b="1" dirty="0">
                <a:solidFill>
                  <a:srgbClr val="002060"/>
                </a:solidFill>
              </a:rPr>
              <a:t>câte</a:t>
            </a:r>
            <a:r>
              <a:rPr lang="ro-RO" sz="1200" dirty="0"/>
              <a:t> valori </a:t>
            </a:r>
            <a:r>
              <a:rPr lang="ro-RO" sz="1200" b="1" dirty="0">
                <a:solidFill>
                  <a:srgbClr val="002060"/>
                </a:solidFill>
              </a:rPr>
              <a:t>impare</a:t>
            </a:r>
            <a:r>
              <a:rPr lang="ro-RO" sz="1200" dirty="0"/>
              <a:t> am citit (inclusiv și pe acest pas)</a:t>
            </a:r>
          </a:p>
          <a:p>
            <a:pPr marL="180340">
              <a:lnSpc>
                <a:spcPct val="115000"/>
              </a:lnSpc>
              <a:spcAft>
                <a:spcPts val="0"/>
              </a:spcAft>
            </a:pPr>
            <a:r>
              <a:rPr lang="ro-RO" dirty="0"/>
              <a:t>    </a:t>
            </a:r>
            <a:r>
              <a:rPr lang="ro-RO" sz="2000" dirty="0" smtClean="0"/>
              <a:t>    </a:t>
            </a:r>
            <a:r>
              <a:rPr lang="ro-RO" sz="2000" b="1" spc="10" dirty="0" smtClean="0">
                <a:solidFill>
                  <a:srgbClr val="00206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imp=imp+1;</a:t>
            </a:r>
            <a:r>
              <a:rPr lang="ro-RO" sz="2000" dirty="0">
                <a:solidFill>
                  <a:srgbClr val="002060"/>
                </a:solidFill>
              </a:rPr>
              <a:t> </a:t>
            </a:r>
            <a:endParaRPr lang="ro-RO" sz="2000" dirty="0" smtClean="0">
              <a:solidFill>
                <a:srgbClr val="002060"/>
              </a:solidFill>
            </a:endParaRPr>
          </a:p>
          <a:p>
            <a:pPr marL="180340">
              <a:lnSpc>
                <a:spcPct val="115000"/>
              </a:lnSpc>
              <a:spcAft>
                <a:spcPts val="0"/>
              </a:spcAft>
            </a:pPr>
            <a:r>
              <a:rPr lang="ro-RO" sz="2000" b="1" spc="10" dirty="0" smtClean="0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sz="2000" b="1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o-RO" sz="2000" dirty="0"/>
              <a:t>cout</a:t>
            </a:r>
            <a:r>
              <a:rPr lang="ro-RO" sz="2000" dirty="0" smtClean="0"/>
              <a:t>&lt;&lt;</a:t>
            </a:r>
            <a:r>
              <a:rPr lang="ro-RO" sz="2000" dirty="0"/>
              <a:t>"</a:t>
            </a:r>
            <a:r>
              <a:rPr lang="ro-RO" sz="2000" dirty="0" smtClean="0"/>
              <a:t>Numărul de valori pare </a:t>
            </a:r>
            <a:r>
              <a:rPr lang="ro-RO" sz="2000" dirty="0"/>
              <a:t>este = </a:t>
            </a:r>
            <a:r>
              <a:rPr lang="ro-RO" sz="2000" dirty="0" smtClean="0"/>
              <a:t>"&lt;&lt;</a:t>
            </a:r>
            <a:r>
              <a:rPr lang="ro-RO" sz="2000" b="1" dirty="0" smtClean="0">
                <a:solidFill>
                  <a:schemeClr val="accent6">
                    <a:lumMod val="50000"/>
                  </a:schemeClr>
                </a:solidFill>
              </a:rPr>
              <a:t>par</a:t>
            </a:r>
            <a:r>
              <a:rPr lang="ro-RO" sz="2000" dirty="0" smtClean="0"/>
              <a:t>&lt;&lt;</a:t>
            </a:r>
            <a:r>
              <a:rPr lang="ro-RO" sz="2000" dirty="0"/>
              <a:t>endl;</a:t>
            </a:r>
            <a:endParaRPr lang="en-US" sz="2000" dirty="0"/>
          </a:p>
          <a:p>
            <a:r>
              <a:rPr lang="ro-RO" sz="2000" dirty="0"/>
              <a:t>cout</a:t>
            </a:r>
            <a:r>
              <a:rPr lang="ro-RO" sz="2000" dirty="0" smtClean="0"/>
              <a:t>&lt;&lt;" Numărul de valori impare este = "&lt;&lt;</a:t>
            </a:r>
            <a:r>
              <a:rPr lang="ro-RO" sz="2000" b="1" dirty="0" smtClean="0">
                <a:solidFill>
                  <a:schemeClr val="accent6">
                    <a:lumMod val="50000"/>
                  </a:schemeClr>
                </a:solidFill>
              </a:rPr>
              <a:t>imp</a:t>
            </a:r>
            <a:r>
              <a:rPr lang="ro-RO" sz="2000" b="1" dirty="0" smtClean="0">
                <a:solidFill>
                  <a:srgbClr val="002060"/>
                </a:solidFill>
              </a:rPr>
              <a:t>;</a:t>
            </a:r>
            <a:endParaRPr lang="en-US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358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752</TotalTime>
  <Words>761</Words>
  <Application>Microsoft Office PowerPoint</Application>
  <PresentationFormat>Widescreen</PresentationFormat>
  <Paragraphs>112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Aplicații I ȘIRURI DE VALORI Citirea și prelucrarea pe rând a n numere  și calculul unei sume ALGORITMI PENTRU CALCULUL  UNEI SUME/*****UNUI PRODUS</vt:lpstr>
      <vt:lpstr>Se citesc n numere  de la tastatură. Să se calculeze suma lor.</vt:lpstr>
      <vt:lpstr>Se citesc n numere de la tastatură.</vt:lpstr>
      <vt:lpstr>Se citesc n numere naturale de la tastatură.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toni</dc:creator>
  <cp:lastModifiedBy>toni</cp:lastModifiedBy>
  <cp:revision>58</cp:revision>
  <dcterms:created xsi:type="dcterms:W3CDTF">2020-11-04T12:03:38Z</dcterms:created>
  <dcterms:modified xsi:type="dcterms:W3CDTF">2021-10-19T08:08:45Z</dcterms:modified>
</cp:coreProperties>
</file>